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8" r:id="rId2"/>
    <p:sldId id="26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06235-226D-4118-BADD-339E68DC4C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08493-197A-4DD6-B17F-21A223380C99}" type="slidenum">
              <a:rPr lang="cs-CZ" smtClean="0"/>
              <a:t>‹#›</a:t>
            </a:fld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06235-226D-4118-BADD-339E68DC4C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08493-197A-4DD6-B17F-21A223380C9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06235-226D-4118-BADD-339E68DC4C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08493-197A-4DD6-B17F-21A223380C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06235-226D-4118-BADD-339E68DC4C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08493-197A-4DD6-B17F-21A223380C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06235-226D-4118-BADD-339E68DC4C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08493-197A-4DD6-B17F-21A223380C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06235-226D-4118-BADD-339E68DC4C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08493-197A-4DD6-B17F-21A223380C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06235-226D-4118-BADD-339E68DC4C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08493-197A-4DD6-B17F-21A223380C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06235-226D-4118-BADD-339E68DC4C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08493-197A-4DD6-B17F-21A223380C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06235-226D-4118-BADD-339E68DC4C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08493-197A-4DD6-B17F-21A223380C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06235-226D-4118-BADD-339E68DC4C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08493-197A-4DD6-B17F-21A223380C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06235-226D-4118-BADD-339E68DC4C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08493-197A-4DD6-B17F-21A223380C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9FF06235-226D-4118-BADD-339E68DC4C9E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C6008493-197A-4DD6-B17F-21A223380C99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EJlY1M65Xao" TargetMode="External"/><Relationship Id="rId2" Type="http://schemas.openxmlformats.org/officeDocument/2006/relationships/hyperlink" Target="http://www.youtube.com/watch?v=4-L6rEm0rnY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nLkO-yHbe5Y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ztA7fEQkmUQ" TargetMode="External"/><Relationship Id="rId2" Type="http://schemas.openxmlformats.org/officeDocument/2006/relationships/hyperlink" Target="http://www.youtube.com/watch?v=sAeEqj01bfY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EJlY1M65Xao" TargetMode="External"/><Relationship Id="rId5" Type="http://schemas.openxmlformats.org/officeDocument/2006/relationships/hyperlink" Target="http://www.youtube.com/watch?v=6Mfwk_BeYr0" TargetMode="External"/><Relationship Id="rId4" Type="http://schemas.openxmlformats.org/officeDocument/2006/relationships/hyperlink" Target="http://www.youtube.com/watch?v=MqHnDCi9Ptk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-9k3U-Z4PVc" TargetMode="External"/><Relationship Id="rId2" Type="http://schemas.openxmlformats.org/officeDocument/2006/relationships/hyperlink" Target="http://www.youtube.com/watch?v=-bGBATc6fDw&amp;playnext=1&amp;list=PLF7ADB8329A985321&amp;feature=results_main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03XZXF91Om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FSDrrKbQWYQ" TargetMode="External"/><Relationship Id="rId2" Type="http://schemas.openxmlformats.org/officeDocument/2006/relationships/hyperlink" Target="http://www.youtube.com/watch?v=sAugBdMMdM0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youtube.com/watch?v=nLkO-yHbe5Y" TargetMode="External"/><Relationship Id="rId4" Type="http://schemas.openxmlformats.org/officeDocument/2006/relationships/hyperlink" Target="http://www.youtube.com/watch?v=CbHsedWSyPc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TA1QHtFkH48" TargetMode="External"/><Relationship Id="rId2" Type="http://schemas.openxmlformats.org/officeDocument/2006/relationships/hyperlink" Target="http://www.youtube.com/watch?v=o_4hes62J1o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YEcX9gNVg1U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-bAgB7FeHPk" TargetMode="External"/><Relationship Id="rId2" Type="http://schemas.openxmlformats.org/officeDocument/2006/relationships/hyperlink" Target="http://www.youtube.com/watch?v=fhNrqc6yvTU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youtube.com/watch?v=htqk7NMOokU" TargetMode="External"/><Relationship Id="rId4" Type="http://schemas.openxmlformats.org/officeDocument/2006/relationships/hyperlink" Target="http://www.youtube.com/watch?v=77umP7IRxD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cs-CZ" sz="2800" b="1" dirty="0"/>
              <a:t>Číslo materiálu: </a:t>
            </a:r>
            <a:r>
              <a:rPr lang="cs-CZ" sz="2800" dirty="0"/>
              <a:t>VY 32 INOVACE </a:t>
            </a:r>
            <a:r>
              <a:rPr lang="cs-CZ" sz="2800" dirty="0" smtClean="0"/>
              <a:t>11/12</a:t>
            </a:r>
            <a:r>
              <a:rPr lang="cs-CZ" sz="2800" dirty="0"/>
              <a:t> </a:t>
            </a:r>
          </a:p>
          <a:p>
            <a:endParaRPr lang="cs-CZ" sz="2800" dirty="0"/>
          </a:p>
          <a:p>
            <a:pPr marL="0" indent="0">
              <a:buNone/>
            </a:pPr>
            <a:r>
              <a:rPr lang="cs-CZ" sz="2800" dirty="0"/>
              <a:t>  </a:t>
            </a:r>
          </a:p>
          <a:p>
            <a:r>
              <a:rPr lang="cs-CZ" sz="2800" b="1" dirty="0"/>
              <a:t>Název materiálu: </a:t>
            </a:r>
            <a:r>
              <a:rPr lang="cs-CZ" sz="2800" dirty="0" smtClean="0"/>
              <a:t>Muzikál</a:t>
            </a:r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r>
              <a:rPr lang="cs-CZ" sz="2800" b="1" dirty="0"/>
              <a:t>Zpracoval:</a:t>
            </a:r>
            <a:r>
              <a:rPr lang="cs-CZ" sz="2800" dirty="0"/>
              <a:t> Mgr. Bc. </a:t>
            </a:r>
            <a:r>
              <a:rPr lang="cs-CZ" sz="2800" dirty="0" err="1"/>
              <a:t>BcA</a:t>
            </a:r>
            <a:r>
              <a:rPr lang="cs-CZ" sz="2800" dirty="0"/>
              <a:t>. </a:t>
            </a:r>
            <a:r>
              <a:rPr lang="cs-CZ" sz="2800" dirty="0" smtClean="0"/>
              <a:t>Michal Jančík</a:t>
            </a:r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endParaRPr lang="cs-CZ" sz="2400" dirty="0"/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4772025" cy="9525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7552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8066856" cy="478112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cs-CZ" b="1" u="sng" dirty="0"/>
              <a:t>ANOTACE</a:t>
            </a:r>
          </a:p>
          <a:p>
            <a:pPr>
              <a:lnSpc>
                <a:spcPct val="120000"/>
              </a:lnSpc>
            </a:pPr>
            <a:r>
              <a:rPr lang="cs-CZ" b="1" dirty="0" err="1"/>
              <a:t>Škola</a:t>
            </a:r>
            <a:r>
              <a:rPr lang="cs-CZ" dirty="0" err="1"/>
              <a:t>:Základní</a:t>
            </a:r>
            <a:r>
              <a:rPr lang="cs-CZ" dirty="0"/>
              <a:t> škola Brno, Jana Babáka 1</a:t>
            </a:r>
          </a:p>
          <a:p>
            <a:pPr>
              <a:lnSpc>
                <a:spcPct val="120000"/>
              </a:lnSpc>
            </a:pPr>
            <a:r>
              <a:rPr lang="cs-CZ" b="1" dirty="0"/>
              <a:t>Vypracoval: </a:t>
            </a:r>
            <a:r>
              <a:rPr lang="cs-CZ" dirty="0"/>
              <a:t>Mgr. Bc. </a:t>
            </a:r>
            <a:r>
              <a:rPr lang="cs-CZ" dirty="0" err="1"/>
              <a:t>BcA</a:t>
            </a:r>
            <a:r>
              <a:rPr lang="cs-CZ" dirty="0"/>
              <a:t>. Michal Jančík</a:t>
            </a:r>
          </a:p>
          <a:p>
            <a:pPr>
              <a:lnSpc>
                <a:spcPct val="120000"/>
              </a:lnSpc>
            </a:pPr>
            <a:r>
              <a:rPr lang="cs-CZ" b="1" dirty="0"/>
              <a:t>Období vzniku materiálu: </a:t>
            </a:r>
            <a:r>
              <a:rPr lang="cs-CZ" dirty="0"/>
              <a:t>školní rok 2011/2012</a:t>
            </a:r>
          </a:p>
          <a:p>
            <a:pPr>
              <a:lnSpc>
                <a:spcPct val="120000"/>
              </a:lnSpc>
            </a:pPr>
            <a:r>
              <a:rPr lang="cs-CZ" b="1" dirty="0"/>
              <a:t>Číslo materiálu:</a:t>
            </a:r>
            <a:r>
              <a:rPr lang="cs-CZ" dirty="0"/>
              <a:t> VY 32 </a:t>
            </a:r>
            <a:r>
              <a:rPr lang="cs-CZ"/>
              <a:t>INOVACE </a:t>
            </a:r>
            <a:r>
              <a:rPr lang="cs-CZ" smtClean="0"/>
              <a:t>11/12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b="1" dirty="0"/>
              <a:t>Vzdělávací oblast:</a:t>
            </a:r>
            <a:r>
              <a:rPr lang="cs-CZ" dirty="0"/>
              <a:t> Umění a kultura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Předmět: </a:t>
            </a:r>
            <a:r>
              <a:rPr lang="cs-CZ" dirty="0"/>
              <a:t>Hudební výchova</a:t>
            </a:r>
          </a:p>
          <a:p>
            <a:pPr>
              <a:lnSpc>
                <a:spcPct val="120000"/>
              </a:lnSpc>
            </a:pPr>
            <a:r>
              <a:rPr lang="cs-CZ" b="1" dirty="0"/>
              <a:t>Ročník: </a:t>
            </a:r>
            <a:r>
              <a:rPr lang="cs-CZ" dirty="0"/>
              <a:t>VI., VII. ročník</a:t>
            </a:r>
          </a:p>
          <a:p>
            <a:pPr>
              <a:lnSpc>
                <a:spcPct val="120000"/>
              </a:lnSpc>
            </a:pPr>
            <a:r>
              <a:rPr lang="cs-CZ" b="1" dirty="0"/>
              <a:t>Klíčová slova: </a:t>
            </a:r>
            <a:r>
              <a:rPr lang="cs-CZ" dirty="0"/>
              <a:t>hudba na jevišti - </a:t>
            </a:r>
            <a:r>
              <a:rPr lang="cs-CZ" dirty="0" smtClean="0"/>
              <a:t>muzikál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b="1" dirty="0"/>
              <a:t>Předpokládané cíle vedoucí ke klíčovým kompetencím: </a:t>
            </a:r>
            <a:r>
              <a:rPr lang="cs-CZ" dirty="0"/>
              <a:t>žák charakterizuje pojem </a:t>
            </a:r>
            <a:r>
              <a:rPr lang="cs-CZ" dirty="0" smtClean="0"/>
              <a:t>muzikál, </a:t>
            </a:r>
            <a:r>
              <a:rPr lang="cs-CZ" dirty="0"/>
              <a:t>orientuje se v </a:t>
            </a:r>
            <a:r>
              <a:rPr lang="cs-CZ" dirty="0" smtClean="0"/>
              <a:t>základních znacích a </a:t>
            </a:r>
            <a:r>
              <a:rPr lang="cs-CZ" dirty="0"/>
              <a:t>dílech této formy, stručně hovoří o historii </a:t>
            </a:r>
            <a:r>
              <a:rPr lang="cs-CZ" dirty="0" smtClean="0"/>
              <a:t>muzikálu, sluchem určuje ústřední písně nejslavnějších muzikálů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b="1" dirty="0"/>
              <a:t>Použité výukové metody: </a:t>
            </a:r>
            <a:r>
              <a:rPr lang="cs-CZ" dirty="0"/>
              <a:t>frontální výuka, skupinová práce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Předpokládané pomůcky: </a:t>
            </a:r>
            <a:r>
              <a:rPr lang="cs-CZ" dirty="0"/>
              <a:t>notebook, interaktivní tabule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Popis prezentace materiálu: </a:t>
            </a:r>
            <a:r>
              <a:rPr lang="cs-CZ" dirty="0"/>
              <a:t>Prezentace </a:t>
            </a:r>
            <a:r>
              <a:rPr lang="cs-CZ" dirty="0" err="1"/>
              <a:t>Power</a:t>
            </a:r>
            <a:r>
              <a:rPr lang="cs-CZ" dirty="0"/>
              <a:t> Point</a:t>
            </a:r>
          </a:p>
          <a:p>
            <a:pPr>
              <a:lnSpc>
                <a:spcPct val="120000"/>
              </a:lnSpc>
            </a:pPr>
            <a:r>
              <a:rPr lang="cs-CZ" b="1" dirty="0"/>
              <a:t>Způsob hodnocení: </a:t>
            </a:r>
            <a:r>
              <a:rPr lang="cs-CZ" dirty="0"/>
              <a:t>ústní</a:t>
            </a:r>
          </a:p>
          <a:p>
            <a:pPr>
              <a:lnSpc>
                <a:spcPct val="120000"/>
              </a:lnSpc>
            </a:pPr>
            <a:r>
              <a:rPr lang="cs-CZ" b="1" dirty="0"/>
              <a:t>Bibliografie:</a:t>
            </a:r>
            <a:r>
              <a:rPr lang="cs-CZ" dirty="0"/>
              <a:t> 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445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Muzikál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7242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332656"/>
            <a:ext cx="8352928" cy="6048672"/>
          </a:xfrm>
        </p:spPr>
        <p:txBody>
          <a:bodyPr>
            <a:noAutofit/>
          </a:bodyPr>
          <a:lstStyle/>
          <a:p>
            <a:r>
              <a:rPr lang="cs-CZ" sz="3200" dirty="0" smtClean="0"/>
              <a:t>= hudebně-dramatické dílo (tzn. divadelní či filmové představení, ve kterém důležitou roli hraje hudba)</a:t>
            </a:r>
          </a:p>
          <a:p>
            <a:endParaRPr lang="cs-CZ" sz="3200" dirty="0" smtClean="0"/>
          </a:p>
          <a:p>
            <a:r>
              <a:rPr lang="cs-CZ" sz="3200" dirty="0" smtClean="0"/>
              <a:t>Střídá se v něm mluvené slovo se zpěvem a hudbou</a:t>
            </a:r>
          </a:p>
          <a:p>
            <a:endParaRPr lang="cs-CZ" sz="3200" dirty="0"/>
          </a:p>
          <a:p>
            <a:r>
              <a:rPr lang="cs-CZ" sz="3200" dirty="0" smtClean="0"/>
              <a:t>Vznikl ve 20.století v Americe</a:t>
            </a:r>
          </a:p>
          <a:p>
            <a:endParaRPr lang="cs-CZ" sz="3200" dirty="0"/>
          </a:p>
          <a:p>
            <a:r>
              <a:rPr lang="cs-CZ" sz="3200" dirty="0" smtClean="0"/>
              <a:t>1.muzikál = Loď komediantů z roku 1927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497413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476672"/>
            <a:ext cx="8352928" cy="5238328"/>
          </a:xfrm>
        </p:spPr>
        <p:txBody>
          <a:bodyPr>
            <a:noAutofit/>
          </a:bodyPr>
          <a:lstStyle/>
          <a:p>
            <a:r>
              <a:rPr lang="cs-CZ" sz="3200" dirty="0" smtClean="0"/>
              <a:t>Muzikál je v současné době velmi oblíbeným hudebním žánrem, protože: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sz="3200" dirty="0" smtClean="0"/>
              <a:t>Obsahuje líbivou hudbu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sz="3200" dirty="0" smtClean="0"/>
              <a:t>Jeho děj bývá strhující a velmi citově působící 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sz="3200" dirty="0" smtClean="0"/>
              <a:t>Diváci obdivují neuvěřitelné výkony muzikálových herců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sz="3200" dirty="0" smtClean="0"/>
              <a:t>Mívá bohatou výpravu (kostýmy, efekty, kulisy…)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75456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548680"/>
            <a:ext cx="7994848" cy="516632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Muzikáloví herci musí být výborní: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sz="3200" dirty="0" smtClean="0"/>
              <a:t>Herci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sz="3200" dirty="0" smtClean="0"/>
              <a:t>Zpěváci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sz="3200" dirty="0" smtClean="0"/>
              <a:t>Tanečníci</a:t>
            </a:r>
          </a:p>
          <a:p>
            <a:pPr marL="514350" indent="-514350"/>
            <a:endParaRPr lang="cs-CZ" sz="3200" dirty="0"/>
          </a:p>
          <a:p>
            <a:pPr marL="514350" indent="-514350"/>
            <a:r>
              <a:rPr lang="cs-CZ" sz="3200" dirty="0" smtClean="0"/>
              <a:t>Každý muzikál by měl obsahovat ústřední píseň tzv. „hit“, který jej proslaví a je pro daný muzikál typický</a:t>
            </a:r>
          </a:p>
        </p:txBody>
      </p:sp>
    </p:spTree>
    <p:extLst>
      <p:ext uri="{BB962C8B-B14F-4D97-AF65-F5344CB8AC3E}">
        <p14:creationId xmlns:p14="http://schemas.microsoft.com/office/powerpoint/2010/main" val="418006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Hit se pouští do médií (rádia, TV) ještě dříve, než je muzikál dostupný v divadle – má za úkol nalákat</a:t>
            </a:r>
          </a:p>
          <a:p>
            <a:pPr marL="0" indent="0">
              <a:buNone/>
            </a:pPr>
            <a:r>
              <a:rPr lang="cs-CZ" sz="2800" dirty="0" smtClean="0"/>
              <a:t>Příklady hitů:</a:t>
            </a:r>
          </a:p>
          <a:p>
            <a:pPr marL="0" indent="0">
              <a:buNone/>
            </a:pPr>
            <a:r>
              <a:rPr lang="cs-CZ" sz="2800" dirty="0" err="1" smtClean="0"/>
              <a:t>Memory</a:t>
            </a:r>
            <a:r>
              <a:rPr lang="cs-CZ" sz="2800" dirty="0" smtClean="0"/>
              <a:t> z muzikálu </a:t>
            </a:r>
            <a:r>
              <a:rPr lang="cs-CZ" sz="2800" dirty="0" err="1" smtClean="0"/>
              <a:t>Cats</a:t>
            </a:r>
            <a:r>
              <a:rPr lang="cs-CZ" sz="2800" dirty="0" smtClean="0"/>
              <a:t> </a:t>
            </a:r>
            <a:r>
              <a:rPr lang="cs-CZ" dirty="0" smtClean="0"/>
              <a:t>(</a:t>
            </a:r>
            <a:r>
              <a:rPr lang="cs-CZ" dirty="0" smtClean="0">
                <a:hlinkClick r:id="rId2"/>
              </a:rPr>
              <a:t>http://www.youtube.com/</a:t>
            </a:r>
            <a:r>
              <a:rPr lang="cs-CZ" dirty="0" err="1" smtClean="0">
                <a:hlinkClick r:id="rId2"/>
              </a:rPr>
              <a:t>watch?v</a:t>
            </a:r>
            <a:r>
              <a:rPr lang="cs-CZ" dirty="0" smtClean="0">
                <a:hlinkClick r:id="rId2"/>
              </a:rPr>
              <a:t>=4-L6rEm0rnY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sz="2800" dirty="0" smtClean="0"/>
              <a:t>Lásko má já stůňu z muzikálu Noc na Karlštejně </a:t>
            </a:r>
            <a:r>
              <a:rPr lang="cs-CZ" dirty="0" smtClean="0"/>
              <a:t>(</a:t>
            </a:r>
            <a:r>
              <a:rPr lang="cs-CZ" dirty="0" smtClean="0">
                <a:hlinkClick r:id="rId3"/>
              </a:rPr>
              <a:t>http://www.youtube.com/</a:t>
            </a:r>
            <a:r>
              <a:rPr lang="cs-CZ" dirty="0" err="1" smtClean="0">
                <a:hlinkClick r:id="rId3"/>
              </a:rPr>
              <a:t>watch?v</a:t>
            </a:r>
            <a:r>
              <a:rPr lang="cs-CZ" dirty="0" smtClean="0">
                <a:hlinkClick r:id="rId3"/>
              </a:rPr>
              <a:t>=EJlY1M65Xao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sz="2800" dirty="0" smtClean="0"/>
              <a:t>I </a:t>
            </a:r>
            <a:r>
              <a:rPr lang="cs-CZ" sz="2800" dirty="0" err="1" smtClean="0"/>
              <a:t>don´t</a:t>
            </a:r>
            <a:r>
              <a:rPr lang="cs-CZ" sz="2800" dirty="0" smtClean="0"/>
              <a:t> </a:t>
            </a:r>
            <a:r>
              <a:rPr lang="cs-CZ" sz="2800" dirty="0" err="1" smtClean="0"/>
              <a:t>know</a:t>
            </a:r>
            <a:r>
              <a:rPr lang="cs-CZ" sz="2800" dirty="0" smtClean="0"/>
              <a:t> </a:t>
            </a:r>
            <a:r>
              <a:rPr lang="cs-CZ" sz="2800" dirty="0" err="1" smtClean="0"/>
              <a:t>how</a:t>
            </a:r>
            <a:r>
              <a:rPr lang="cs-CZ" sz="2800" dirty="0" smtClean="0"/>
              <a:t> to love </a:t>
            </a:r>
            <a:r>
              <a:rPr lang="cs-CZ" sz="2800" dirty="0" err="1" smtClean="0"/>
              <a:t>him</a:t>
            </a:r>
            <a:r>
              <a:rPr lang="cs-CZ" sz="2800" dirty="0" smtClean="0"/>
              <a:t> z muzikálu </a:t>
            </a:r>
            <a:r>
              <a:rPr lang="cs-CZ" sz="2800" dirty="0" err="1" smtClean="0"/>
              <a:t>Jesus</a:t>
            </a:r>
            <a:r>
              <a:rPr lang="cs-CZ" sz="2800" dirty="0" smtClean="0"/>
              <a:t> Christ Superstar </a:t>
            </a:r>
            <a:r>
              <a:rPr lang="cs-CZ" dirty="0" smtClean="0"/>
              <a:t>(</a:t>
            </a:r>
            <a:r>
              <a:rPr lang="cs-CZ" dirty="0" smtClean="0">
                <a:hlinkClick r:id="rId4"/>
              </a:rPr>
              <a:t>http://www.youtube.com/</a:t>
            </a:r>
            <a:r>
              <a:rPr lang="cs-CZ" dirty="0" err="1" smtClean="0">
                <a:hlinkClick r:id="rId4"/>
              </a:rPr>
              <a:t>watch?v</a:t>
            </a:r>
            <a:r>
              <a:rPr lang="cs-CZ" dirty="0" smtClean="0">
                <a:hlinkClick r:id="rId4"/>
              </a:rPr>
              <a:t>=nLkO-yHbe5Y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8018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cs-CZ" sz="2800" dirty="0" smtClean="0"/>
              <a:t>Nejslavnější muzikálová scéna se nachází v Americe v New Yorku na Broadwayi</a:t>
            </a:r>
          </a:p>
          <a:p>
            <a:endParaRPr lang="cs-CZ" sz="2800" dirty="0"/>
          </a:p>
          <a:p>
            <a:r>
              <a:rPr lang="cs-CZ" sz="2800" dirty="0" smtClean="0"/>
              <a:t>Jedním z nejslavnějších tvůrců muzikálů je britský skladatel Andrew </a:t>
            </a:r>
            <a:r>
              <a:rPr lang="cs-CZ" sz="2800" dirty="0" err="1" smtClean="0"/>
              <a:t>Lloyd</a:t>
            </a:r>
            <a:r>
              <a:rPr lang="cs-CZ" sz="2800" dirty="0" smtClean="0"/>
              <a:t> Weber, který se svým libretistou (textařem) </a:t>
            </a:r>
            <a:r>
              <a:rPr lang="cs-CZ" sz="2800" dirty="0" err="1" smtClean="0"/>
              <a:t>Timem</a:t>
            </a:r>
            <a:r>
              <a:rPr lang="cs-CZ" sz="2800" dirty="0" smtClean="0"/>
              <a:t> </a:t>
            </a:r>
            <a:r>
              <a:rPr lang="cs-CZ" sz="2800" dirty="0" err="1" smtClean="0"/>
              <a:t>Ricem</a:t>
            </a:r>
            <a:r>
              <a:rPr lang="cs-CZ" sz="2800" dirty="0" smtClean="0"/>
              <a:t> vytvořil světově nejúspěšnější muzikály (</a:t>
            </a:r>
            <a:r>
              <a:rPr lang="cs-CZ" sz="2800" dirty="0" err="1" smtClean="0"/>
              <a:t>Cats</a:t>
            </a:r>
            <a:r>
              <a:rPr lang="cs-CZ" sz="2800" dirty="0" smtClean="0"/>
              <a:t>, Evita, </a:t>
            </a:r>
            <a:r>
              <a:rPr lang="cs-CZ" sz="2800" dirty="0" err="1" smtClean="0"/>
              <a:t>Jesus</a:t>
            </a:r>
            <a:r>
              <a:rPr lang="cs-CZ" sz="2800" dirty="0" smtClean="0"/>
              <a:t> Christ Superstar, Joseph and his </a:t>
            </a:r>
            <a:r>
              <a:rPr lang="cs-CZ" sz="2800" dirty="0" err="1" smtClean="0"/>
              <a:t>amazing</a:t>
            </a:r>
            <a:r>
              <a:rPr lang="cs-CZ" sz="2800" dirty="0" smtClean="0"/>
              <a:t> </a:t>
            </a:r>
            <a:r>
              <a:rPr lang="cs-CZ" sz="2800" dirty="0" err="1" smtClean="0"/>
              <a:t>technicolour</a:t>
            </a:r>
            <a:r>
              <a:rPr lang="cs-CZ" sz="2800" dirty="0" smtClean="0"/>
              <a:t> </a:t>
            </a:r>
            <a:r>
              <a:rPr lang="cs-CZ" sz="2800" dirty="0" err="1" smtClean="0"/>
              <a:t>coat</a:t>
            </a:r>
            <a:r>
              <a:rPr lang="cs-CZ" sz="2800" dirty="0" smtClean="0"/>
              <a:t> ad.)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38024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Muzikály můžeme dělit na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2800" dirty="0" smtClean="0"/>
              <a:t>Divadelní (Bídníci, My fair lady, </a:t>
            </a:r>
            <a:r>
              <a:rPr lang="cs-CZ" sz="2800" dirty="0" err="1" smtClean="0"/>
              <a:t>Cats</a:t>
            </a:r>
            <a:r>
              <a:rPr lang="cs-CZ" sz="2800" dirty="0" smtClean="0"/>
              <a:t> atd.)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2800" dirty="0" smtClean="0"/>
              <a:t>Filmové (</a:t>
            </a:r>
            <a:r>
              <a:rPr lang="cs-CZ" sz="2800" dirty="0" err="1" smtClean="0"/>
              <a:t>Mamma</a:t>
            </a:r>
            <a:r>
              <a:rPr lang="cs-CZ" sz="2800" dirty="0" smtClean="0"/>
              <a:t> </a:t>
            </a:r>
            <a:r>
              <a:rPr lang="cs-CZ" sz="2800" dirty="0" err="1" smtClean="0"/>
              <a:t>mia</a:t>
            </a:r>
            <a:r>
              <a:rPr lang="cs-CZ" sz="2800" dirty="0" smtClean="0"/>
              <a:t>, Muzikál ze střední, Pomáda atd.)</a:t>
            </a:r>
          </a:p>
          <a:p>
            <a:pPr marL="457200" lvl="1" indent="0">
              <a:buNone/>
            </a:pPr>
            <a:endParaRPr lang="cs-CZ" sz="2800" dirty="0" smtClean="0"/>
          </a:p>
          <a:p>
            <a:r>
              <a:rPr lang="cs-CZ" sz="2800" dirty="0" smtClean="0"/>
              <a:t>Mnohdy se ale stává, že původně filmový muzikál je pro svou úspěšnost uváděn v divadle a naopak</a:t>
            </a:r>
          </a:p>
        </p:txBody>
      </p:sp>
    </p:spTree>
    <p:extLst>
      <p:ext uri="{BB962C8B-B14F-4D97-AF65-F5344CB8AC3E}">
        <p14:creationId xmlns:p14="http://schemas.microsoft.com/office/powerpoint/2010/main" val="286064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Nejslavnější české muzikály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Starci na chmelu </a:t>
            </a:r>
            <a:r>
              <a:rPr lang="cs-CZ" dirty="0" smtClean="0"/>
              <a:t>(</a:t>
            </a:r>
            <a:r>
              <a:rPr lang="cs-CZ" dirty="0" smtClean="0">
                <a:hlinkClick r:id="rId2"/>
              </a:rPr>
              <a:t>http://www.youtube.com/</a:t>
            </a:r>
            <a:r>
              <a:rPr lang="cs-CZ" dirty="0" err="1" smtClean="0">
                <a:hlinkClick r:id="rId2"/>
              </a:rPr>
              <a:t>watch?v</a:t>
            </a:r>
            <a:r>
              <a:rPr lang="cs-CZ" dirty="0" smtClean="0">
                <a:hlinkClick r:id="rId2"/>
              </a:rPr>
              <a:t>=sAeEqj01bfY</a:t>
            </a:r>
            <a:r>
              <a:rPr lang="cs-CZ" dirty="0" smtClean="0"/>
              <a:t>, </a:t>
            </a:r>
            <a:r>
              <a:rPr lang="cs-CZ" dirty="0" smtClean="0">
                <a:hlinkClick r:id="rId3"/>
              </a:rPr>
              <a:t>http://www.youtube.com/</a:t>
            </a:r>
            <a:r>
              <a:rPr lang="cs-CZ" dirty="0" err="1" smtClean="0">
                <a:hlinkClick r:id="rId3"/>
              </a:rPr>
              <a:t>watch?v</a:t>
            </a:r>
            <a:r>
              <a:rPr lang="cs-CZ" dirty="0" smtClean="0">
                <a:hlinkClick r:id="rId3"/>
              </a:rPr>
              <a:t>=ztA7fEQkmUQ</a:t>
            </a:r>
            <a:r>
              <a:rPr lang="cs-CZ" dirty="0" smtClean="0"/>
              <a:t>, </a:t>
            </a:r>
            <a:r>
              <a:rPr lang="cs-CZ" dirty="0" smtClean="0">
                <a:hlinkClick r:id="rId4"/>
              </a:rPr>
              <a:t>http://www.youtube.com/</a:t>
            </a:r>
            <a:r>
              <a:rPr lang="cs-CZ" dirty="0" err="1" smtClean="0">
                <a:hlinkClick r:id="rId4"/>
              </a:rPr>
              <a:t>watch?v</a:t>
            </a:r>
            <a:r>
              <a:rPr lang="cs-CZ" dirty="0" smtClean="0">
                <a:hlinkClick r:id="rId4"/>
              </a:rPr>
              <a:t>=MqHnDCi9Ptk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r>
              <a:rPr lang="cs-CZ" sz="3200" dirty="0" smtClean="0"/>
              <a:t>Noc na Karlštejně </a:t>
            </a:r>
            <a:r>
              <a:rPr lang="cs-CZ" dirty="0" smtClean="0"/>
              <a:t>(</a:t>
            </a:r>
            <a:r>
              <a:rPr lang="cs-CZ" dirty="0" smtClean="0">
                <a:hlinkClick r:id="rId5"/>
              </a:rPr>
              <a:t>http://www.youtube.com/</a:t>
            </a:r>
            <a:r>
              <a:rPr lang="cs-CZ" dirty="0" err="1" smtClean="0">
                <a:hlinkClick r:id="rId5"/>
              </a:rPr>
              <a:t>watch?v</a:t>
            </a:r>
            <a:r>
              <a:rPr lang="cs-CZ" dirty="0" smtClean="0">
                <a:hlinkClick r:id="rId5"/>
              </a:rPr>
              <a:t>=6Mfwk_BeYr0</a:t>
            </a:r>
            <a:r>
              <a:rPr lang="cs-CZ" dirty="0" smtClean="0"/>
              <a:t>, </a:t>
            </a:r>
            <a:r>
              <a:rPr lang="cs-CZ" dirty="0" smtClean="0">
                <a:hlinkClick r:id="rId6"/>
              </a:rPr>
              <a:t>http://www.youtube.com/</a:t>
            </a:r>
            <a:r>
              <a:rPr lang="cs-CZ" dirty="0" err="1" smtClean="0">
                <a:hlinkClick r:id="rId6"/>
              </a:rPr>
              <a:t>watch?v</a:t>
            </a:r>
            <a:r>
              <a:rPr lang="cs-CZ" dirty="0" smtClean="0">
                <a:hlinkClick r:id="rId6"/>
              </a:rPr>
              <a:t>=EJlY1M65Xao</a:t>
            </a:r>
            <a:r>
              <a:rPr lang="cs-CZ" dirty="0" smtClean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5658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Kdyby tisíc klarinetů </a:t>
            </a:r>
            <a:r>
              <a:rPr lang="cs-CZ" dirty="0" smtClean="0"/>
              <a:t>(</a:t>
            </a:r>
            <a:r>
              <a:rPr lang="cs-CZ" dirty="0" smtClean="0">
                <a:hlinkClick r:id="rId2"/>
              </a:rPr>
              <a:t>http://www.youtube.com/</a:t>
            </a:r>
            <a:r>
              <a:rPr lang="cs-CZ" dirty="0" err="1" smtClean="0">
                <a:hlinkClick r:id="rId2"/>
              </a:rPr>
              <a:t>watch?v</a:t>
            </a:r>
            <a:r>
              <a:rPr lang="cs-CZ" dirty="0" smtClean="0">
                <a:hlinkClick r:id="rId2"/>
              </a:rPr>
              <a:t>=-bGBATc6fDw&amp;playnext=1&amp;list=PLF7ADB8329A985321&amp;feature=</a:t>
            </a:r>
            <a:r>
              <a:rPr lang="cs-CZ" dirty="0" err="1" smtClean="0">
                <a:hlinkClick r:id="rId2"/>
              </a:rPr>
              <a:t>results_main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r>
              <a:rPr lang="cs-CZ" sz="3200" dirty="0" smtClean="0"/>
              <a:t>Drákula</a:t>
            </a:r>
            <a:r>
              <a:rPr lang="cs-CZ" dirty="0" smtClean="0"/>
              <a:t> (</a:t>
            </a:r>
            <a:r>
              <a:rPr lang="cs-CZ" dirty="0" smtClean="0">
                <a:hlinkClick r:id="rId3"/>
              </a:rPr>
              <a:t>http://www.youtube.com/</a:t>
            </a:r>
            <a:r>
              <a:rPr lang="cs-CZ" dirty="0" err="1" smtClean="0">
                <a:hlinkClick r:id="rId3"/>
              </a:rPr>
              <a:t>watch?v</a:t>
            </a:r>
            <a:r>
              <a:rPr lang="cs-CZ" dirty="0" smtClean="0">
                <a:hlinkClick r:id="rId3"/>
              </a:rPr>
              <a:t>=-9k3U-Z4PVc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r>
              <a:rPr lang="cs-CZ" sz="3200" dirty="0" smtClean="0"/>
              <a:t>Johanka z Arku </a:t>
            </a:r>
            <a:r>
              <a:rPr lang="cs-CZ" dirty="0" smtClean="0"/>
              <a:t>(</a:t>
            </a:r>
            <a:r>
              <a:rPr lang="cs-CZ" dirty="0" smtClean="0">
                <a:hlinkClick r:id="rId4"/>
              </a:rPr>
              <a:t>http://www.youtube.com/</a:t>
            </a:r>
            <a:r>
              <a:rPr lang="cs-CZ" dirty="0" err="1" smtClean="0">
                <a:hlinkClick r:id="rId4"/>
              </a:rPr>
              <a:t>watch?v</a:t>
            </a:r>
            <a:r>
              <a:rPr lang="cs-CZ" dirty="0" smtClean="0">
                <a:hlinkClick r:id="rId4"/>
              </a:rPr>
              <a:t>=03XZXF91Omg</a:t>
            </a:r>
            <a:r>
              <a:rPr lang="cs-CZ" dirty="0" smtClean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705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Nejslavnější zahraniční muzikály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Les </a:t>
            </a:r>
            <a:r>
              <a:rPr lang="cs-CZ" sz="3200" dirty="0" err="1" smtClean="0"/>
              <a:t>Misérables</a:t>
            </a:r>
            <a:r>
              <a:rPr lang="cs-CZ" sz="3200" dirty="0" smtClean="0"/>
              <a:t> (Bídníci)</a:t>
            </a:r>
            <a:r>
              <a:rPr lang="cs-CZ" dirty="0" smtClean="0"/>
              <a:t> (</a:t>
            </a:r>
            <a:r>
              <a:rPr lang="cs-CZ" dirty="0" smtClean="0">
                <a:hlinkClick r:id="rId2"/>
              </a:rPr>
              <a:t>http://www.youtube.com/</a:t>
            </a:r>
            <a:r>
              <a:rPr lang="cs-CZ" dirty="0" err="1" smtClean="0">
                <a:hlinkClick r:id="rId2"/>
              </a:rPr>
              <a:t>watch?v</a:t>
            </a:r>
            <a:r>
              <a:rPr lang="cs-CZ" dirty="0" smtClean="0">
                <a:hlinkClick r:id="rId2"/>
              </a:rPr>
              <a:t>=sAugBdMMdM0</a:t>
            </a:r>
            <a:r>
              <a:rPr lang="cs-CZ" dirty="0" smtClean="0"/>
              <a:t>, </a:t>
            </a:r>
            <a:r>
              <a:rPr lang="cs-CZ" dirty="0" smtClean="0">
                <a:hlinkClick r:id="rId3"/>
              </a:rPr>
              <a:t>http://www.youtube.com/</a:t>
            </a:r>
            <a:r>
              <a:rPr lang="cs-CZ" dirty="0" err="1" smtClean="0">
                <a:hlinkClick r:id="rId3"/>
              </a:rPr>
              <a:t>watch?v</a:t>
            </a:r>
            <a:r>
              <a:rPr lang="cs-CZ" dirty="0" smtClean="0">
                <a:hlinkClick r:id="rId3"/>
              </a:rPr>
              <a:t>=</a:t>
            </a:r>
            <a:r>
              <a:rPr lang="cs-CZ" dirty="0" err="1" smtClean="0">
                <a:hlinkClick r:id="rId3"/>
              </a:rPr>
              <a:t>FSDrrKbQWYQ</a:t>
            </a:r>
            <a:r>
              <a:rPr lang="cs-CZ" dirty="0" smtClean="0"/>
              <a:t>)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sz="3200" dirty="0" err="1" smtClean="0"/>
              <a:t>Jesus</a:t>
            </a:r>
            <a:r>
              <a:rPr lang="cs-CZ" sz="3200" dirty="0" smtClean="0"/>
              <a:t> Christ Superstar </a:t>
            </a:r>
            <a:r>
              <a:rPr lang="cs-CZ" dirty="0" smtClean="0"/>
              <a:t>(</a:t>
            </a:r>
            <a:r>
              <a:rPr lang="cs-CZ" dirty="0" smtClean="0">
                <a:hlinkClick r:id="rId4"/>
              </a:rPr>
              <a:t>http://www.youtube.com/</a:t>
            </a:r>
            <a:r>
              <a:rPr lang="cs-CZ" dirty="0" err="1" smtClean="0">
                <a:hlinkClick r:id="rId4"/>
              </a:rPr>
              <a:t>watch?v</a:t>
            </a:r>
            <a:r>
              <a:rPr lang="cs-CZ" dirty="0" smtClean="0">
                <a:hlinkClick r:id="rId4"/>
              </a:rPr>
              <a:t>=</a:t>
            </a:r>
            <a:r>
              <a:rPr lang="cs-CZ" dirty="0" err="1" smtClean="0">
                <a:hlinkClick r:id="rId4"/>
              </a:rPr>
              <a:t>CbHsedWSyPc</a:t>
            </a:r>
            <a:r>
              <a:rPr lang="cs-CZ" dirty="0" smtClean="0"/>
              <a:t>, </a:t>
            </a:r>
            <a:r>
              <a:rPr lang="cs-CZ" dirty="0" smtClean="0">
                <a:hlinkClick r:id="rId5"/>
              </a:rPr>
              <a:t>http://www.youtube.com/</a:t>
            </a:r>
            <a:r>
              <a:rPr lang="cs-CZ" dirty="0" err="1" smtClean="0">
                <a:hlinkClick r:id="rId5"/>
              </a:rPr>
              <a:t>watch?v</a:t>
            </a:r>
            <a:r>
              <a:rPr lang="cs-CZ" dirty="0" smtClean="0">
                <a:hlinkClick r:id="rId5"/>
              </a:rPr>
              <a:t>=nLkO-yHbe5Y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785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Joseph and the Technicolor </a:t>
            </a:r>
            <a:r>
              <a:rPr lang="en-US" sz="3200" dirty="0" err="1" smtClean="0"/>
              <a:t>Coa</a:t>
            </a:r>
            <a:r>
              <a:rPr lang="cs-CZ" sz="3200" dirty="0" smtClean="0"/>
              <a:t>t (Josef a jeho kouzelný plášť) </a:t>
            </a:r>
            <a:r>
              <a:rPr lang="cs-CZ" dirty="0" smtClean="0"/>
              <a:t>(</a:t>
            </a:r>
            <a:r>
              <a:rPr lang="cs-CZ" dirty="0" smtClean="0">
                <a:hlinkClick r:id="rId2"/>
              </a:rPr>
              <a:t>http://www.youtube.com/</a:t>
            </a:r>
            <a:r>
              <a:rPr lang="cs-CZ" dirty="0" err="1" smtClean="0">
                <a:hlinkClick r:id="rId2"/>
              </a:rPr>
              <a:t>watch?v</a:t>
            </a:r>
            <a:r>
              <a:rPr lang="cs-CZ" dirty="0" smtClean="0">
                <a:hlinkClick r:id="rId2"/>
              </a:rPr>
              <a:t>=o_4hes62J1o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r>
              <a:rPr lang="cs-CZ" sz="3200" dirty="0" smtClean="0"/>
              <a:t>Evita</a:t>
            </a:r>
            <a:r>
              <a:rPr lang="cs-CZ" dirty="0" smtClean="0"/>
              <a:t> (</a:t>
            </a:r>
            <a:r>
              <a:rPr lang="cs-CZ" dirty="0" smtClean="0">
                <a:hlinkClick r:id="rId3"/>
              </a:rPr>
              <a:t>http://www.youtube.com/</a:t>
            </a:r>
            <a:r>
              <a:rPr lang="cs-CZ" dirty="0" err="1" smtClean="0">
                <a:hlinkClick r:id="rId3"/>
              </a:rPr>
              <a:t>watch?v</a:t>
            </a:r>
            <a:r>
              <a:rPr lang="cs-CZ" dirty="0" smtClean="0">
                <a:hlinkClick r:id="rId3"/>
              </a:rPr>
              <a:t>=TA1QHtFkH48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r>
              <a:rPr lang="cs-CZ" sz="3200" dirty="0" smtClean="0"/>
              <a:t>My fair lady </a:t>
            </a:r>
            <a:r>
              <a:rPr lang="cs-CZ" dirty="0" smtClean="0"/>
              <a:t>(</a:t>
            </a:r>
            <a:r>
              <a:rPr lang="cs-CZ" dirty="0" smtClean="0">
                <a:hlinkClick r:id="rId4"/>
              </a:rPr>
              <a:t>http://www.youtube.com/</a:t>
            </a:r>
            <a:r>
              <a:rPr lang="cs-CZ" dirty="0" err="1" smtClean="0">
                <a:hlinkClick r:id="rId4"/>
              </a:rPr>
              <a:t>watch?v</a:t>
            </a:r>
            <a:r>
              <a:rPr lang="cs-CZ" dirty="0" smtClean="0">
                <a:hlinkClick r:id="rId4"/>
              </a:rPr>
              <a:t>=YEcX9gNVg1U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187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3600" dirty="0" err="1" smtClean="0"/>
              <a:t>Hai</a:t>
            </a:r>
            <a:r>
              <a:rPr lang="cs-CZ" sz="3200" dirty="0" err="1" smtClean="0"/>
              <a:t>r</a:t>
            </a:r>
            <a:r>
              <a:rPr lang="cs-CZ" dirty="0" smtClean="0"/>
              <a:t> (</a:t>
            </a:r>
            <a:r>
              <a:rPr lang="cs-CZ" dirty="0" smtClean="0">
                <a:hlinkClick r:id="rId2"/>
              </a:rPr>
              <a:t>http://www.youtube.com/</a:t>
            </a:r>
            <a:r>
              <a:rPr lang="cs-CZ" dirty="0" err="1" smtClean="0">
                <a:hlinkClick r:id="rId2"/>
              </a:rPr>
              <a:t>watch?v</a:t>
            </a:r>
            <a:r>
              <a:rPr lang="cs-CZ" dirty="0" smtClean="0">
                <a:hlinkClick r:id="rId2"/>
              </a:rPr>
              <a:t>=fhNrqc6yvTU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r>
              <a:rPr lang="cs-CZ" sz="3200" dirty="0" smtClean="0"/>
              <a:t>Hello, Dolly! </a:t>
            </a:r>
            <a:r>
              <a:rPr lang="cs-CZ" dirty="0" smtClean="0"/>
              <a:t>(</a:t>
            </a:r>
            <a:r>
              <a:rPr lang="cs-CZ" dirty="0" smtClean="0">
                <a:hlinkClick r:id="rId3"/>
              </a:rPr>
              <a:t>http://www.youtube.com/</a:t>
            </a:r>
            <a:r>
              <a:rPr lang="cs-CZ" dirty="0" err="1" smtClean="0">
                <a:hlinkClick r:id="rId3"/>
              </a:rPr>
              <a:t>watch?v</a:t>
            </a:r>
            <a:r>
              <a:rPr lang="cs-CZ" dirty="0" smtClean="0">
                <a:hlinkClick r:id="rId3"/>
              </a:rPr>
              <a:t>=-bAgB7FeHPk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r>
              <a:rPr lang="cs-CZ" sz="3200" dirty="0" err="1" smtClean="0"/>
              <a:t>Phantom</a:t>
            </a:r>
            <a:r>
              <a:rPr lang="cs-CZ" sz="3200" dirty="0" smtClean="0"/>
              <a:t> </a:t>
            </a:r>
            <a:r>
              <a:rPr lang="cs-CZ" sz="3200" dirty="0" err="1" smtClean="0"/>
              <a:t>of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Opera </a:t>
            </a:r>
            <a:r>
              <a:rPr lang="cs-CZ" dirty="0" smtClean="0"/>
              <a:t>(</a:t>
            </a:r>
            <a:r>
              <a:rPr lang="cs-CZ" dirty="0" smtClean="0">
                <a:hlinkClick r:id="rId4"/>
              </a:rPr>
              <a:t>http://www.youtube.com/</a:t>
            </a:r>
            <a:r>
              <a:rPr lang="cs-CZ" dirty="0" err="1" smtClean="0">
                <a:hlinkClick r:id="rId4"/>
              </a:rPr>
              <a:t>watch?v</a:t>
            </a:r>
            <a:r>
              <a:rPr lang="cs-CZ" dirty="0" smtClean="0">
                <a:hlinkClick r:id="rId4"/>
              </a:rPr>
              <a:t>=77umP7IRxD4</a:t>
            </a:r>
            <a:r>
              <a:rPr lang="cs-CZ" dirty="0" smtClean="0"/>
              <a:t>, </a:t>
            </a:r>
            <a:r>
              <a:rPr lang="cs-CZ" dirty="0" smtClean="0">
                <a:hlinkClick r:id="rId5"/>
              </a:rPr>
              <a:t>http://www.youtube.com/</a:t>
            </a:r>
            <a:r>
              <a:rPr lang="cs-CZ" dirty="0" err="1" smtClean="0">
                <a:hlinkClick r:id="rId5"/>
              </a:rPr>
              <a:t>watch?v</a:t>
            </a:r>
            <a:r>
              <a:rPr lang="cs-CZ" dirty="0" smtClean="0">
                <a:hlinkClick r:id="rId5"/>
              </a:rPr>
              <a:t>=htqk7NMOokU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84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79</TotalTime>
  <Words>551</Words>
  <Application>Microsoft Office PowerPoint</Application>
  <PresentationFormat>Předvádění na obrazovce (4:3)</PresentationFormat>
  <Paragraphs>80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Horizont</vt:lpstr>
      <vt:lpstr>Prezentace aplikace PowerPoint</vt:lpstr>
      <vt:lpstr>Prezentace aplikace PowerPoint</vt:lpstr>
      <vt:lpstr>Muzikál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Nejslavnější české muzikály</vt:lpstr>
      <vt:lpstr>Prezentace aplikace PowerPoint</vt:lpstr>
      <vt:lpstr>Nejslavnější zahraniční muzikály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Muzikál</dc:title>
  <dc:creator>0JXR</dc:creator>
  <cp:lastModifiedBy>0JXR</cp:lastModifiedBy>
  <cp:revision>13</cp:revision>
  <dcterms:created xsi:type="dcterms:W3CDTF">2013-01-02T09:44:48Z</dcterms:created>
  <dcterms:modified xsi:type="dcterms:W3CDTF">2013-06-17T07:41:55Z</dcterms:modified>
</cp:coreProperties>
</file>