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63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734B-1295-45B8-AD02-76DD48CF0E2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581E0-4D7D-4187-9829-C5DA6262B7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6957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734B-1295-45B8-AD02-76DD48CF0E2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581E0-4D7D-4187-9829-C5DA6262B7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3180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734B-1295-45B8-AD02-76DD48CF0E2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581E0-4D7D-4187-9829-C5DA6262B7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3045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734B-1295-45B8-AD02-76DD48CF0E2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581E0-4D7D-4187-9829-C5DA6262B7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2547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734B-1295-45B8-AD02-76DD48CF0E2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581E0-4D7D-4187-9829-C5DA6262B7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0219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734B-1295-45B8-AD02-76DD48CF0E2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581E0-4D7D-4187-9829-C5DA6262B7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661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734B-1295-45B8-AD02-76DD48CF0E2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581E0-4D7D-4187-9829-C5DA6262B7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0417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734B-1295-45B8-AD02-76DD48CF0E2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581E0-4D7D-4187-9829-C5DA6262B7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6886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734B-1295-45B8-AD02-76DD48CF0E2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581E0-4D7D-4187-9829-C5DA6262B7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2016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734B-1295-45B8-AD02-76DD48CF0E2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581E0-4D7D-4187-9829-C5DA6262B7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6634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8734B-1295-45B8-AD02-76DD48CF0E2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581E0-4D7D-4187-9829-C5DA6262B7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329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8734B-1295-45B8-AD02-76DD48CF0E2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581E0-4D7D-4187-9829-C5DA6262B7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5963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4771310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Lenka Rousová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VY_32_INOVACE_3B_05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 Příroda a člověk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98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Domácí a hospodářská zvířata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Spojování</a:t>
            </a:r>
          </a:p>
          <a:p>
            <a:endParaRPr lang="cs-CZ" dirty="0"/>
          </a:p>
          <a:p>
            <a:r>
              <a:rPr lang="cs-CZ" sz="1400" dirty="0"/>
              <a:t>Autorem materiálu a všech jeho částí, není-li uvedeno jinak, je Mgr. Lenka Rousová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5695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Spojování, </a:t>
            </a:r>
            <a:r>
              <a:rPr lang="cs-CZ" dirty="0"/>
              <a:t>které otestuje </a:t>
            </a:r>
            <a:r>
              <a:rPr lang="cs-CZ" dirty="0" smtClean="0"/>
              <a:t>znalost </a:t>
            </a:r>
            <a:r>
              <a:rPr lang="cs-CZ" dirty="0"/>
              <a:t>domácích </a:t>
            </a:r>
            <a:r>
              <a:rPr lang="cs-CZ" dirty="0" smtClean="0"/>
              <a:t>        a </a:t>
            </a:r>
            <a:r>
              <a:rPr lang="cs-CZ" dirty="0"/>
              <a:t>hospodářských zvířat</a:t>
            </a:r>
            <a:r>
              <a:rPr lang="cs-CZ" dirty="0" smtClean="0"/>
              <a:t>. </a:t>
            </a:r>
          </a:p>
          <a:p>
            <a:pPr marL="0" indent="0">
              <a:buNone/>
            </a:pPr>
            <a:r>
              <a:rPr lang="cs-CZ" smtClean="0"/>
              <a:t>Tvoření trojice samec-samice-mládě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Vhodné pro výuku v 1. a 2. ročníku ZŠ.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0310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lna 4"/>
          <p:cNvSpPr/>
          <p:nvPr/>
        </p:nvSpPr>
        <p:spPr>
          <a:xfrm>
            <a:off x="635224" y="2093631"/>
            <a:ext cx="1368152" cy="563727"/>
          </a:xfrm>
          <a:prstGeom prst="wav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ozel</a:t>
            </a:r>
            <a:endParaRPr lang="cs-CZ" dirty="0"/>
          </a:p>
        </p:txBody>
      </p:sp>
      <p:sp>
        <p:nvSpPr>
          <p:cNvPr id="12" name="Vlna 11"/>
          <p:cNvSpPr/>
          <p:nvPr/>
        </p:nvSpPr>
        <p:spPr>
          <a:xfrm>
            <a:off x="5508104" y="1556792"/>
            <a:ext cx="1368152" cy="563727"/>
          </a:xfrm>
          <a:prstGeom prst="wav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ráva</a:t>
            </a:r>
            <a:endParaRPr lang="cs-CZ" dirty="0"/>
          </a:p>
        </p:txBody>
      </p:sp>
      <p:sp>
        <p:nvSpPr>
          <p:cNvPr id="13" name="Vlna 12"/>
          <p:cNvSpPr/>
          <p:nvPr/>
        </p:nvSpPr>
        <p:spPr>
          <a:xfrm>
            <a:off x="3707904" y="4449449"/>
            <a:ext cx="1368152" cy="563727"/>
          </a:xfrm>
          <a:prstGeom prst="wav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hříbě</a:t>
            </a:r>
            <a:endParaRPr lang="cs-CZ" dirty="0"/>
          </a:p>
        </p:txBody>
      </p:sp>
      <p:sp>
        <p:nvSpPr>
          <p:cNvPr id="14" name="Vlna 13"/>
          <p:cNvSpPr/>
          <p:nvPr/>
        </p:nvSpPr>
        <p:spPr>
          <a:xfrm>
            <a:off x="2915816" y="1988840"/>
            <a:ext cx="1368152" cy="563727"/>
          </a:xfrm>
          <a:prstGeom prst="wav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o</a:t>
            </a:r>
            <a:r>
              <a:rPr lang="cs-CZ" dirty="0" smtClean="0"/>
              <a:t>vce</a:t>
            </a:r>
            <a:endParaRPr lang="cs-CZ" dirty="0"/>
          </a:p>
        </p:txBody>
      </p:sp>
      <p:sp>
        <p:nvSpPr>
          <p:cNvPr id="15" name="Vlna 14"/>
          <p:cNvSpPr/>
          <p:nvPr/>
        </p:nvSpPr>
        <p:spPr>
          <a:xfrm>
            <a:off x="7308304" y="3560679"/>
            <a:ext cx="1368152" cy="563727"/>
          </a:xfrm>
          <a:prstGeom prst="wav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beran</a:t>
            </a:r>
            <a:endParaRPr lang="cs-CZ" dirty="0"/>
          </a:p>
        </p:txBody>
      </p:sp>
      <p:sp>
        <p:nvSpPr>
          <p:cNvPr id="16" name="Vlna 15"/>
          <p:cNvSpPr/>
          <p:nvPr/>
        </p:nvSpPr>
        <p:spPr>
          <a:xfrm>
            <a:off x="5796136" y="5013176"/>
            <a:ext cx="1368152" cy="563727"/>
          </a:xfrm>
          <a:prstGeom prst="wav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b</a:t>
            </a:r>
            <a:r>
              <a:rPr lang="cs-CZ" dirty="0" smtClean="0"/>
              <a:t>ýk</a:t>
            </a:r>
            <a:endParaRPr lang="cs-CZ" dirty="0"/>
          </a:p>
        </p:txBody>
      </p:sp>
      <p:sp>
        <p:nvSpPr>
          <p:cNvPr id="17" name="Vlna 16"/>
          <p:cNvSpPr/>
          <p:nvPr/>
        </p:nvSpPr>
        <p:spPr>
          <a:xfrm>
            <a:off x="1835696" y="3560678"/>
            <a:ext cx="1368152" cy="563727"/>
          </a:xfrm>
          <a:prstGeom prst="wav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t</a:t>
            </a:r>
            <a:r>
              <a:rPr lang="cs-CZ" dirty="0" smtClean="0"/>
              <a:t>ele</a:t>
            </a:r>
            <a:endParaRPr lang="cs-CZ" dirty="0"/>
          </a:p>
        </p:txBody>
      </p:sp>
      <p:sp>
        <p:nvSpPr>
          <p:cNvPr id="18" name="Vlna 17"/>
          <p:cNvSpPr/>
          <p:nvPr/>
        </p:nvSpPr>
        <p:spPr>
          <a:xfrm>
            <a:off x="1352352" y="4967667"/>
            <a:ext cx="1368152" cy="563727"/>
          </a:xfrm>
          <a:prstGeom prst="wav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j</a:t>
            </a:r>
            <a:r>
              <a:rPr lang="cs-CZ" dirty="0" smtClean="0"/>
              <a:t>ehně</a:t>
            </a:r>
            <a:endParaRPr lang="cs-CZ" dirty="0"/>
          </a:p>
        </p:txBody>
      </p:sp>
      <p:sp>
        <p:nvSpPr>
          <p:cNvPr id="19" name="Vlna 18"/>
          <p:cNvSpPr/>
          <p:nvPr/>
        </p:nvSpPr>
        <p:spPr>
          <a:xfrm>
            <a:off x="4572000" y="2996952"/>
            <a:ext cx="1368152" cy="563727"/>
          </a:xfrm>
          <a:prstGeom prst="wav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oza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19672" y="260648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Spoj co k sobě patří.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36382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smiúhelník 2"/>
          <p:cNvSpPr/>
          <p:nvPr/>
        </p:nvSpPr>
        <p:spPr>
          <a:xfrm>
            <a:off x="353232" y="2974386"/>
            <a:ext cx="936104" cy="828092"/>
          </a:xfrm>
          <a:prstGeom prst="octagon">
            <a:avLst/>
          </a:prstGeom>
          <a:solidFill>
            <a:srgbClr val="C0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hříbě</a:t>
            </a:r>
            <a:endParaRPr lang="cs-CZ" dirty="0"/>
          </a:p>
        </p:txBody>
      </p:sp>
      <p:sp>
        <p:nvSpPr>
          <p:cNvPr id="4" name="Osmiúhelník 3"/>
          <p:cNvSpPr/>
          <p:nvPr/>
        </p:nvSpPr>
        <p:spPr>
          <a:xfrm>
            <a:off x="2195736" y="4630570"/>
            <a:ext cx="1089844" cy="828092"/>
          </a:xfrm>
          <a:prstGeom prst="octagon">
            <a:avLst/>
          </a:prstGeom>
          <a:solidFill>
            <a:srgbClr val="C0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klisna</a:t>
            </a:r>
            <a:endParaRPr lang="cs-CZ" dirty="0"/>
          </a:p>
        </p:txBody>
      </p:sp>
      <p:sp>
        <p:nvSpPr>
          <p:cNvPr id="5" name="Osmiúhelník 4"/>
          <p:cNvSpPr/>
          <p:nvPr/>
        </p:nvSpPr>
        <p:spPr>
          <a:xfrm>
            <a:off x="2340360" y="2296846"/>
            <a:ext cx="936104" cy="828092"/>
          </a:xfrm>
          <a:prstGeom prst="octagon">
            <a:avLst/>
          </a:prstGeom>
          <a:solidFill>
            <a:srgbClr val="C0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f</a:t>
            </a:r>
            <a:r>
              <a:rPr lang="cs-CZ" dirty="0" smtClean="0"/>
              <a:t>ena</a:t>
            </a:r>
            <a:endParaRPr lang="cs-CZ" dirty="0"/>
          </a:p>
        </p:txBody>
      </p:sp>
      <p:sp>
        <p:nvSpPr>
          <p:cNvPr id="6" name="Osmiúhelník 5"/>
          <p:cNvSpPr/>
          <p:nvPr/>
        </p:nvSpPr>
        <p:spPr>
          <a:xfrm>
            <a:off x="7432116" y="2296846"/>
            <a:ext cx="936104" cy="828092"/>
          </a:xfrm>
          <a:prstGeom prst="octagon">
            <a:avLst/>
          </a:prstGeom>
          <a:solidFill>
            <a:srgbClr val="C0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kotě</a:t>
            </a:r>
            <a:endParaRPr lang="cs-CZ" dirty="0"/>
          </a:p>
        </p:txBody>
      </p:sp>
      <p:sp>
        <p:nvSpPr>
          <p:cNvPr id="7" name="Osmiúhelník 6"/>
          <p:cNvSpPr/>
          <p:nvPr/>
        </p:nvSpPr>
        <p:spPr>
          <a:xfrm>
            <a:off x="353232" y="5458662"/>
            <a:ext cx="1122424" cy="1007132"/>
          </a:xfrm>
          <a:prstGeom prst="octagon">
            <a:avLst/>
          </a:prstGeom>
          <a:solidFill>
            <a:srgbClr val="C0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štěně</a:t>
            </a:r>
            <a:endParaRPr lang="cs-CZ" dirty="0"/>
          </a:p>
        </p:txBody>
      </p:sp>
      <p:sp>
        <p:nvSpPr>
          <p:cNvPr id="8" name="Osmiúhelník 7"/>
          <p:cNvSpPr/>
          <p:nvPr/>
        </p:nvSpPr>
        <p:spPr>
          <a:xfrm>
            <a:off x="6496012" y="3802478"/>
            <a:ext cx="936104" cy="828092"/>
          </a:xfrm>
          <a:prstGeom prst="octagon">
            <a:avLst/>
          </a:prstGeom>
          <a:solidFill>
            <a:srgbClr val="C0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pes</a:t>
            </a:r>
            <a:endParaRPr lang="cs-CZ" dirty="0"/>
          </a:p>
        </p:txBody>
      </p:sp>
      <p:sp>
        <p:nvSpPr>
          <p:cNvPr id="9" name="Osmiúhelník 8"/>
          <p:cNvSpPr/>
          <p:nvPr/>
        </p:nvSpPr>
        <p:spPr>
          <a:xfrm>
            <a:off x="4427984" y="5373216"/>
            <a:ext cx="1199232" cy="913538"/>
          </a:xfrm>
          <a:prstGeom prst="octagon">
            <a:avLst/>
          </a:prstGeom>
          <a:solidFill>
            <a:srgbClr val="C0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hřebec</a:t>
            </a:r>
            <a:endParaRPr lang="cs-CZ" dirty="0"/>
          </a:p>
        </p:txBody>
      </p:sp>
      <p:sp>
        <p:nvSpPr>
          <p:cNvPr id="10" name="Osmiúhelník 9"/>
          <p:cNvSpPr/>
          <p:nvPr/>
        </p:nvSpPr>
        <p:spPr>
          <a:xfrm>
            <a:off x="4067944" y="3212976"/>
            <a:ext cx="1008112" cy="900100"/>
          </a:xfrm>
          <a:prstGeom prst="octagon">
            <a:avLst/>
          </a:prstGeom>
          <a:solidFill>
            <a:srgbClr val="C0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kočka</a:t>
            </a:r>
            <a:endParaRPr lang="cs-CZ" dirty="0"/>
          </a:p>
        </p:txBody>
      </p:sp>
      <p:sp>
        <p:nvSpPr>
          <p:cNvPr id="11" name="Osmiúhelník 10"/>
          <p:cNvSpPr/>
          <p:nvPr/>
        </p:nvSpPr>
        <p:spPr>
          <a:xfrm>
            <a:off x="7668344" y="5373216"/>
            <a:ext cx="1114264" cy="913538"/>
          </a:xfrm>
          <a:prstGeom prst="octagon">
            <a:avLst/>
          </a:prstGeom>
          <a:solidFill>
            <a:srgbClr val="C0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kocour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619672" y="260648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Spoj co k sobě patří.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6429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rak 1"/>
          <p:cNvSpPr/>
          <p:nvPr/>
        </p:nvSpPr>
        <p:spPr>
          <a:xfrm>
            <a:off x="899592" y="2636912"/>
            <a:ext cx="1512168" cy="864096"/>
          </a:xfrm>
          <a:prstGeom prst="cloud">
            <a:avLst/>
          </a:prstGeom>
          <a:solidFill>
            <a:srgbClr val="00B0F0"/>
          </a:solidFill>
          <a:ln>
            <a:solidFill>
              <a:srgbClr val="0000FF"/>
            </a:solidFill>
          </a:ln>
          <a:effectLst>
            <a:glow rad="635000">
              <a:schemeClr val="accent5">
                <a:satMod val="175000"/>
                <a:alpha val="82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růta</a:t>
            </a:r>
            <a:endParaRPr lang="cs-CZ" dirty="0"/>
          </a:p>
        </p:txBody>
      </p:sp>
      <p:sp>
        <p:nvSpPr>
          <p:cNvPr id="3" name="Mrak 2"/>
          <p:cNvSpPr/>
          <p:nvPr/>
        </p:nvSpPr>
        <p:spPr>
          <a:xfrm>
            <a:off x="755576" y="5013176"/>
            <a:ext cx="1512168" cy="864096"/>
          </a:xfrm>
          <a:prstGeom prst="cloud">
            <a:avLst/>
          </a:prstGeom>
          <a:solidFill>
            <a:srgbClr val="00B0F0"/>
          </a:solidFill>
          <a:ln>
            <a:solidFill>
              <a:srgbClr val="0000FF"/>
            </a:solidFill>
          </a:ln>
          <a:effectLst>
            <a:glow rad="635000">
              <a:schemeClr val="accent5">
                <a:satMod val="175000"/>
                <a:alpha val="82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kuře</a:t>
            </a:r>
            <a:endParaRPr lang="cs-CZ" dirty="0"/>
          </a:p>
        </p:txBody>
      </p:sp>
      <p:sp>
        <p:nvSpPr>
          <p:cNvPr id="4" name="Mrak 3"/>
          <p:cNvSpPr/>
          <p:nvPr/>
        </p:nvSpPr>
        <p:spPr>
          <a:xfrm>
            <a:off x="5667772" y="5013176"/>
            <a:ext cx="1512168" cy="864096"/>
          </a:xfrm>
          <a:prstGeom prst="cloud">
            <a:avLst/>
          </a:prstGeom>
          <a:solidFill>
            <a:srgbClr val="00B0F0"/>
          </a:solidFill>
          <a:ln>
            <a:solidFill>
              <a:srgbClr val="0000FF"/>
            </a:solidFill>
          </a:ln>
          <a:effectLst>
            <a:glow rad="635000">
              <a:schemeClr val="accent5">
                <a:satMod val="175000"/>
                <a:alpha val="82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kohout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3347864" y="5437832"/>
            <a:ext cx="1512168" cy="864096"/>
          </a:xfrm>
          <a:prstGeom prst="cloud">
            <a:avLst/>
          </a:prstGeom>
          <a:solidFill>
            <a:srgbClr val="00B0F0"/>
          </a:solidFill>
          <a:ln>
            <a:solidFill>
              <a:srgbClr val="0000FF"/>
            </a:solidFill>
          </a:ln>
          <a:effectLst>
            <a:glow rad="635000">
              <a:schemeClr val="accent5">
                <a:satMod val="175000"/>
                <a:alpha val="82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krocan</a:t>
            </a:r>
            <a:endParaRPr lang="cs-CZ" dirty="0"/>
          </a:p>
        </p:txBody>
      </p:sp>
      <p:sp>
        <p:nvSpPr>
          <p:cNvPr id="6" name="Mrak 5"/>
          <p:cNvSpPr/>
          <p:nvPr/>
        </p:nvSpPr>
        <p:spPr>
          <a:xfrm>
            <a:off x="5043016" y="2924944"/>
            <a:ext cx="1512168" cy="864096"/>
          </a:xfrm>
          <a:prstGeom prst="cloud">
            <a:avLst/>
          </a:prstGeom>
          <a:solidFill>
            <a:srgbClr val="00B0F0"/>
          </a:solidFill>
          <a:ln>
            <a:solidFill>
              <a:srgbClr val="0000FF"/>
            </a:solidFill>
          </a:ln>
          <a:effectLst>
            <a:glow rad="635000">
              <a:schemeClr val="accent5">
                <a:satMod val="175000"/>
                <a:alpha val="82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krůtě</a:t>
            </a:r>
            <a:endParaRPr lang="cs-CZ" dirty="0"/>
          </a:p>
        </p:txBody>
      </p:sp>
      <p:sp>
        <p:nvSpPr>
          <p:cNvPr id="7" name="Mrak 6"/>
          <p:cNvSpPr/>
          <p:nvPr/>
        </p:nvSpPr>
        <p:spPr>
          <a:xfrm>
            <a:off x="7179940" y="1768376"/>
            <a:ext cx="1512168" cy="864096"/>
          </a:xfrm>
          <a:prstGeom prst="cloud">
            <a:avLst/>
          </a:prstGeom>
          <a:solidFill>
            <a:srgbClr val="00B0F0"/>
          </a:solidFill>
          <a:ln>
            <a:solidFill>
              <a:srgbClr val="0000FF"/>
            </a:solidFill>
          </a:ln>
          <a:effectLst>
            <a:glow rad="635000">
              <a:schemeClr val="accent5">
                <a:satMod val="175000"/>
                <a:alpha val="82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house</a:t>
            </a:r>
            <a:endParaRPr lang="cs-CZ" dirty="0"/>
          </a:p>
        </p:txBody>
      </p:sp>
      <p:sp>
        <p:nvSpPr>
          <p:cNvPr id="8" name="Mrak 7"/>
          <p:cNvSpPr/>
          <p:nvPr/>
        </p:nvSpPr>
        <p:spPr>
          <a:xfrm>
            <a:off x="7308304" y="3747368"/>
            <a:ext cx="1512168" cy="864096"/>
          </a:xfrm>
          <a:prstGeom prst="cloud">
            <a:avLst/>
          </a:prstGeom>
          <a:solidFill>
            <a:srgbClr val="00B0F0"/>
          </a:solidFill>
          <a:ln>
            <a:solidFill>
              <a:srgbClr val="0000FF"/>
            </a:solidFill>
          </a:ln>
          <a:effectLst>
            <a:glow rad="635000">
              <a:schemeClr val="accent5">
                <a:satMod val="175000"/>
                <a:alpha val="82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houser</a:t>
            </a:r>
            <a:endParaRPr lang="cs-CZ" dirty="0"/>
          </a:p>
        </p:txBody>
      </p:sp>
      <p:sp>
        <p:nvSpPr>
          <p:cNvPr id="9" name="Mrak 8"/>
          <p:cNvSpPr/>
          <p:nvPr/>
        </p:nvSpPr>
        <p:spPr>
          <a:xfrm>
            <a:off x="2771800" y="3501008"/>
            <a:ext cx="1512168" cy="864096"/>
          </a:xfrm>
          <a:prstGeom prst="cloud">
            <a:avLst/>
          </a:prstGeom>
          <a:solidFill>
            <a:srgbClr val="00B0F0"/>
          </a:solidFill>
          <a:ln>
            <a:solidFill>
              <a:srgbClr val="0000FF"/>
            </a:solidFill>
          </a:ln>
          <a:effectLst>
            <a:glow rad="635000">
              <a:schemeClr val="accent5">
                <a:satMod val="175000"/>
                <a:alpha val="82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husa</a:t>
            </a:r>
            <a:endParaRPr lang="cs-CZ" dirty="0"/>
          </a:p>
        </p:txBody>
      </p:sp>
      <p:sp>
        <p:nvSpPr>
          <p:cNvPr id="10" name="Mrak 9"/>
          <p:cNvSpPr/>
          <p:nvPr/>
        </p:nvSpPr>
        <p:spPr>
          <a:xfrm>
            <a:off x="3059832" y="1785640"/>
            <a:ext cx="1512168" cy="864096"/>
          </a:xfrm>
          <a:prstGeom prst="cloud">
            <a:avLst/>
          </a:prstGeom>
          <a:solidFill>
            <a:srgbClr val="00B0F0"/>
          </a:solidFill>
          <a:ln>
            <a:solidFill>
              <a:srgbClr val="0000FF"/>
            </a:solidFill>
          </a:ln>
          <a:effectLst>
            <a:glow rad="635000">
              <a:schemeClr val="accent5">
                <a:satMod val="175000"/>
                <a:alpha val="82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slepice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619672" y="260648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Spoj co k sobě patří.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44409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kosené hrany 10"/>
          <p:cNvSpPr/>
          <p:nvPr/>
        </p:nvSpPr>
        <p:spPr>
          <a:xfrm>
            <a:off x="7092280" y="4819104"/>
            <a:ext cx="1872208" cy="936104"/>
          </a:xfrm>
          <a:prstGeom prst="bevel">
            <a:avLst>
              <a:gd name="adj" fmla="val 30137"/>
            </a:avLst>
          </a:prstGeom>
          <a:solidFill>
            <a:srgbClr val="00B050"/>
          </a:solidFill>
          <a:ln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holoubě</a:t>
            </a:r>
            <a:endParaRPr lang="cs-CZ" dirty="0"/>
          </a:p>
        </p:txBody>
      </p:sp>
      <p:sp>
        <p:nvSpPr>
          <p:cNvPr id="12" name="Zkosené hrany 11"/>
          <p:cNvSpPr/>
          <p:nvPr/>
        </p:nvSpPr>
        <p:spPr>
          <a:xfrm>
            <a:off x="5220072" y="2838760"/>
            <a:ext cx="1872208" cy="936104"/>
          </a:xfrm>
          <a:prstGeom prst="bevel">
            <a:avLst>
              <a:gd name="adj" fmla="val 30137"/>
            </a:avLst>
          </a:prstGeom>
          <a:solidFill>
            <a:srgbClr val="00B050"/>
          </a:solidFill>
          <a:ln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kačer</a:t>
            </a:r>
            <a:endParaRPr lang="cs-CZ" dirty="0"/>
          </a:p>
        </p:txBody>
      </p:sp>
      <p:sp>
        <p:nvSpPr>
          <p:cNvPr id="13" name="Zkosené hrany 12"/>
          <p:cNvSpPr/>
          <p:nvPr/>
        </p:nvSpPr>
        <p:spPr>
          <a:xfrm>
            <a:off x="611560" y="5414900"/>
            <a:ext cx="1872208" cy="936104"/>
          </a:xfrm>
          <a:prstGeom prst="bevel">
            <a:avLst>
              <a:gd name="adj" fmla="val 30137"/>
            </a:avLst>
          </a:prstGeom>
          <a:solidFill>
            <a:srgbClr val="00B050"/>
          </a:solidFill>
          <a:ln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holub</a:t>
            </a:r>
            <a:endParaRPr lang="cs-CZ" dirty="0"/>
          </a:p>
        </p:txBody>
      </p:sp>
      <p:sp>
        <p:nvSpPr>
          <p:cNvPr id="14" name="Zkosené hrany 13"/>
          <p:cNvSpPr/>
          <p:nvPr/>
        </p:nvSpPr>
        <p:spPr>
          <a:xfrm>
            <a:off x="4788024" y="5589240"/>
            <a:ext cx="1872208" cy="936104"/>
          </a:xfrm>
          <a:prstGeom prst="bevel">
            <a:avLst>
              <a:gd name="adj" fmla="val 30137"/>
            </a:avLst>
          </a:prstGeom>
          <a:solidFill>
            <a:srgbClr val="00B050"/>
          </a:solidFill>
          <a:ln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kachně</a:t>
            </a:r>
            <a:endParaRPr lang="cs-CZ" dirty="0"/>
          </a:p>
        </p:txBody>
      </p:sp>
      <p:sp>
        <p:nvSpPr>
          <p:cNvPr id="15" name="Zkosené hrany 14"/>
          <p:cNvSpPr/>
          <p:nvPr/>
        </p:nvSpPr>
        <p:spPr>
          <a:xfrm>
            <a:off x="609824" y="2924944"/>
            <a:ext cx="1872208" cy="936104"/>
          </a:xfrm>
          <a:prstGeom prst="bevel">
            <a:avLst>
              <a:gd name="adj" fmla="val 30137"/>
            </a:avLst>
          </a:prstGeom>
          <a:solidFill>
            <a:srgbClr val="00B050"/>
          </a:solidFill>
          <a:ln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kachna</a:t>
            </a:r>
            <a:endParaRPr lang="cs-CZ" dirty="0"/>
          </a:p>
        </p:txBody>
      </p:sp>
      <p:sp>
        <p:nvSpPr>
          <p:cNvPr id="16" name="Zkosené hrany 15"/>
          <p:cNvSpPr/>
          <p:nvPr/>
        </p:nvSpPr>
        <p:spPr>
          <a:xfrm>
            <a:off x="3000028" y="4005064"/>
            <a:ext cx="1872208" cy="936104"/>
          </a:xfrm>
          <a:prstGeom prst="bevel">
            <a:avLst>
              <a:gd name="adj" fmla="val 30137"/>
            </a:avLst>
          </a:prstGeom>
          <a:solidFill>
            <a:srgbClr val="00B050"/>
          </a:solidFill>
          <a:ln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holubice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619672" y="260648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Spoj co k sobě patří.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7566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cípá hvězda 1"/>
          <p:cNvSpPr/>
          <p:nvPr/>
        </p:nvSpPr>
        <p:spPr>
          <a:xfrm>
            <a:off x="467544" y="2636912"/>
            <a:ext cx="1656184" cy="1165932"/>
          </a:xfrm>
          <a:prstGeom prst="star7">
            <a:avLst/>
          </a:prstGeom>
          <a:solidFill>
            <a:srgbClr val="FFC000"/>
          </a:solidFill>
          <a:ln w="28575">
            <a:solidFill>
              <a:srgbClr val="FFFF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ramlice</a:t>
            </a:r>
            <a:endParaRPr lang="cs-CZ" dirty="0"/>
          </a:p>
        </p:txBody>
      </p:sp>
      <p:sp>
        <p:nvSpPr>
          <p:cNvPr id="3" name="7cípá hvězda 2"/>
          <p:cNvSpPr/>
          <p:nvPr/>
        </p:nvSpPr>
        <p:spPr>
          <a:xfrm>
            <a:off x="1043608" y="5229200"/>
            <a:ext cx="1584176" cy="1072244"/>
          </a:xfrm>
          <a:prstGeom prst="star7">
            <a:avLst/>
          </a:prstGeom>
          <a:solidFill>
            <a:srgbClr val="FFC000"/>
          </a:solidFill>
          <a:ln w="28575">
            <a:solidFill>
              <a:srgbClr val="FFFF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kanec</a:t>
            </a:r>
            <a:endParaRPr lang="cs-CZ" dirty="0"/>
          </a:p>
        </p:txBody>
      </p:sp>
      <p:sp>
        <p:nvSpPr>
          <p:cNvPr id="4" name="7cípá hvězda 3"/>
          <p:cNvSpPr/>
          <p:nvPr/>
        </p:nvSpPr>
        <p:spPr>
          <a:xfrm>
            <a:off x="3771280" y="2166882"/>
            <a:ext cx="1728192" cy="1052996"/>
          </a:xfrm>
          <a:prstGeom prst="star7">
            <a:avLst/>
          </a:prstGeom>
          <a:solidFill>
            <a:srgbClr val="FFC000"/>
          </a:solidFill>
          <a:ln w="28575">
            <a:solidFill>
              <a:srgbClr val="FFFF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svině</a:t>
            </a:r>
            <a:endParaRPr lang="cs-CZ" dirty="0"/>
          </a:p>
        </p:txBody>
      </p:sp>
      <p:sp>
        <p:nvSpPr>
          <p:cNvPr id="5" name="7cípá hvězda 4"/>
          <p:cNvSpPr/>
          <p:nvPr/>
        </p:nvSpPr>
        <p:spPr>
          <a:xfrm>
            <a:off x="2987824" y="3820480"/>
            <a:ext cx="1872208" cy="1147564"/>
          </a:xfrm>
          <a:prstGeom prst="star7">
            <a:avLst/>
          </a:prstGeom>
          <a:solidFill>
            <a:srgbClr val="FFC000"/>
          </a:solidFill>
          <a:ln w="28575">
            <a:solidFill>
              <a:srgbClr val="FFFF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králíče</a:t>
            </a:r>
            <a:endParaRPr lang="cs-CZ" dirty="0"/>
          </a:p>
        </p:txBody>
      </p:sp>
      <p:sp>
        <p:nvSpPr>
          <p:cNvPr id="6" name="7cípá hvězda 5"/>
          <p:cNvSpPr/>
          <p:nvPr/>
        </p:nvSpPr>
        <p:spPr>
          <a:xfrm>
            <a:off x="6516216" y="3219878"/>
            <a:ext cx="1454224" cy="1101830"/>
          </a:xfrm>
          <a:prstGeom prst="star7">
            <a:avLst/>
          </a:prstGeom>
          <a:solidFill>
            <a:srgbClr val="FFC000"/>
          </a:solidFill>
          <a:ln w="28575">
            <a:solidFill>
              <a:srgbClr val="FFFF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králík</a:t>
            </a:r>
            <a:endParaRPr lang="cs-CZ" dirty="0"/>
          </a:p>
        </p:txBody>
      </p:sp>
      <p:sp>
        <p:nvSpPr>
          <p:cNvPr id="7" name="7cípá hvězda 6"/>
          <p:cNvSpPr/>
          <p:nvPr/>
        </p:nvSpPr>
        <p:spPr>
          <a:xfrm>
            <a:off x="5508104" y="5229200"/>
            <a:ext cx="1656184" cy="1066688"/>
          </a:xfrm>
          <a:prstGeom prst="star7">
            <a:avLst/>
          </a:prstGeom>
          <a:solidFill>
            <a:srgbClr val="FFC000"/>
          </a:solidFill>
          <a:ln w="28575">
            <a:solidFill>
              <a:srgbClr val="FFFF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sele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19672" y="260648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Spoj co k sobě patří.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447056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160</Words>
  <Application>Microsoft Office PowerPoint</Application>
  <PresentationFormat>Předvádění na obrazovce (4:3)</PresentationFormat>
  <Paragraphs>58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Domácí a hospodářská zvířata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Domácí zvířata</dc:title>
  <dc:creator>DOMA</dc:creator>
  <cp:lastModifiedBy>jitka</cp:lastModifiedBy>
  <cp:revision>18</cp:revision>
  <dcterms:created xsi:type="dcterms:W3CDTF">2012-07-19T12:37:39Z</dcterms:created>
  <dcterms:modified xsi:type="dcterms:W3CDTF">2013-05-18T09:44:59Z</dcterms:modified>
</cp:coreProperties>
</file>