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8" r:id="rId4"/>
    <p:sldId id="259" r:id="rId5"/>
    <p:sldId id="260" r:id="rId6"/>
    <p:sldId id="269" r:id="rId7"/>
    <p:sldId id="273" r:id="rId8"/>
    <p:sldId id="261" r:id="rId9"/>
    <p:sldId id="274" r:id="rId10"/>
    <p:sldId id="262" r:id="rId11"/>
    <p:sldId id="276" r:id="rId12"/>
    <p:sldId id="263" r:id="rId13"/>
    <p:sldId id="277" r:id="rId14"/>
    <p:sldId id="270" r:id="rId15"/>
    <p:sldId id="279" r:id="rId16"/>
    <p:sldId id="280" r:id="rId17"/>
    <p:sldId id="268" r:id="rId18"/>
    <p:sldId id="278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6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E3BFF-3232-4297-AF96-985B6BE11B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94CBE-4A0D-4C6D-A2BE-67B21581AC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69D52-162D-4008-81DA-F3660FDE1F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36560-CC90-4A42-BA48-3B75CA46CC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4D4AF-6447-4A58-B43F-B3BBCA9CFC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4F625-CC98-4249-B296-304C160126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7F920-656A-4A26-B6A6-EBBDAD12D1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5B77E-4B59-47A2-8670-1018BAEEA8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9CFC8-5A4F-4B60-8141-B56EDB5FE8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76223-481B-4487-8BEC-13FC59DF95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AAE45-34AB-45CB-8D77-595E710C7E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DD298-DED7-4E28-9C95-303B14D899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8D819-9BD6-41E8-8F69-84AC88572B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5AB62-C5DE-4552-92DB-20078B9736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7BF95-5C02-4A7E-8CD9-22277C9C20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723B4-34DF-41DC-9309-4F5781CF62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FACD2-242B-424B-BF20-6779B63EF2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30987-3BA5-4BBE-9E7E-A4899485F8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16708-0BA5-47DB-ACEA-4D473B467F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CD8D0-5A96-4FCD-85A4-92AB894820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06AAE-A78E-4E4E-AED5-5EDB4A041C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5C0009-251B-43C0-A582-F61703CF39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grpSp>
        <p:nvGrpSpPr>
          <p:cNvPr id="1028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1029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30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2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" name="Zástupný symbol pro zápatí 18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26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DB2588F-3F52-49F5-AEBA-3D21E7918A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ransition spd="med">
    <p:pull dir="ru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EB641B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EB641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5pPr>
      <a:lvl6pPr marL="1919288" indent="-209550" algn="l" rtl="0" fontAlgn="base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6pPr>
      <a:lvl7pPr marL="2376488" indent="-209550" algn="l" rtl="0" fontAlgn="base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7pPr>
      <a:lvl8pPr marL="2833688" indent="-209550" algn="l" rtl="0" fontAlgn="base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8pPr>
      <a:lvl9pPr marL="3290888" indent="-209550" algn="l" rtl="0" fontAlgn="base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grpSp>
        <p:nvGrpSpPr>
          <p:cNvPr id="13316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13317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3318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811F94-D2BC-4616-933C-5326370D8F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3" r:id="rId2"/>
    <p:sldLayoutId id="2147483692" r:id="rId3"/>
    <p:sldLayoutId id="2147483691" r:id="rId4"/>
    <p:sldLayoutId id="2147483690" r:id="rId5"/>
    <p:sldLayoutId id="2147483689" r:id="rId6"/>
    <p:sldLayoutId id="2147483688" r:id="rId7"/>
    <p:sldLayoutId id="2147483687" r:id="rId8"/>
    <p:sldLayoutId id="2147483686" r:id="rId9"/>
    <p:sldLayoutId id="2147483685" r:id="rId10"/>
    <p:sldLayoutId id="2147483684" r:id="rId11"/>
  </p:sldLayoutIdLst>
  <p:transition spd="med">
    <p:pull dir="ru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EB641B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EB641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5pPr>
      <a:lvl6pPr marL="1919288" indent="-209550" algn="l" rtl="0" eaLnBrk="0" fontAlgn="base" hangingPunct="0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6pPr>
      <a:lvl7pPr marL="2376488" indent="-209550" algn="l" rtl="0" eaLnBrk="0" fontAlgn="base" hangingPunct="0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7pPr>
      <a:lvl8pPr marL="2833688" indent="-209550" algn="l" rtl="0" eaLnBrk="0" fontAlgn="base" hangingPunct="0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8pPr>
      <a:lvl9pPr marL="3290888" indent="-209550" algn="l" rtl="0" eaLnBrk="0" fontAlgn="base" hangingPunct="0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2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1714488"/>
            <a:ext cx="7772400" cy="1470025"/>
          </a:xfrm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5600" b="1" kern="1200" dirty="0" err="1" smtClean="0"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Lipnicovité</a:t>
            </a:r>
            <a:endParaRPr lang="cs-CZ" sz="5600" b="1" kern="1200" dirty="0"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5602" name="Podnadpis 2"/>
          <p:cNvSpPr>
            <a:spLocks noGrp="1"/>
          </p:cNvSpPr>
          <p:nvPr>
            <p:ph type="subTitle" idx="4294967295"/>
          </p:nvPr>
        </p:nvSpPr>
        <p:spPr>
          <a:xfrm>
            <a:off x="2028825" y="3248025"/>
            <a:ext cx="6400800" cy="1752600"/>
          </a:xfrm>
        </p:spPr>
        <p:txBody>
          <a:bodyPr/>
          <a:lstStyle/>
          <a:p>
            <a:pPr marL="0" indent="0" algn="r" eaLnBrk="1" hangingPunct="1"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94" name="Group 26"/>
          <p:cNvGraphicFramePr>
            <a:graphicFrameLocks noGrp="1"/>
          </p:cNvGraphicFramePr>
          <p:nvPr>
            <p:ph idx="4294967295"/>
          </p:nvPr>
        </p:nvGraphicFramePr>
        <p:xfrm>
          <a:off x="285750" y="1643063"/>
          <a:ext cx="8572500" cy="2600325"/>
        </p:xfrm>
        <a:graphic>
          <a:graphicData uri="http://schemas.openxmlformats.org/drawingml/2006/table">
            <a:tbl>
              <a:tblPr/>
              <a:tblGrid>
                <a:gridCol w="85725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NÁZEV ŠKOLY: Gymnázium Lovosice, Sady p</a:t>
                      </a: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i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onýrů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 600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/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6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A3171E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E7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ČÍSLO PROJEKTU: CZ.1.07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/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1.5.00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/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34.1073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A3171E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CCCD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NÁZEV MATERIÁLU: VY_32_INOVACE_1B_20_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Lipnicovité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E7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TÉMA SADY: Botanika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A3171E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CCCD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ROČNÍK: sekunda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A3171E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E7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DATUM VZNIKU: červen 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A3171E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CCCD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AUTOR: Mgr. Dagmar Ročková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A3171E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E7E8"/>
                    </a:solidFill>
                  </a:tcPr>
                </a:tc>
              </a:tr>
            </a:tbl>
          </a:graphicData>
        </a:graphic>
      </p:graphicFrame>
      <p:pic>
        <p:nvPicPr>
          <p:cNvPr id="26643" name="Picture 5" descr="GYMLOVO_logo BR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8" y="500063"/>
            <a:ext cx="720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4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 idx="4294967295"/>
          </p:nvPr>
        </p:nvSpPr>
        <p:spPr>
          <a:xfrm>
            <a:off x="457200" y="500063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27650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571625"/>
            <a:ext cx="8472488" cy="5000625"/>
          </a:xfrm>
        </p:spPr>
        <p:txBody>
          <a:bodyPr/>
          <a:lstStyle/>
          <a:p>
            <a:pPr eaLnBrk="1" hangingPunct="1"/>
            <a:r>
              <a:rPr lang="cs-CZ" sz="1800" smtClean="0"/>
              <a:t>Výklad na 1 vyučovací hodinu zaměřen na čeleď Lipnicovité.</a:t>
            </a:r>
          </a:p>
          <a:p>
            <a:pPr eaLnBrk="1" hangingPunct="1"/>
            <a:r>
              <a:rPr lang="cs-CZ" sz="1800" smtClean="0"/>
              <a:t>Obecná charakteristika čeledi, popis stavby rostlinného těla na pšenici obecné (černobílý obrázek je možno žákům nakopírovat – vhodné pro práci žáků v hodině), poznávání zástupců.</a:t>
            </a:r>
          </a:p>
          <a:p>
            <a:pPr eaLnBrk="1" hangingPunct="1"/>
            <a:r>
              <a:rPr lang="cs-CZ" sz="1800" smtClean="0"/>
              <a:t>Procvičování formou práce s interaktivní tabulí.</a:t>
            </a:r>
          </a:p>
          <a:p>
            <a:pPr eaLnBrk="1" hangingPunct="1">
              <a:buFont typeface="Wingdings 2" pitchFamily="18" charset="2"/>
              <a:buNone/>
            </a:pPr>
            <a:endParaRPr lang="cs-CZ" sz="1800" smtClean="0"/>
          </a:p>
          <a:p>
            <a:pPr eaLnBrk="1" hangingPunct="1"/>
            <a:r>
              <a:rPr lang="cs-CZ" sz="1800" smtClean="0"/>
              <a:t>Pro přechod snímků použita animace – odkrýt doprava nahoru, některé snímky žákům skryty.</a:t>
            </a:r>
          </a:p>
          <a:p>
            <a:pPr eaLnBrk="1" hangingPunct="1"/>
            <a:r>
              <a:rPr lang="cs-CZ" sz="1800" smtClean="0"/>
              <a:t>Text je rolován po odstavcích, případně po jednotlivých odrážkách – dle potřeby k výuce.</a:t>
            </a:r>
          </a:p>
          <a:p>
            <a:pPr eaLnBrk="1" hangingPunct="1"/>
            <a:r>
              <a:rPr lang="cs-CZ" sz="1800" smtClean="0"/>
              <a:t>U obrázků použita animace – zmizení.</a:t>
            </a:r>
          </a:p>
          <a:p>
            <a:pPr eaLnBrk="1" hangingPunct="1"/>
            <a:r>
              <a:rPr lang="cs-CZ" sz="1800" smtClean="0"/>
              <a:t>Popisky obrázků se odkrývají postupně.</a:t>
            </a:r>
          </a:p>
          <a:p>
            <a:pPr eaLnBrk="1" hangingPunct="1"/>
            <a:r>
              <a:rPr lang="cs-CZ" sz="1800" smtClean="0"/>
              <a:t>Procvičování – zápis na interaktivní tabuli.</a:t>
            </a:r>
          </a:p>
          <a:p>
            <a:pPr eaLnBrk="1" hangingPunct="1"/>
            <a:r>
              <a:rPr lang="cs-CZ" sz="1800" smtClean="0"/>
              <a:t>Přílet řešení.</a:t>
            </a:r>
          </a:p>
          <a:p>
            <a:pPr eaLnBrk="1" hangingPunct="1"/>
            <a:r>
              <a:rPr lang="cs-CZ" sz="1800" smtClean="0"/>
              <a:t>Hypertextový odkaz – otazník, domeček – pohyb po snímcích v prezentaci.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Lipnicovité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935163"/>
            <a:ext cx="8258175" cy="565150"/>
          </a:xfrm>
        </p:spPr>
        <p:txBody>
          <a:bodyPr/>
          <a:lstStyle/>
          <a:p>
            <a:r>
              <a:rPr lang="cs-CZ" smtClean="0"/>
              <a:t>jednoděložné byliny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endParaRPr lang="cs-CZ" smtClean="0"/>
          </a:p>
          <a:p>
            <a:endParaRPr lang="cs-CZ" smtClean="0"/>
          </a:p>
        </p:txBody>
      </p:sp>
      <p:sp>
        <p:nvSpPr>
          <p:cNvPr id="5" name="Tlačítko akce: Nápověda 4">
            <a:hlinkClick r:id="rId2" action="ppaction://hlinksldjump" highlightClick="1"/>
          </p:cNvPr>
          <p:cNvSpPr/>
          <p:nvPr/>
        </p:nvSpPr>
        <p:spPr>
          <a:xfrm>
            <a:off x="857224" y="2571744"/>
            <a:ext cx="928694" cy="928694"/>
          </a:xfrm>
          <a:prstGeom prst="actionButtonHelp">
            <a:avLst/>
          </a:prstGeom>
          <a:solidFill>
            <a:schemeClr val="accent2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 bwMode="auto">
          <a:xfrm>
            <a:off x="1928813" y="2587625"/>
            <a:ext cx="5715000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EB641B"/>
              </a:buClr>
              <a:buSzPct val="95000"/>
              <a:buFont typeface="Wingdings 2" pitchFamily="18" charset="2"/>
              <a:buChar char=""/>
              <a:defRPr/>
            </a:pPr>
            <a:r>
              <a:rPr lang="cs-CZ" sz="2600" kern="0" dirty="0">
                <a:latin typeface="+mn-lt"/>
              </a:rPr>
              <a:t>Porovnej znaky jednoděložných</a:t>
            </a:r>
            <a:br>
              <a:rPr lang="cs-CZ" sz="2600" kern="0" dirty="0">
                <a:latin typeface="+mn-lt"/>
              </a:rPr>
            </a:br>
            <a:r>
              <a:rPr lang="cs-CZ" sz="2600" kern="0" dirty="0">
                <a:latin typeface="+mn-lt"/>
              </a:rPr>
              <a:t>a dvouděložných rostlin.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EB641B"/>
              </a:buClr>
              <a:buSzPct val="95000"/>
              <a:buFont typeface="Wingdings 2" pitchFamily="18" charset="2"/>
              <a:buChar char=""/>
              <a:defRPr/>
            </a:pPr>
            <a:endParaRPr lang="cs-CZ" sz="2600" kern="0" dirty="0">
              <a:latin typeface="+mn-lt"/>
            </a:endParaRPr>
          </a:p>
          <a:p>
            <a:pPr marL="273050" indent="-273050" eaLnBrk="0" hangingPunct="0">
              <a:spcBef>
                <a:spcPct val="20000"/>
              </a:spcBef>
              <a:buClr>
                <a:srgbClr val="EB641B"/>
              </a:buClr>
              <a:buSzPct val="95000"/>
              <a:buFont typeface="Wingdings 2" pitchFamily="18" charset="2"/>
              <a:buNone/>
              <a:defRPr/>
            </a:pPr>
            <a:endParaRPr lang="cs-CZ" sz="2600" kern="0" dirty="0">
              <a:latin typeface="+mn-lt"/>
            </a:endParaRPr>
          </a:p>
          <a:p>
            <a:pPr marL="273050" indent="-273050" eaLnBrk="0" hangingPunct="0">
              <a:spcBef>
                <a:spcPct val="20000"/>
              </a:spcBef>
              <a:buClr>
                <a:srgbClr val="EB641B"/>
              </a:buClr>
              <a:buSzPct val="95000"/>
              <a:buFont typeface="Wingdings 2" pitchFamily="18" charset="2"/>
              <a:buChar char=""/>
              <a:defRPr/>
            </a:pPr>
            <a:endParaRPr lang="cs-CZ" sz="2600" kern="0" dirty="0">
              <a:latin typeface="+mn-lt"/>
            </a:endParaRPr>
          </a:p>
          <a:p>
            <a:pPr marL="273050" indent="-273050" eaLnBrk="0" hangingPunct="0">
              <a:spcBef>
                <a:spcPct val="20000"/>
              </a:spcBef>
              <a:buClr>
                <a:srgbClr val="EB641B"/>
              </a:buClr>
              <a:buSzPct val="95000"/>
              <a:buFont typeface="Wingdings 2" pitchFamily="18" charset="2"/>
              <a:buChar char=""/>
              <a:defRPr/>
            </a:pPr>
            <a:endParaRPr lang="cs-CZ" sz="2600" kern="0" dirty="0">
              <a:latin typeface="+mn-lt"/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428625" y="3714750"/>
          <a:ext cx="8429625" cy="28575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214842"/>
                <a:gridCol w="4214842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JEDNODĚLOŽNÉ</a:t>
                      </a:r>
                      <a:endParaRPr lang="cs-CZ" sz="2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DVOUDĚLOŽNÉ</a:t>
                      </a:r>
                      <a:endParaRPr lang="cs-CZ" sz="2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10192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počet děloh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počet děloh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10192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kořen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kořen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10192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svazky cévní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svazky cévní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10192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květ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květ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10192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žilnatina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žilnatina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000250"/>
            <a:ext cx="8229600" cy="4500563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kořeny svazčité</a:t>
            </a:r>
          </a:p>
          <a:p>
            <a:pPr>
              <a:defRPr/>
            </a:pPr>
            <a:r>
              <a:rPr lang="cs-CZ" dirty="0" smtClean="0"/>
              <a:t>stonek dutý s kolénky = </a:t>
            </a:r>
            <a:r>
              <a:rPr lang="cs-CZ" dirty="0" smtClean="0">
                <a:solidFill>
                  <a:srgbClr val="A3171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stéblo</a:t>
            </a:r>
          </a:p>
          <a:p>
            <a:pPr>
              <a:defRPr/>
            </a:pPr>
            <a:r>
              <a:rPr lang="cs-CZ" dirty="0" smtClean="0"/>
              <a:t>listy střídavé, čárkovité</a:t>
            </a:r>
            <a:endParaRPr lang="cs-CZ" dirty="0" smtClean="0">
              <a:latin typeface="Arial" charset="0"/>
            </a:endParaRPr>
          </a:p>
          <a:p>
            <a:pPr lvl="1">
              <a:defRPr/>
            </a:pPr>
            <a:r>
              <a:rPr lang="cs-CZ" dirty="0" smtClean="0"/>
              <a:t>pochva</a:t>
            </a:r>
          </a:p>
          <a:p>
            <a:pPr lvl="1">
              <a:defRPr/>
            </a:pPr>
            <a:r>
              <a:rPr lang="cs-CZ" dirty="0" smtClean="0"/>
              <a:t>ouška</a:t>
            </a:r>
          </a:p>
          <a:p>
            <a:pPr lvl="1">
              <a:defRPr/>
            </a:pPr>
            <a:r>
              <a:rPr lang="cs-CZ" dirty="0" smtClean="0"/>
              <a:t>jazýček</a:t>
            </a:r>
          </a:p>
          <a:p>
            <a:pPr lvl="1">
              <a:defRPr/>
            </a:pPr>
            <a:r>
              <a:rPr lang="cs-CZ" dirty="0" smtClean="0"/>
              <a:t>čepel</a:t>
            </a:r>
          </a:p>
          <a:p>
            <a:pPr>
              <a:defRPr/>
            </a:pPr>
            <a:r>
              <a:rPr lang="cs-CZ" dirty="0" smtClean="0"/>
              <a:t>žilnatina souběžná</a:t>
            </a:r>
          </a:p>
        </p:txBody>
      </p:sp>
      <p:sp>
        <p:nvSpPr>
          <p:cNvPr id="29698" name="Nadpis 1"/>
          <p:cNvSpPr>
            <a:spLocks noGrp="1"/>
          </p:cNvSpPr>
          <p:nvPr>
            <p:ph type="title" idx="4294967295"/>
          </p:nvPr>
        </p:nvSpPr>
        <p:spPr>
          <a:xfrm>
            <a:off x="457200" y="1071563"/>
            <a:ext cx="8229600" cy="642937"/>
          </a:xfrm>
        </p:spPr>
        <p:txBody>
          <a:bodyPr/>
          <a:lstStyle/>
          <a:p>
            <a:r>
              <a:rPr lang="cs-CZ" sz="4000" smtClean="0">
                <a:latin typeface="Arial" charset="0"/>
              </a:rPr>
              <a:t>Charakteristika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457200" y="1357313"/>
            <a:ext cx="8229600" cy="51435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květenství – </a:t>
            </a:r>
            <a:r>
              <a:rPr lang="cs-CZ" dirty="0" smtClean="0">
                <a:solidFill>
                  <a:srgbClr val="A3171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klas, lata</a:t>
            </a:r>
            <a:endParaRPr lang="cs-CZ" dirty="0" smtClean="0">
              <a:solidFill>
                <a:srgbClr val="A3171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>
              <a:defRPr/>
            </a:pPr>
            <a:r>
              <a:rPr lang="cs-CZ" dirty="0" smtClean="0"/>
              <a:t>klásek podepřen</a:t>
            </a:r>
          </a:p>
          <a:p>
            <a:pPr lvl="1">
              <a:defRPr/>
            </a:pPr>
            <a:r>
              <a:rPr lang="cs-CZ" sz="2600" dirty="0" smtClean="0"/>
              <a:t>2 </a:t>
            </a:r>
            <a:r>
              <a:rPr lang="cs-CZ" sz="2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plevy</a:t>
            </a:r>
          </a:p>
          <a:p>
            <a:pPr lvl="1">
              <a:defRPr/>
            </a:pPr>
            <a:r>
              <a:rPr lang="cs-CZ" sz="2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plucha</a:t>
            </a:r>
            <a:r>
              <a:rPr lang="cs-CZ" sz="2600" dirty="0" smtClean="0"/>
              <a:t> šupinovitá, protažená v osinu</a:t>
            </a:r>
          </a:p>
          <a:p>
            <a:pPr lvl="1">
              <a:defRPr/>
            </a:pPr>
            <a:r>
              <a:rPr lang="cs-CZ" sz="2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pluška</a:t>
            </a:r>
            <a:r>
              <a:rPr lang="cs-CZ" sz="2600" dirty="0" smtClean="0"/>
              <a:t> blanitá</a:t>
            </a:r>
          </a:p>
          <a:p>
            <a:pPr>
              <a:defRPr/>
            </a:pPr>
            <a:r>
              <a:rPr lang="cs-CZ" dirty="0" smtClean="0"/>
              <a:t>květ </a:t>
            </a:r>
            <a:r>
              <a:rPr lang="cs-CZ" dirty="0" err="1" smtClean="0"/>
              <a:t>oboupohlavný</a:t>
            </a:r>
            <a:endParaRPr lang="cs-CZ" dirty="0" smtClean="0"/>
          </a:p>
          <a:p>
            <a:pPr lvl="1">
              <a:defRPr/>
            </a:pPr>
            <a:r>
              <a:rPr lang="cs-CZ" dirty="0" smtClean="0"/>
              <a:t>pestík 1 se dvěma pérovitými bliznami</a:t>
            </a:r>
          </a:p>
          <a:p>
            <a:pPr lvl="1">
              <a:defRPr/>
            </a:pPr>
            <a:r>
              <a:rPr lang="cs-CZ" dirty="0" smtClean="0"/>
              <a:t>tyčinky 3 s </a:t>
            </a:r>
            <a:r>
              <a:rPr lang="cs-CZ" dirty="0" err="1" smtClean="0"/>
              <a:t>vrtitými</a:t>
            </a:r>
            <a:r>
              <a:rPr lang="cs-CZ" dirty="0" smtClean="0"/>
              <a:t> prašníky</a:t>
            </a:r>
          </a:p>
          <a:p>
            <a:pPr>
              <a:defRPr/>
            </a:pPr>
            <a:r>
              <a:rPr lang="cs-CZ" dirty="0" smtClean="0"/>
              <a:t>opylení větrem</a:t>
            </a:r>
          </a:p>
          <a:p>
            <a:pPr>
              <a:defRPr/>
            </a:pPr>
            <a:r>
              <a:rPr lang="cs-CZ" dirty="0" smtClean="0"/>
              <a:t>plod – </a:t>
            </a:r>
            <a:r>
              <a:rPr lang="cs-CZ" dirty="0" smtClean="0">
                <a:solidFill>
                  <a:srgbClr val="A3171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obilka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5" name="Picture 4" descr="Názorná kv&amp;ecaron;tena zemí koruny &amp;ccaron;eské, svazek 4, strana 417"/>
          <p:cNvPicPr>
            <a:picLocks noChangeAspect="1" noChangeArrowheads="1"/>
          </p:cNvPicPr>
          <p:nvPr/>
        </p:nvPicPr>
        <p:blipFill>
          <a:blip r:embed="rId2"/>
          <a:srcRect l="41026" t="19159" r="8493" b="29282"/>
          <a:stretch>
            <a:fillRect/>
          </a:stretch>
        </p:blipFill>
        <p:spPr bwMode="auto">
          <a:xfrm>
            <a:off x="2700338" y="260350"/>
            <a:ext cx="3500437" cy="587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TextovéPole 14"/>
          <p:cNvSpPr txBox="1">
            <a:spLocks noChangeArrowheads="1"/>
          </p:cNvSpPr>
          <p:nvPr/>
        </p:nvSpPr>
        <p:spPr bwMode="auto">
          <a:xfrm>
            <a:off x="3000375" y="6286500"/>
            <a:ext cx="62642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1.: </a:t>
            </a:r>
            <a:r>
              <a:rPr lang="cs-CZ" sz="2200">
                <a:latin typeface="Constantia" pitchFamily="18" charset="0"/>
              </a:rPr>
              <a:t>Pšenice obecná</a:t>
            </a:r>
          </a:p>
        </p:txBody>
      </p:sp>
      <p:sp>
        <p:nvSpPr>
          <p:cNvPr id="7" name="Čárový popisek 1 6"/>
          <p:cNvSpPr>
            <a:spLocks/>
          </p:cNvSpPr>
          <p:nvPr/>
        </p:nvSpPr>
        <p:spPr bwMode="auto">
          <a:xfrm>
            <a:off x="323850" y="1341438"/>
            <a:ext cx="1214438" cy="357187"/>
          </a:xfrm>
          <a:prstGeom prst="borderCallout1">
            <a:avLst>
              <a:gd name="adj1" fmla="val 32000"/>
              <a:gd name="adj2" fmla="val 106273"/>
              <a:gd name="adj3" fmla="val -69778"/>
              <a:gd name="adj4" fmla="val 282745"/>
            </a:avLst>
          </a:prstGeom>
          <a:gradFill rotWithShape="1">
            <a:gsLst>
              <a:gs pos="0">
                <a:srgbClr val="FFA084"/>
              </a:gs>
              <a:gs pos="35001">
                <a:srgbClr val="FFBCA9"/>
              </a:gs>
              <a:gs pos="100000">
                <a:srgbClr val="FFE3DB"/>
              </a:gs>
            </a:gsLst>
            <a:lin ang="16200000" scaled="1"/>
          </a:gradFill>
          <a:ln w="9525" algn="ctr">
            <a:solidFill>
              <a:srgbClr val="EB601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cs-CZ" sz="2400" dirty="0">
                <a:latin typeface="Constantia" pitchFamily="18" charset="0"/>
              </a:rPr>
              <a:t>stéblo</a:t>
            </a:r>
          </a:p>
        </p:txBody>
      </p:sp>
      <p:sp>
        <p:nvSpPr>
          <p:cNvPr id="14" name="Čárový popisek 1 13"/>
          <p:cNvSpPr>
            <a:spLocks/>
          </p:cNvSpPr>
          <p:nvPr/>
        </p:nvSpPr>
        <p:spPr bwMode="auto">
          <a:xfrm>
            <a:off x="250825" y="5373688"/>
            <a:ext cx="1368425" cy="804862"/>
          </a:xfrm>
          <a:prstGeom prst="borderCallout1">
            <a:avLst>
              <a:gd name="adj1" fmla="val 14199"/>
              <a:gd name="adj2" fmla="val 105569"/>
              <a:gd name="adj3" fmla="val -10847"/>
              <a:gd name="adj4" fmla="val 319144"/>
            </a:avLst>
          </a:prstGeom>
          <a:gradFill rotWithShape="1">
            <a:gsLst>
              <a:gs pos="0">
                <a:srgbClr val="FFA084"/>
              </a:gs>
              <a:gs pos="35001">
                <a:srgbClr val="FFBCA9"/>
              </a:gs>
              <a:gs pos="100000">
                <a:srgbClr val="FFE3DB"/>
              </a:gs>
            </a:gsLst>
            <a:lin ang="16200000" scaled="1"/>
          </a:gradFill>
          <a:ln w="9525" algn="ctr">
            <a:solidFill>
              <a:srgbClr val="EB601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cs-CZ" sz="2400">
                <a:latin typeface="Constantia" pitchFamily="18" charset="0"/>
              </a:rPr>
              <a:t>svazčité kořeny</a:t>
            </a:r>
          </a:p>
        </p:txBody>
      </p:sp>
      <p:sp>
        <p:nvSpPr>
          <p:cNvPr id="15" name="Čárový popisek 1 14"/>
          <p:cNvSpPr>
            <a:spLocks/>
          </p:cNvSpPr>
          <p:nvPr/>
        </p:nvSpPr>
        <p:spPr bwMode="auto">
          <a:xfrm flipH="1">
            <a:off x="250825" y="1916113"/>
            <a:ext cx="1384300" cy="357187"/>
          </a:xfrm>
          <a:prstGeom prst="borderCallout1">
            <a:avLst>
              <a:gd name="adj1" fmla="val 32000"/>
              <a:gd name="adj2" fmla="val -5505"/>
              <a:gd name="adj3" fmla="val 59556"/>
              <a:gd name="adj4" fmla="val -153213"/>
            </a:avLst>
          </a:prstGeom>
          <a:gradFill rotWithShape="1">
            <a:gsLst>
              <a:gs pos="0">
                <a:srgbClr val="FFA084"/>
              </a:gs>
              <a:gs pos="35001">
                <a:srgbClr val="FFBCA9"/>
              </a:gs>
              <a:gs pos="100000">
                <a:srgbClr val="FFE3DB"/>
              </a:gs>
            </a:gsLst>
            <a:lin ang="16200000" scaled="1"/>
          </a:gradFill>
          <a:ln w="9525" algn="ctr">
            <a:solidFill>
              <a:srgbClr val="EB601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cs-CZ" sz="2400">
                <a:latin typeface="Constantia" pitchFamily="18" charset="0"/>
              </a:rPr>
              <a:t>kolénko</a:t>
            </a:r>
          </a:p>
        </p:txBody>
      </p:sp>
      <p:sp>
        <p:nvSpPr>
          <p:cNvPr id="16" name="Čárový popisek 1 15"/>
          <p:cNvSpPr>
            <a:spLocks/>
          </p:cNvSpPr>
          <p:nvPr/>
        </p:nvSpPr>
        <p:spPr bwMode="auto">
          <a:xfrm>
            <a:off x="323850" y="2708275"/>
            <a:ext cx="1071563" cy="357188"/>
          </a:xfrm>
          <a:prstGeom prst="borderCallout1">
            <a:avLst>
              <a:gd name="adj1" fmla="val 32000"/>
              <a:gd name="adj2" fmla="val 107111"/>
              <a:gd name="adj3" fmla="val -43556"/>
              <a:gd name="adj4" fmla="val 266963"/>
            </a:avLst>
          </a:prstGeom>
          <a:gradFill rotWithShape="1">
            <a:gsLst>
              <a:gs pos="0">
                <a:srgbClr val="FFA084"/>
              </a:gs>
              <a:gs pos="35001">
                <a:srgbClr val="FFBCA9"/>
              </a:gs>
              <a:gs pos="100000">
                <a:srgbClr val="FFE3DB"/>
              </a:gs>
            </a:gsLst>
            <a:lin ang="16200000" scaled="1"/>
          </a:gradFill>
          <a:ln w="9525" algn="ctr">
            <a:solidFill>
              <a:srgbClr val="EB601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cs-CZ" sz="2400" dirty="0">
                <a:latin typeface="Constantia" pitchFamily="18" charset="0"/>
              </a:rPr>
              <a:t>klas</a:t>
            </a:r>
          </a:p>
        </p:txBody>
      </p:sp>
      <p:sp>
        <p:nvSpPr>
          <p:cNvPr id="19" name="Čárový popisek 1 18"/>
          <p:cNvSpPr>
            <a:spLocks/>
          </p:cNvSpPr>
          <p:nvPr/>
        </p:nvSpPr>
        <p:spPr bwMode="auto">
          <a:xfrm>
            <a:off x="7092950" y="5157788"/>
            <a:ext cx="1150938" cy="357187"/>
          </a:xfrm>
          <a:prstGeom prst="borderCallout1">
            <a:avLst>
              <a:gd name="adj1" fmla="val 32000"/>
              <a:gd name="adj2" fmla="val -6620"/>
              <a:gd name="adj3" fmla="val 65778"/>
              <a:gd name="adj4" fmla="val -116551"/>
            </a:avLst>
          </a:prstGeom>
          <a:gradFill rotWithShape="1">
            <a:gsLst>
              <a:gs pos="0">
                <a:srgbClr val="FFA084"/>
              </a:gs>
              <a:gs pos="35001">
                <a:srgbClr val="FFBCA9"/>
              </a:gs>
              <a:gs pos="100000">
                <a:srgbClr val="FFE3DB"/>
              </a:gs>
            </a:gsLst>
            <a:lin ang="16200000" scaled="1"/>
          </a:gradFill>
          <a:ln w="9525" algn="ctr">
            <a:solidFill>
              <a:srgbClr val="EB601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cs-CZ" sz="2400">
                <a:latin typeface="Constantia" pitchFamily="18" charset="0"/>
              </a:rPr>
              <a:t>pleva</a:t>
            </a:r>
          </a:p>
        </p:txBody>
      </p:sp>
      <p:sp>
        <p:nvSpPr>
          <p:cNvPr id="20" name="Čárový popisek 1 19"/>
          <p:cNvSpPr>
            <a:spLocks/>
          </p:cNvSpPr>
          <p:nvPr/>
        </p:nvSpPr>
        <p:spPr bwMode="auto">
          <a:xfrm>
            <a:off x="7019925" y="4149725"/>
            <a:ext cx="1727200" cy="720725"/>
          </a:xfrm>
          <a:prstGeom prst="borderCallout1">
            <a:avLst>
              <a:gd name="adj1" fmla="val 15861"/>
              <a:gd name="adj2" fmla="val -4412"/>
              <a:gd name="adj3" fmla="val 137667"/>
              <a:gd name="adj4" fmla="val -72060"/>
            </a:avLst>
          </a:prstGeom>
          <a:gradFill rotWithShape="1">
            <a:gsLst>
              <a:gs pos="0">
                <a:srgbClr val="FFA084"/>
              </a:gs>
              <a:gs pos="35001">
                <a:srgbClr val="FFBCA9"/>
              </a:gs>
              <a:gs pos="100000">
                <a:srgbClr val="FFE3DB"/>
              </a:gs>
            </a:gsLst>
            <a:lin ang="16200000" scaled="1"/>
          </a:gradFill>
          <a:ln w="9525" algn="ctr">
            <a:solidFill>
              <a:srgbClr val="EB601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cs-CZ" sz="2400">
                <a:latin typeface="Constantia" pitchFamily="18" charset="0"/>
              </a:rPr>
              <a:t>plucha</a:t>
            </a:r>
            <a:r>
              <a:rPr lang="cs-CZ" sz="2400"/>
              <a:t/>
            </a:r>
            <a:br>
              <a:rPr lang="cs-CZ" sz="2400"/>
            </a:br>
            <a:r>
              <a:rPr lang="cs-CZ" sz="2400">
                <a:latin typeface="Constantia" pitchFamily="18" charset="0"/>
              </a:rPr>
              <a:t>s osinou</a:t>
            </a:r>
          </a:p>
        </p:txBody>
      </p:sp>
      <p:sp>
        <p:nvSpPr>
          <p:cNvPr id="21" name="Čárový popisek 1 20"/>
          <p:cNvSpPr>
            <a:spLocks/>
          </p:cNvSpPr>
          <p:nvPr/>
        </p:nvSpPr>
        <p:spPr bwMode="auto">
          <a:xfrm>
            <a:off x="7164388" y="3429000"/>
            <a:ext cx="1189037" cy="388938"/>
          </a:xfrm>
          <a:prstGeom prst="borderCallout1">
            <a:avLst>
              <a:gd name="adj1" fmla="val 29389"/>
              <a:gd name="adj2" fmla="val -6407"/>
              <a:gd name="adj3" fmla="val 408162"/>
              <a:gd name="adj4" fmla="val -118560"/>
            </a:avLst>
          </a:prstGeom>
          <a:gradFill rotWithShape="1">
            <a:gsLst>
              <a:gs pos="0">
                <a:srgbClr val="FFA084"/>
              </a:gs>
              <a:gs pos="35001">
                <a:srgbClr val="FFBCA9"/>
              </a:gs>
              <a:gs pos="100000">
                <a:srgbClr val="FFE3DB"/>
              </a:gs>
            </a:gsLst>
            <a:lin ang="16200000" scaled="1"/>
          </a:gradFill>
          <a:ln w="9525" algn="ctr">
            <a:solidFill>
              <a:srgbClr val="EB601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cs-CZ" sz="2400" dirty="0">
                <a:latin typeface="Constantia" pitchFamily="18" charset="0"/>
              </a:rPr>
              <a:t>pluška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1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1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 animBg="1"/>
      <p:bldP spid="14" grpId="0" uiExpand="1" build="p" animBg="1"/>
      <p:bldP spid="15" grpId="0" uiExpand="1" build="p" animBg="1"/>
      <p:bldP spid="16" grpId="0" uiExpand="1" build="p" animBg="1"/>
      <p:bldP spid="19" grpId="0" build="p" animBg="1"/>
      <p:bldP spid="20" grpId="0" uiExpand="1" build="p" animBg="1"/>
      <p:bldP spid="21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Ousk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71738" y="847725"/>
            <a:ext cx="4200525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TextovéPole 14"/>
          <p:cNvSpPr txBox="1">
            <a:spLocks noChangeArrowheads="1"/>
          </p:cNvSpPr>
          <p:nvPr/>
        </p:nvSpPr>
        <p:spPr bwMode="auto">
          <a:xfrm>
            <a:off x="2916238" y="6092825"/>
            <a:ext cx="3357562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Obr.2.: </a:t>
            </a:r>
            <a:r>
              <a:rPr lang="cs-CZ" sz="2200">
                <a:latin typeface="Constantia" pitchFamily="18" charset="0"/>
              </a:rPr>
              <a:t>Stavba listu</a:t>
            </a:r>
          </a:p>
        </p:txBody>
      </p:sp>
      <p:sp>
        <p:nvSpPr>
          <p:cNvPr id="7" name="Čárový popisek 1 6"/>
          <p:cNvSpPr>
            <a:spLocks/>
          </p:cNvSpPr>
          <p:nvPr/>
        </p:nvSpPr>
        <p:spPr bwMode="auto">
          <a:xfrm>
            <a:off x="6731000" y="2565400"/>
            <a:ext cx="1214438" cy="357188"/>
          </a:xfrm>
          <a:prstGeom prst="borderCallout1">
            <a:avLst>
              <a:gd name="adj1" fmla="val 32000"/>
              <a:gd name="adj2" fmla="val -6273"/>
              <a:gd name="adj3" fmla="val 39556"/>
              <a:gd name="adj4" fmla="val -37778"/>
            </a:avLst>
          </a:prstGeom>
          <a:gradFill rotWithShape="1">
            <a:gsLst>
              <a:gs pos="0">
                <a:srgbClr val="FFA084"/>
              </a:gs>
              <a:gs pos="35001">
                <a:srgbClr val="FFBCA9"/>
              </a:gs>
              <a:gs pos="100000">
                <a:srgbClr val="FFE3DB"/>
              </a:gs>
            </a:gsLst>
            <a:lin ang="16200000" scaled="1"/>
          </a:gradFill>
          <a:ln w="9525" algn="ctr">
            <a:solidFill>
              <a:srgbClr val="EB601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cs-CZ" sz="2400" dirty="0">
                <a:latin typeface="Constantia" pitchFamily="18" charset="0"/>
              </a:rPr>
              <a:t>jazýček</a:t>
            </a:r>
          </a:p>
        </p:txBody>
      </p:sp>
      <p:sp>
        <p:nvSpPr>
          <p:cNvPr id="2" name="Čárový popisek 1 6"/>
          <p:cNvSpPr>
            <a:spLocks/>
          </p:cNvSpPr>
          <p:nvPr/>
        </p:nvSpPr>
        <p:spPr bwMode="auto">
          <a:xfrm>
            <a:off x="6588125" y="3357563"/>
            <a:ext cx="1214438" cy="357187"/>
          </a:xfrm>
          <a:prstGeom prst="borderCallout1">
            <a:avLst>
              <a:gd name="adj1" fmla="val 32000"/>
              <a:gd name="adj2" fmla="val -6273"/>
              <a:gd name="adj3" fmla="val 36000"/>
              <a:gd name="adj4" fmla="val -23662"/>
            </a:avLst>
          </a:prstGeom>
          <a:gradFill rotWithShape="1">
            <a:gsLst>
              <a:gs pos="0">
                <a:srgbClr val="FFA084"/>
              </a:gs>
              <a:gs pos="35001">
                <a:srgbClr val="FFBCA9"/>
              </a:gs>
              <a:gs pos="100000">
                <a:srgbClr val="FFE3DB"/>
              </a:gs>
            </a:gsLst>
            <a:lin ang="16200000" scaled="1"/>
          </a:gradFill>
          <a:ln w="9525" algn="ctr">
            <a:solidFill>
              <a:srgbClr val="EB601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cs-CZ" sz="2400">
                <a:latin typeface="Constantia" pitchFamily="18" charset="0"/>
              </a:rPr>
              <a:t>ouška</a:t>
            </a:r>
          </a:p>
        </p:txBody>
      </p:sp>
      <p:sp>
        <p:nvSpPr>
          <p:cNvPr id="3" name="Čárový popisek 1 6"/>
          <p:cNvSpPr>
            <a:spLocks/>
          </p:cNvSpPr>
          <p:nvPr/>
        </p:nvSpPr>
        <p:spPr bwMode="auto">
          <a:xfrm>
            <a:off x="179388" y="3068638"/>
            <a:ext cx="2160587" cy="720725"/>
          </a:xfrm>
          <a:prstGeom prst="borderCallout1">
            <a:avLst>
              <a:gd name="adj1" fmla="val 15861"/>
              <a:gd name="adj2" fmla="val 103528"/>
              <a:gd name="adj3" fmla="val 222"/>
              <a:gd name="adj4" fmla="val 114032"/>
            </a:avLst>
          </a:prstGeom>
          <a:gradFill rotWithShape="1">
            <a:gsLst>
              <a:gs pos="0">
                <a:srgbClr val="FFA084"/>
              </a:gs>
              <a:gs pos="35001">
                <a:srgbClr val="FFBCA9"/>
              </a:gs>
              <a:gs pos="100000">
                <a:srgbClr val="FFE3DB"/>
              </a:gs>
            </a:gsLst>
            <a:lin ang="16200000" scaled="1"/>
          </a:gradFill>
          <a:ln w="9525" algn="ctr">
            <a:solidFill>
              <a:srgbClr val="EB601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cs-CZ" sz="2400">
                <a:latin typeface="Constantia" pitchFamily="18" charset="0"/>
              </a:rPr>
              <a:t>základ listové čepele</a:t>
            </a:r>
          </a:p>
        </p:txBody>
      </p:sp>
      <p:sp>
        <p:nvSpPr>
          <p:cNvPr id="4" name="Čárový popisek 1 6"/>
          <p:cNvSpPr>
            <a:spLocks/>
          </p:cNvSpPr>
          <p:nvPr/>
        </p:nvSpPr>
        <p:spPr bwMode="auto">
          <a:xfrm>
            <a:off x="6516688" y="4724400"/>
            <a:ext cx="2449512" cy="360363"/>
          </a:xfrm>
          <a:prstGeom prst="borderCallout1">
            <a:avLst>
              <a:gd name="adj1" fmla="val 31718"/>
              <a:gd name="adj2" fmla="val -3111"/>
              <a:gd name="adj3" fmla="val -29514"/>
              <a:gd name="adj4" fmla="val -10435"/>
            </a:avLst>
          </a:prstGeom>
          <a:gradFill rotWithShape="1">
            <a:gsLst>
              <a:gs pos="0">
                <a:srgbClr val="FFA084"/>
              </a:gs>
              <a:gs pos="35001">
                <a:srgbClr val="FFBCA9"/>
              </a:gs>
              <a:gs pos="100000">
                <a:srgbClr val="FFE3DB"/>
              </a:gs>
            </a:gsLst>
            <a:lin ang="16200000" scaled="1"/>
          </a:gradFill>
          <a:ln w="9525" algn="ctr">
            <a:solidFill>
              <a:srgbClr val="EB601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cs-CZ" sz="2400">
                <a:latin typeface="Constantia" pitchFamily="18" charset="0"/>
              </a:rPr>
              <a:t>listová pochva</a:t>
            </a:r>
          </a:p>
        </p:txBody>
      </p:sp>
      <p:sp>
        <p:nvSpPr>
          <p:cNvPr id="5" name="Čárový popisek 1 6"/>
          <p:cNvSpPr>
            <a:spLocks/>
          </p:cNvSpPr>
          <p:nvPr/>
        </p:nvSpPr>
        <p:spPr bwMode="auto">
          <a:xfrm>
            <a:off x="6156325" y="1628775"/>
            <a:ext cx="2376488" cy="357188"/>
          </a:xfrm>
          <a:prstGeom prst="borderCallout1">
            <a:avLst>
              <a:gd name="adj1" fmla="val 32000"/>
              <a:gd name="adj2" fmla="val -3208"/>
              <a:gd name="adj3" fmla="val 75556"/>
              <a:gd name="adj4" fmla="val -10819"/>
            </a:avLst>
          </a:prstGeom>
          <a:gradFill rotWithShape="1">
            <a:gsLst>
              <a:gs pos="0">
                <a:srgbClr val="FFA084"/>
              </a:gs>
              <a:gs pos="35001">
                <a:srgbClr val="FFBCA9"/>
              </a:gs>
              <a:gs pos="100000">
                <a:srgbClr val="FFE3DB"/>
              </a:gs>
            </a:gsLst>
            <a:lin ang="16200000" scaled="1"/>
          </a:gradFill>
          <a:ln w="9525" algn="ctr">
            <a:solidFill>
              <a:srgbClr val="EB601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cs-CZ" sz="2400">
                <a:latin typeface="Constantia" pitchFamily="18" charset="0"/>
              </a:rPr>
              <a:t>listová čepel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  <p:bldP spid="2" grpId="0" build="p" animBg="1"/>
      <p:bldP spid="3" grpId="0" uiExpand="1" build="p" animBg="1"/>
      <p:bldP spid="4" grpId="0" uiExpand="1" build="p" animBg="1"/>
      <p:bldP spid="5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42875" y="857250"/>
            <a:ext cx="5149850" cy="4371975"/>
          </a:xfrm>
        </p:spPr>
        <p:txBody>
          <a:bodyPr/>
          <a:lstStyle/>
          <a:p>
            <a:pPr>
              <a:buFont typeface="Wingdings 2" pitchFamily="18" charset="2"/>
              <a:buNone/>
              <a:defRPr/>
            </a:pPr>
            <a:r>
              <a:rPr lang="cs-CZ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obilniny – klas:</a:t>
            </a:r>
          </a:p>
          <a:p>
            <a:pPr>
              <a:defRPr/>
            </a:pPr>
            <a:r>
              <a:rPr lang="cs-CZ" dirty="0" smtClean="0"/>
              <a:t>pšenice setá</a:t>
            </a:r>
          </a:p>
          <a:p>
            <a:pPr marL="742950" lvl="1" indent="-285750">
              <a:defRPr/>
            </a:pPr>
            <a:r>
              <a:rPr lang="cs-CZ" sz="2600" dirty="0" smtClean="0"/>
              <a:t>mouka, krupice, bílé pečivo</a:t>
            </a:r>
          </a:p>
          <a:p>
            <a:pPr>
              <a:defRPr/>
            </a:pPr>
            <a:r>
              <a:rPr lang="cs-CZ" dirty="0" smtClean="0"/>
              <a:t>žito seté</a:t>
            </a:r>
          </a:p>
          <a:p>
            <a:pPr marL="742950" lvl="1" indent="-285750">
              <a:defRPr/>
            </a:pPr>
            <a:r>
              <a:rPr lang="cs-CZ" sz="2600" dirty="0" smtClean="0"/>
              <a:t>chladnější podhorské oblasti</a:t>
            </a:r>
          </a:p>
          <a:p>
            <a:pPr marL="742950" lvl="1" indent="-285750">
              <a:defRPr/>
            </a:pPr>
            <a:r>
              <a:rPr lang="cs-CZ" sz="2600" dirty="0" smtClean="0"/>
              <a:t>tmavé pečivo</a:t>
            </a:r>
          </a:p>
          <a:p>
            <a:pPr>
              <a:defRPr/>
            </a:pPr>
            <a:r>
              <a:rPr lang="cs-CZ" dirty="0" smtClean="0"/>
              <a:t>ječmen obecný</a:t>
            </a:r>
          </a:p>
          <a:p>
            <a:pPr marL="742950" lvl="1" indent="-285750">
              <a:defRPr/>
            </a:pPr>
            <a:r>
              <a:rPr lang="cs-CZ" sz="2600" dirty="0" smtClean="0"/>
              <a:t>slad na výrobu piva</a:t>
            </a:r>
          </a:p>
        </p:txBody>
      </p:sp>
      <p:sp>
        <p:nvSpPr>
          <p:cNvPr id="4" name="Rectangle 3"/>
          <p:cNvSpPr txBox="1">
            <a:spLocks/>
          </p:cNvSpPr>
          <p:nvPr/>
        </p:nvSpPr>
        <p:spPr bwMode="auto">
          <a:xfrm>
            <a:off x="285750" y="0"/>
            <a:ext cx="24003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0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Zástupci</a:t>
            </a:r>
          </a:p>
        </p:txBody>
      </p:sp>
      <p:sp>
        <p:nvSpPr>
          <p:cNvPr id="33795" name="TextovéPole 14"/>
          <p:cNvSpPr txBox="1">
            <a:spLocks noChangeArrowheads="1"/>
          </p:cNvSpPr>
          <p:nvPr/>
        </p:nvSpPr>
        <p:spPr bwMode="auto">
          <a:xfrm>
            <a:off x="0" y="5357813"/>
            <a:ext cx="164306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4.:</a:t>
            </a:r>
            <a:br>
              <a:rPr lang="cs-CZ" sz="2000">
                <a:latin typeface="Constantia" pitchFamily="18" charset="0"/>
              </a:rPr>
            </a:br>
            <a:r>
              <a:rPr lang="cs-CZ" sz="2200">
                <a:latin typeface="Constantia" pitchFamily="18" charset="0"/>
              </a:rPr>
              <a:t>Žito seté</a:t>
            </a:r>
          </a:p>
        </p:txBody>
      </p:sp>
      <p:sp>
        <p:nvSpPr>
          <p:cNvPr id="33796" name="TextovéPole 14"/>
          <p:cNvSpPr txBox="1">
            <a:spLocks noChangeArrowheads="1"/>
          </p:cNvSpPr>
          <p:nvPr/>
        </p:nvSpPr>
        <p:spPr bwMode="auto">
          <a:xfrm>
            <a:off x="6113463" y="2928938"/>
            <a:ext cx="3816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3.: </a:t>
            </a:r>
            <a:r>
              <a:rPr lang="cs-CZ" sz="2200">
                <a:latin typeface="Constantia" pitchFamily="18" charset="0"/>
              </a:rPr>
              <a:t>Pšenice setá</a:t>
            </a:r>
          </a:p>
        </p:txBody>
      </p:sp>
      <p:sp>
        <p:nvSpPr>
          <p:cNvPr id="33797" name="TextovéPole 14"/>
          <p:cNvSpPr txBox="1">
            <a:spLocks noChangeArrowheads="1"/>
          </p:cNvSpPr>
          <p:nvPr/>
        </p:nvSpPr>
        <p:spPr bwMode="auto">
          <a:xfrm>
            <a:off x="6072188" y="6430963"/>
            <a:ext cx="41433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5.: </a:t>
            </a:r>
            <a:r>
              <a:rPr lang="cs-CZ" sz="2200">
                <a:latin typeface="Constantia" pitchFamily="18" charset="0"/>
              </a:rPr>
              <a:t>Ječmen obecný</a:t>
            </a:r>
          </a:p>
        </p:txBody>
      </p:sp>
      <p:pic>
        <p:nvPicPr>
          <p:cNvPr id="10244" name="Picture 4" descr="File:Wheat close-up.JPG"/>
          <p:cNvPicPr>
            <a:picLocks noChangeAspect="1" noChangeArrowheads="1"/>
          </p:cNvPicPr>
          <p:nvPr/>
        </p:nvPicPr>
        <p:blipFill>
          <a:blip r:embed="rId2"/>
          <a:srcRect l="26250" t="22501" r="12811"/>
          <a:stretch>
            <a:fillRect/>
          </a:stretch>
        </p:blipFill>
        <p:spPr bwMode="auto">
          <a:xfrm>
            <a:off x="5559425" y="142875"/>
            <a:ext cx="2941638" cy="280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6" descr="File:Secale cereale - ear (aka).jpg"/>
          <p:cNvPicPr>
            <a:picLocks noChangeAspect="1" noChangeArrowheads="1"/>
          </p:cNvPicPr>
          <p:nvPr/>
        </p:nvPicPr>
        <p:blipFill>
          <a:blip r:embed="rId3"/>
          <a:srcRect l="16875" t="8893" r="9062" b="28853"/>
          <a:stretch>
            <a:fillRect/>
          </a:stretch>
        </p:blipFill>
        <p:spPr bwMode="auto">
          <a:xfrm>
            <a:off x="1214438" y="4643438"/>
            <a:ext cx="4000500" cy="212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8" descr="File:Hordeum vulgare ripe, Gerst oogstrijp.jpg"/>
          <p:cNvPicPr>
            <a:picLocks noChangeAspect="1" noChangeArrowheads="1"/>
          </p:cNvPicPr>
          <p:nvPr/>
        </p:nvPicPr>
        <p:blipFill>
          <a:blip r:embed="rId4"/>
          <a:srcRect t="27499" r="16666"/>
          <a:stretch>
            <a:fillRect/>
          </a:stretch>
        </p:blipFill>
        <p:spPr bwMode="auto">
          <a:xfrm>
            <a:off x="5965825" y="3394075"/>
            <a:ext cx="2678113" cy="310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42875" y="714375"/>
            <a:ext cx="8389938" cy="3795713"/>
          </a:xfrm>
        </p:spPr>
        <p:txBody>
          <a:bodyPr/>
          <a:lstStyle/>
          <a:p>
            <a:pPr>
              <a:buFont typeface="Wingdings 2" pitchFamily="18" charset="2"/>
              <a:buNone/>
              <a:defRPr/>
            </a:pPr>
            <a:r>
              <a:rPr lang="cs-CZ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obilniny - lata:</a:t>
            </a:r>
          </a:p>
          <a:p>
            <a:pPr>
              <a:defRPr/>
            </a:pPr>
            <a:r>
              <a:rPr lang="cs-CZ" dirty="0" smtClean="0"/>
              <a:t>oves setý</a:t>
            </a:r>
          </a:p>
          <a:p>
            <a:pPr marL="742950" lvl="1" indent="-285750">
              <a:defRPr/>
            </a:pPr>
            <a:r>
              <a:rPr lang="cs-CZ" sz="2600" dirty="0" smtClean="0"/>
              <a:t>ovesné vločky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na zrno:</a:t>
            </a:r>
          </a:p>
          <a:p>
            <a:pPr>
              <a:defRPr/>
            </a:pPr>
            <a:r>
              <a:rPr lang="cs-CZ" dirty="0" smtClean="0"/>
              <a:t>kukuřice setá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 zaplavovaných polích:</a:t>
            </a:r>
          </a:p>
          <a:p>
            <a:pPr>
              <a:defRPr/>
            </a:pPr>
            <a:r>
              <a:rPr lang="cs-CZ" dirty="0" smtClean="0"/>
              <a:t>rýže setá</a:t>
            </a:r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</p:txBody>
      </p:sp>
      <p:sp>
        <p:nvSpPr>
          <p:cNvPr id="34818" name="TextovéPole 14"/>
          <p:cNvSpPr txBox="1">
            <a:spLocks noChangeArrowheads="1"/>
          </p:cNvSpPr>
          <p:nvPr/>
        </p:nvSpPr>
        <p:spPr bwMode="auto">
          <a:xfrm>
            <a:off x="6286500" y="5143500"/>
            <a:ext cx="414337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7.: </a:t>
            </a:r>
            <a:r>
              <a:rPr lang="cs-CZ" sz="2200">
                <a:latin typeface="Constantia" pitchFamily="18" charset="0"/>
              </a:rPr>
              <a:t>Kukuřice setá</a:t>
            </a:r>
          </a:p>
        </p:txBody>
      </p:sp>
      <p:sp>
        <p:nvSpPr>
          <p:cNvPr id="34819" name="TextovéPole 14"/>
          <p:cNvSpPr txBox="1">
            <a:spLocks noChangeArrowheads="1"/>
          </p:cNvSpPr>
          <p:nvPr/>
        </p:nvSpPr>
        <p:spPr bwMode="auto">
          <a:xfrm>
            <a:off x="4071938" y="4286250"/>
            <a:ext cx="38163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6.: </a:t>
            </a:r>
            <a:r>
              <a:rPr lang="cs-CZ" sz="2200">
                <a:latin typeface="Constantia" pitchFamily="18" charset="0"/>
              </a:rPr>
              <a:t>Oves setý</a:t>
            </a:r>
          </a:p>
        </p:txBody>
      </p:sp>
      <p:pic>
        <p:nvPicPr>
          <p:cNvPr id="9218" name="Picture 2" descr="File:Avena sativa II.jpg"/>
          <p:cNvPicPr>
            <a:picLocks noChangeAspect="1" noChangeArrowheads="1"/>
          </p:cNvPicPr>
          <p:nvPr/>
        </p:nvPicPr>
        <p:blipFill>
          <a:blip r:embed="rId2"/>
          <a:srcRect l="20979" t="7512" r="16083"/>
          <a:stretch>
            <a:fillRect/>
          </a:stretch>
        </p:blipFill>
        <p:spPr bwMode="auto">
          <a:xfrm>
            <a:off x="4143375" y="214313"/>
            <a:ext cx="194945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TextovéPole 14"/>
          <p:cNvSpPr txBox="1">
            <a:spLocks noChangeArrowheads="1"/>
          </p:cNvSpPr>
          <p:nvPr/>
        </p:nvSpPr>
        <p:spPr bwMode="auto">
          <a:xfrm>
            <a:off x="3929063" y="6284913"/>
            <a:ext cx="414337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8.: </a:t>
            </a:r>
            <a:r>
              <a:rPr lang="cs-CZ" sz="2200">
                <a:latin typeface="Constantia" pitchFamily="18" charset="0"/>
              </a:rPr>
              <a:t>Rýže setá</a:t>
            </a:r>
          </a:p>
        </p:txBody>
      </p:sp>
      <p:pic>
        <p:nvPicPr>
          <p:cNvPr id="9220" name="Picture 4" descr="File:Zea mays 003.JPG"/>
          <p:cNvPicPr>
            <a:picLocks noChangeAspect="1" noChangeArrowheads="1"/>
          </p:cNvPicPr>
          <p:nvPr/>
        </p:nvPicPr>
        <p:blipFill>
          <a:blip r:embed="rId3"/>
          <a:srcRect r="16666" b="6250"/>
          <a:stretch>
            <a:fillRect/>
          </a:stretch>
        </p:blipFill>
        <p:spPr bwMode="auto">
          <a:xfrm>
            <a:off x="6215063" y="893763"/>
            <a:ext cx="2786062" cy="417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 descr="File:Lemont rice.jpg"/>
          <p:cNvPicPr>
            <a:picLocks noChangeAspect="1" noChangeArrowheads="1"/>
          </p:cNvPicPr>
          <p:nvPr/>
        </p:nvPicPr>
        <p:blipFill>
          <a:blip r:embed="rId4"/>
          <a:srcRect l="21094" t="16226" r="14453"/>
          <a:stretch>
            <a:fillRect/>
          </a:stretch>
        </p:blipFill>
        <p:spPr bwMode="auto">
          <a:xfrm>
            <a:off x="714375" y="4038600"/>
            <a:ext cx="3252788" cy="274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1438" y="857250"/>
            <a:ext cx="6229350" cy="2143125"/>
          </a:xfrm>
        </p:spPr>
        <p:txBody>
          <a:bodyPr/>
          <a:lstStyle/>
          <a:p>
            <a:pPr>
              <a:buFont typeface="Wingdings 2" pitchFamily="18" charset="2"/>
              <a:buNone/>
              <a:defRPr/>
            </a:pPr>
            <a:r>
              <a:rPr lang="cs-CZ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lipnicovité</a:t>
            </a:r>
            <a:r>
              <a:rPr lang="cs-CZ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trávy:</a:t>
            </a:r>
          </a:p>
          <a:p>
            <a:pPr>
              <a:defRPr/>
            </a:pPr>
            <a:r>
              <a:rPr lang="cs-CZ" dirty="0" smtClean="0"/>
              <a:t>lipnice luční</a:t>
            </a:r>
          </a:p>
          <a:p>
            <a:pPr>
              <a:defRPr/>
            </a:pPr>
            <a:r>
              <a:rPr lang="cs-CZ" dirty="0" smtClean="0"/>
              <a:t>srha laločnatá</a:t>
            </a:r>
          </a:p>
          <a:p>
            <a:pPr>
              <a:defRPr/>
            </a:pPr>
            <a:r>
              <a:rPr lang="cs-CZ" dirty="0" smtClean="0"/>
              <a:t>psárka luční</a:t>
            </a:r>
          </a:p>
          <a:p>
            <a:pPr>
              <a:buFont typeface="Wingdings 2" pitchFamily="18" charset="2"/>
              <a:buNone/>
              <a:defRPr/>
            </a:pPr>
            <a:endParaRPr lang="cs-CZ" dirty="0" smtClean="0"/>
          </a:p>
        </p:txBody>
      </p:sp>
      <p:sp>
        <p:nvSpPr>
          <p:cNvPr id="35842" name="TextovéPole 14"/>
          <p:cNvSpPr txBox="1">
            <a:spLocks noChangeArrowheads="1"/>
          </p:cNvSpPr>
          <p:nvPr/>
        </p:nvSpPr>
        <p:spPr bwMode="auto">
          <a:xfrm>
            <a:off x="2571750" y="5572125"/>
            <a:ext cx="3925888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9.: </a:t>
            </a:r>
            <a:r>
              <a:rPr lang="cs-CZ" sz="2200">
                <a:latin typeface="Constantia" pitchFamily="18" charset="0"/>
              </a:rPr>
              <a:t>Lipnice luční</a:t>
            </a:r>
          </a:p>
        </p:txBody>
      </p:sp>
      <p:sp>
        <p:nvSpPr>
          <p:cNvPr id="35843" name="TextovéPole 14"/>
          <p:cNvSpPr txBox="1">
            <a:spLocks noChangeArrowheads="1"/>
          </p:cNvSpPr>
          <p:nvPr/>
        </p:nvSpPr>
        <p:spPr bwMode="auto">
          <a:xfrm>
            <a:off x="5286375" y="5643563"/>
            <a:ext cx="28575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10.:</a:t>
            </a:r>
            <a:br>
              <a:rPr lang="cs-CZ" sz="2000">
                <a:latin typeface="Constantia" pitchFamily="18" charset="0"/>
              </a:rPr>
            </a:br>
            <a:r>
              <a:rPr lang="cs-CZ" sz="2200">
                <a:latin typeface="Constantia" pitchFamily="18" charset="0"/>
              </a:rPr>
              <a:t>Srha laločnatá</a:t>
            </a:r>
          </a:p>
        </p:txBody>
      </p:sp>
      <p:sp>
        <p:nvSpPr>
          <p:cNvPr id="35844" name="TextovéPole 14"/>
          <p:cNvSpPr txBox="1">
            <a:spLocks noChangeArrowheads="1"/>
          </p:cNvSpPr>
          <p:nvPr/>
        </p:nvSpPr>
        <p:spPr bwMode="auto">
          <a:xfrm>
            <a:off x="7485063" y="5429250"/>
            <a:ext cx="1730375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11.:</a:t>
            </a:r>
            <a:br>
              <a:rPr lang="cs-CZ" sz="2000">
                <a:latin typeface="Constantia" pitchFamily="18" charset="0"/>
              </a:rPr>
            </a:br>
            <a:r>
              <a:rPr lang="cs-CZ" sz="2200">
                <a:latin typeface="Constantia" pitchFamily="18" charset="0"/>
              </a:rPr>
              <a:t>Psárka luční</a:t>
            </a:r>
          </a:p>
        </p:txBody>
      </p:sp>
      <p:pic>
        <p:nvPicPr>
          <p:cNvPr id="8194" name="Picture 2" descr="File:Poa.pratensis.jpg"/>
          <p:cNvPicPr>
            <a:picLocks noChangeAspect="1" noChangeArrowheads="1"/>
          </p:cNvPicPr>
          <p:nvPr/>
        </p:nvPicPr>
        <p:blipFill>
          <a:blip r:embed="rId2"/>
          <a:srcRect l="9422" t="3757" r="20854"/>
          <a:stretch>
            <a:fillRect/>
          </a:stretch>
        </p:blipFill>
        <p:spPr bwMode="auto">
          <a:xfrm>
            <a:off x="2714625" y="785813"/>
            <a:ext cx="2303463" cy="478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File:DactylisGlomerata.jpg"/>
          <p:cNvPicPr>
            <a:picLocks noChangeAspect="1" noChangeArrowheads="1"/>
          </p:cNvPicPr>
          <p:nvPr/>
        </p:nvPicPr>
        <p:blipFill>
          <a:blip r:embed="rId3"/>
          <a:srcRect l="7353" r="30145"/>
          <a:stretch>
            <a:fillRect/>
          </a:stretch>
        </p:blipFill>
        <p:spPr bwMode="auto">
          <a:xfrm>
            <a:off x="5289550" y="785813"/>
            <a:ext cx="2068513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 descr="File:Alopecurus pratensis Grote vossenstaart (2).jpg"/>
          <p:cNvPicPr>
            <a:picLocks noChangeAspect="1" noChangeArrowheads="1"/>
          </p:cNvPicPr>
          <p:nvPr/>
        </p:nvPicPr>
        <p:blipFill>
          <a:blip r:embed="rId4"/>
          <a:srcRect l="28055" r="25186"/>
          <a:stretch>
            <a:fillRect/>
          </a:stretch>
        </p:blipFill>
        <p:spPr bwMode="auto">
          <a:xfrm>
            <a:off x="7572375" y="785813"/>
            <a:ext cx="1454150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00025" y="785813"/>
            <a:ext cx="6229350" cy="3579812"/>
          </a:xfrm>
        </p:spPr>
        <p:txBody>
          <a:bodyPr/>
          <a:lstStyle/>
          <a:p>
            <a:pPr>
              <a:buFont typeface="Wingdings 2" pitchFamily="18" charset="2"/>
              <a:buNone/>
              <a:defRPr/>
            </a:pPr>
            <a:r>
              <a:rPr lang="cs-CZ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lipnicovité</a:t>
            </a:r>
            <a:r>
              <a:rPr lang="cs-CZ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trávy:</a:t>
            </a:r>
          </a:p>
          <a:p>
            <a:pPr>
              <a:defRPr/>
            </a:pPr>
            <a:r>
              <a:rPr lang="cs-CZ" dirty="0" smtClean="0"/>
              <a:t>bojínek luční</a:t>
            </a:r>
          </a:p>
          <a:p>
            <a:pPr>
              <a:defRPr/>
            </a:pPr>
            <a:r>
              <a:rPr lang="cs-CZ" dirty="0" smtClean="0"/>
              <a:t>ovsík vyvýšený</a:t>
            </a:r>
          </a:p>
          <a:p>
            <a:pPr>
              <a:defRPr/>
            </a:pPr>
            <a:r>
              <a:rPr lang="cs-CZ" dirty="0" smtClean="0"/>
              <a:t>rákos obecný</a:t>
            </a:r>
          </a:p>
          <a:p>
            <a:pPr>
              <a:buFont typeface="Wingdings 2" pitchFamily="18" charset="2"/>
              <a:buNone/>
              <a:defRPr/>
            </a:pPr>
            <a:endParaRPr lang="cs-CZ" dirty="0" smtClean="0"/>
          </a:p>
        </p:txBody>
      </p:sp>
      <p:sp>
        <p:nvSpPr>
          <p:cNvPr id="36866" name="TextovéPole 14"/>
          <p:cNvSpPr txBox="1">
            <a:spLocks noChangeArrowheads="1"/>
          </p:cNvSpPr>
          <p:nvPr/>
        </p:nvSpPr>
        <p:spPr bwMode="auto">
          <a:xfrm>
            <a:off x="4360863" y="5715000"/>
            <a:ext cx="3925887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12.: </a:t>
            </a:r>
            <a:r>
              <a:rPr lang="cs-CZ" sz="2200">
                <a:latin typeface="Constantia" pitchFamily="18" charset="0"/>
              </a:rPr>
              <a:t>Bojínek luční</a:t>
            </a:r>
          </a:p>
        </p:txBody>
      </p:sp>
      <p:sp>
        <p:nvSpPr>
          <p:cNvPr id="36867" name="TextovéPole 14"/>
          <p:cNvSpPr txBox="1">
            <a:spLocks noChangeArrowheads="1"/>
          </p:cNvSpPr>
          <p:nvPr/>
        </p:nvSpPr>
        <p:spPr bwMode="auto">
          <a:xfrm>
            <a:off x="7072313" y="5715000"/>
            <a:ext cx="2143125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13.:</a:t>
            </a:r>
            <a:br>
              <a:rPr lang="cs-CZ" sz="2000">
                <a:latin typeface="Constantia" pitchFamily="18" charset="0"/>
              </a:rPr>
            </a:br>
            <a:r>
              <a:rPr lang="cs-CZ" sz="2200">
                <a:latin typeface="Constantia" pitchFamily="18" charset="0"/>
              </a:rPr>
              <a:t>Ovsík vyvýšený</a:t>
            </a:r>
          </a:p>
        </p:txBody>
      </p:sp>
      <p:sp>
        <p:nvSpPr>
          <p:cNvPr id="36868" name="TextovéPole 14"/>
          <p:cNvSpPr txBox="1">
            <a:spLocks noChangeArrowheads="1"/>
          </p:cNvSpPr>
          <p:nvPr/>
        </p:nvSpPr>
        <p:spPr bwMode="auto">
          <a:xfrm>
            <a:off x="3643313" y="6427788"/>
            <a:ext cx="3033712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14.: </a:t>
            </a:r>
            <a:r>
              <a:rPr lang="cs-CZ" sz="2200">
                <a:latin typeface="Constantia" pitchFamily="18" charset="0"/>
              </a:rPr>
              <a:t>Rákos obecný</a:t>
            </a:r>
          </a:p>
        </p:txBody>
      </p:sp>
      <p:pic>
        <p:nvPicPr>
          <p:cNvPr id="1026" name="Picture 2" descr="File:Phleum pratense 1.jpg"/>
          <p:cNvPicPr>
            <a:picLocks noChangeAspect="1" noChangeArrowheads="1"/>
          </p:cNvPicPr>
          <p:nvPr/>
        </p:nvPicPr>
        <p:blipFill>
          <a:blip r:embed="rId2"/>
          <a:srcRect r="34375"/>
          <a:stretch>
            <a:fillRect/>
          </a:stretch>
        </p:blipFill>
        <p:spPr bwMode="auto">
          <a:xfrm>
            <a:off x="4572000" y="0"/>
            <a:ext cx="25003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File:Glanshaver bloeiwijze Arrhenatherum elatius.jpg"/>
          <p:cNvPicPr>
            <a:picLocks noChangeAspect="1" noChangeArrowheads="1"/>
          </p:cNvPicPr>
          <p:nvPr/>
        </p:nvPicPr>
        <p:blipFill>
          <a:blip r:embed="rId3"/>
          <a:srcRect l="30000" r="33333"/>
          <a:stretch>
            <a:fillRect/>
          </a:stretch>
        </p:blipFill>
        <p:spPr bwMode="auto">
          <a:xfrm>
            <a:off x="7358063" y="0"/>
            <a:ext cx="15716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File:Phragmites East Boldon.jpg"/>
          <p:cNvPicPr>
            <a:picLocks noChangeAspect="1" noChangeArrowheads="1"/>
          </p:cNvPicPr>
          <p:nvPr/>
        </p:nvPicPr>
        <p:blipFill>
          <a:blip r:embed="rId4"/>
          <a:srcRect l="4375" r="41251"/>
          <a:stretch>
            <a:fillRect/>
          </a:stretch>
        </p:blipFill>
        <p:spPr bwMode="auto">
          <a:xfrm>
            <a:off x="428625" y="2643188"/>
            <a:ext cx="3211513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85750" y="857250"/>
          <a:ext cx="8572500" cy="57150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286280"/>
                <a:gridCol w="4286280"/>
              </a:tblGrid>
              <a:tr h="6645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JEDNODĚLOŽNÉ</a:t>
                      </a:r>
                      <a:endParaRPr lang="cs-CZ" sz="2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DVOUDĚLOŽNÉ</a:t>
                      </a:r>
                      <a:endParaRPr lang="cs-CZ" sz="2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0101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počet děloh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počet děloh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10101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kořen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kořen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10101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svazky cévní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svazky cévní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10101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květ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květ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10101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žilnatina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žilnatina</a:t>
                      </a:r>
                      <a:endParaRPr lang="cs-CZ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aoblený obdélník 4"/>
          <p:cNvSpPr/>
          <p:nvPr/>
        </p:nvSpPr>
        <p:spPr>
          <a:xfrm>
            <a:off x="142844" y="142852"/>
            <a:ext cx="3357586" cy="50006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Zapiš do tabulky</a:t>
            </a:r>
          </a:p>
        </p:txBody>
      </p:sp>
      <p:sp>
        <p:nvSpPr>
          <p:cNvPr id="6" name="Tlačítko akce: Domů 5">
            <a:hlinkClick r:id="rId2" action="ppaction://hlinksldjump" highlightClick="1"/>
          </p:cNvPr>
          <p:cNvSpPr/>
          <p:nvPr/>
        </p:nvSpPr>
        <p:spPr>
          <a:xfrm>
            <a:off x="8001000" y="71438"/>
            <a:ext cx="1000125" cy="714375"/>
          </a:xfrm>
          <a:prstGeom prst="actionButtonHome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42844" y="142852"/>
            <a:ext cx="3357586" cy="50006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Pojmenuj zástupce</a:t>
            </a:r>
          </a:p>
        </p:txBody>
      </p:sp>
      <p:pic>
        <p:nvPicPr>
          <p:cNvPr id="38916" name="Picture 2" descr="File:Avena sativa II.jpg"/>
          <p:cNvPicPr>
            <a:picLocks noChangeAspect="1" noChangeArrowheads="1"/>
          </p:cNvPicPr>
          <p:nvPr/>
        </p:nvPicPr>
        <p:blipFill>
          <a:blip r:embed="rId2"/>
          <a:srcRect l="20979" t="7512" r="16083"/>
          <a:stretch>
            <a:fillRect/>
          </a:stretch>
        </p:blipFill>
        <p:spPr bwMode="auto">
          <a:xfrm>
            <a:off x="285750" y="2428875"/>
            <a:ext cx="194945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6" descr="File:Phragmites East Boldon.jpg"/>
          <p:cNvPicPr>
            <a:picLocks noChangeAspect="1" noChangeArrowheads="1"/>
          </p:cNvPicPr>
          <p:nvPr/>
        </p:nvPicPr>
        <p:blipFill>
          <a:blip r:embed="rId3"/>
          <a:srcRect l="4375" r="41251"/>
          <a:stretch>
            <a:fillRect/>
          </a:stretch>
        </p:blipFill>
        <p:spPr bwMode="auto">
          <a:xfrm>
            <a:off x="2497138" y="1000125"/>
            <a:ext cx="2074862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8" name="Picture 6" descr="File:Lemont rice.jpg"/>
          <p:cNvPicPr>
            <a:picLocks noChangeAspect="1" noChangeArrowheads="1"/>
          </p:cNvPicPr>
          <p:nvPr/>
        </p:nvPicPr>
        <p:blipFill>
          <a:blip r:embed="rId4"/>
          <a:srcRect l="21094" t="16226" r="14453"/>
          <a:stretch>
            <a:fillRect/>
          </a:stretch>
        </p:blipFill>
        <p:spPr bwMode="auto">
          <a:xfrm>
            <a:off x="4000500" y="4143375"/>
            <a:ext cx="2752725" cy="232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9" name="Picture 2" descr="File:Poa.pratensis.jpg"/>
          <p:cNvPicPr>
            <a:picLocks noChangeAspect="1" noChangeArrowheads="1"/>
          </p:cNvPicPr>
          <p:nvPr/>
        </p:nvPicPr>
        <p:blipFill>
          <a:blip r:embed="rId5"/>
          <a:srcRect l="9422" t="3757" r="20854"/>
          <a:stretch>
            <a:fillRect/>
          </a:stretch>
        </p:blipFill>
        <p:spPr bwMode="auto">
          <a:xfrm>
            <a:off x="6929438" y="2571750"/>
            <a:ext cx="1874837" cy="389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aoblený obdélník 6"/>
          <p:cNvSpPr/>
          <p:nvPr/>
        </p:nvSpPr>
        <p:spPr>
          <a:xfrm>
            <a:off x="285750" y="1785938"/>
            <a:ext cx="1928813" cy="50006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4643438" y="928688"/>
            <a:ext cx="1928812" cy="50006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4643438" y="3571875"/>
            <a:ext cx="1928812" cy="50006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6929438" y="2000250"/>
            <a:ext cx="1928812" cy="50006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214282" y="7000900"/>
            <a:ext cx="8715436" cy="500066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oves setý        rákos obecný       rýže setá       lipnice luční   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0 -0.6201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42844" y="142852"/>
            <a:ext cx="6072230" cy="50006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Doplň, pojmenuj, přiřaď a porovnej</a:t>
            </a:r>
          </a:p>
        </p:txBody>
      </p:sp>
      <p:pic>
        <p:nvPicPr>
          <p:cNvPr id="39940" name="Picture 4" descr="File:Wheat close-up.JPG"/>
          <p:cNvPicPr>
            <a:picLocks noChangeAspect="1" noChangeArrowheads="1"/>
          </p:cNvPicPr>
          <p:nvPr/>
        </p:nvPicPr>
        <p:blipFill>
          <a:blip r:embed="rId2"/>
          <a:srcRect l="26250" t="22501" r="12811"/>
          <a:stretch>
            <a:fillRect/>
          </a:stretch>
        </p:blipFill>
        <p:spPr bwMode="auto">
          <a:xfrm>
            <a:off x="714375" y="1500188"/>
            <a:ext cx="1554163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6" descr="File:Secale cereale - ear (aka).jpg"/>
          <p:cNvPicPr>
            <a:picLocks noChangeAspect="1" noChangeArrowheads="1"/>
          </p:cNvPicPr>
          <p:nvPr/>
        </p:nvPicPr>
        <p:blipFill>
          <a:blip r:embed="rId3"/>
          <a:srcRect l="16875" t="8893" r="9062" b="28853"/>
          <a:stretch>
            <a:fillRect/>
          </a:stretch>
        </p:blipFill>
        <p:spPr bwMode="auto">
          <a:xfrm>
            <a:off x="3071813" y="1500188"/>
            <a:ext cx="2786062" cy="148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Picture 8" descr="File:Hordeum vulgare ripe, Gerst oogstrijp.jpg"/>
          <p:cNvPicPr>
            <a:picLocks noChangeAspect="1" noChangeArrowheads="1"/>
          </p:cNvPicPr>
          <p:nvPr/>
        </p:nvPicPr>
        <p:blipFill>
          <a:blip r:embed="rId4"/>
          <a:srcRect t="27499" r="16666"/>
          <a:stretch>
            <a:fillRect/>
          </a:stretch>
        </p:blipFill>
        <p:spPr bwMode="auto">
          <a:xfrm>
            <a:off x="6643688" y="1322388"/>
            <a:ext cx="1601787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aoblený obdélník 5"/>
          <p:cNvSpPr/>
          <p:nvPr/>
        </p:nvSpPr>
        <p:spPr>
          <a:xfrm>
            <a:off x="214313" y="857250"/>
            <a:ext cx="4000500" cy="50006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cs-CZ" sz="2800" dirty="0"/>
              <a:t>Využití: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214282" y="7000900"/>
            <a:ext cx="3500462" cy="500066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obilniny        klas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4929188" y="714375"/>
            <a:ext cx="4000500" cy="50006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cs-CZ" sz="2800" dirty="0"/>
              <a:t>Květenství: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571500" y="3071813"/>
            <a:ext cx="1928813" cy="50006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3500438" y="3071813"/>
            <a:ext cx="1928812" cy="50006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6500813" y="3286125"/>
            <a:ext cx="1928812" cy="50006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39951" name="Picture 2" descr="File:Illustration Triticum aestivum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750" y="3867150"/>
            <a:ext cx="1857375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52" name="TextovéPole 14"/>
          <p:cNvSpPr txBox="1">
            <a:spLocks noChangeArrowheads="1"/>
          </p:cNvSpPr>
          <p:nvPr/>
        </p:nvSpPr>
        <p:spPr bwMode="auto">
          <a:xfrm>
            <a:off x="8001000" y="6457950"/>
            <a:ext cx="1143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15.</a:t>
            </a:r>
            <a:endParaRPr lang="cs-CZ" sz="2200">
              <a:latin typeface="Constantia" pitchFamily="18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2643188" y="4714875"/>
            <a:ext cx="1928812" cy="85725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dirty="0"/>
              <a:t>pluchy</a:t>
            </a:r>
            <a:br>
              <a:rPr lang="cs-CZ" sz="2800" dirty="0"/>
            </a:br>
            <a:r>
              <a:rPr lang="cs-CZ" sz="2800" dirty="0"/>
              <a:t>bez osin</a:t>
            </a:r>
          </a:p>
        </p:txBody>
      </p:sp>
      <p:sp>
        <p:nvSpPr>
          <p:cNvPr id="15" name="Zaoblený obdélník 14"/>
          <p:cNvSpPr/>
          <p:nvPr/>
        </p:nvSpPr>
        <p:spPr>
          <a:xfrm>
            <a:off x="571472" y="7786718"/>
            <a:ext cx="8572528" cy="500066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pšenice setá             žito seté             ječmen obecný</a:t>
            </a:r>
          </a:p>
        </p:txBody>
      </p:sp>
      <p:pic>
        <p:nvPicPr>
          <p:cNvPr id="39957" name="Picture 4" descr="File:Illustration Secale cereale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2063" y="3887788"/>
            <a:ext cx="1785937" cy="289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58" name="TextovéPole 14"/>
          <p:cNvSpPr txBox="1">
            <a:spLocks noChangeArrowheads="1"/>
          </p:cNvSpPr>
          <p:nvPr/>
        </p:nvSpPr>
        <p:spPr bwMode="auto">
          <a:xfrm>
            <a:off x="6000750" y="6457950"/>
            <a:ext cx="1143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16.</a:t>
            </a:r>
            <a:endParaRPr lang="cs-CZ" sz="2200">
              <a:latin typeface="Constantia" pitchFamily="18" charset="0"/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2714625" y="5786438"/>
            <a:ext cx="1928813" cy="5715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dirty="0"/>
              <a:t>silná osina</a:t>
            </a:r>
          </a:p>
        </p:txBody>
      </p:sp>
      <p:pic>
        <p:nvPicPr>
          <p:cNvPr id="39960" name="Picture 6" descr="File:Illustration Hordeum vulgare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8" y="3786188"/>
            <a:ext cx="1857375" cy="3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61" name="TextovéPole 14"/>
          <p:cNvSpPr txBox="1">
            <a:spLocks noChangeArrowheads="1"/>
          </p:cNvSpPr>
          <p:nvPr/>
        </p:nvSpPr>
        <p:spPr bwMode="auto">
          <a:xfrm>
            <a:off x="1285875" y="6457950"/>
            <a:ext cx="1143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17.</a:t>
            </a:r>
            <a:endParaRPr lang="cs-CZ" sz="2200">
              <a:latin typeface="Constantia" pitchFamily="18" charset="0"/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2500313" y="3929063"/>
            <a:ext cx="2286000" cy="5715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dirty="0"/>
              <a:t>dlouhá osina</a:t>
            </a:r>
          </a:p>
        </p:txBody>
      </p:sp>
      <p:grpSp>
        <p:nvGrpSpPr>
          <p:cNvPr id="36" name="Skupina 35"/>
          <p:cNvGrpSpPr>
            <a:grpSpLocks/>
          </p:cNvGrpSpPr>
          <p:nvPr/>
        </p:nvGrpSpPr>
        <p:grpSpPr bwMode="auto">
          <a:xfrm>
            <a:off x="1500188" y="8572500"/>
            <a:ext cx="6429375" cy="3714750"/>
            <a:chOff x="1500166" y="2285992"/>
            <a:chExt cx="6429420" cy="3714776"/>
          </a:xfrm>
        </p:grpSpPr>
        <p:cxnSp>
          <p:nvCxnSpPr>
            <p:cNvPr id="19" name="Přímá spojovací čára 18"/>
            <p:cNvCxnSpPr/>
            <p:nvPr/>
          </p:nvCxnSpPr>
          <p:spPr>
            <a:xfrm>
              <a:off x="2000231" y="2714620"/>
              <a:ext cx="5929355" cy="1500199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3" name="Přímá spojovací čára 22"/>
            <p:cNvCxnSpPr/>
            <p:nvPr/>
          </p:nvCxnSpPr>
          <p:spPr>
            <a:xfrm rot="16200000" flipH="1">
              <a:off x="1428729" y="3214685"/>
              <a:ext cx="2286016" cy="1285884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 rot="16200000" flipV="1">
              <a:off x="4071934" y="3357561"/>
              <a:ext cx="2357455" cy="500067"/>
            </a:xfrm>
            <a:prstGeom prst="line">
              <a:avLst/>
            </a:prstGeom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 rot="5400000">
              <a:off x="2678892" y="3679034"/>
              <a:ext cx="3571900" cy="1071569"/>
            </a:xfrm>
            <a:prstGeom prst="line">
              <a:avLst/>
            </a:prstGeom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 rot="10800000" flipV="1">
              <a:off x="1500166" y="2357431"/>
              <a:ext cx="5929353" cy="2143140"/>
            </a:xfrm>
            <a:prstGeom prst="line">
              <a:avLst/>
            </a:prstGeom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35" name="Přímá spojovací čára 34"/>
            <p:cNvCxnSpPr/>
            <p:nvPr/>
          </p:nvCxnSpPr>
          <p:spPr>
            <a:xfrm rot="10800000" flipV="1">
              <a:off x="4286247" y="2285992"/>
              <a:ext cx="3143272" cy="1785951"/>
            </a:xfrm>
            <a:prstGeom prst="line">
              <a:avLst/>
            </a:prstGeom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26163 -0.851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" y="-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-0.01163 -0.8083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" y="-4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-0.01563 -0.894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" y="-4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Nadpis 1"/>
          <p:cNvSpPr>
            <a:spLocks noGrp="1"/>
          </p:cNvSpPr>
          <p:nvPr>
            <p:ph type="title" idx="4294967295"/>
          </p:nvPr>
        </p:nvSpPr>
        <p:spPr>
          <a:xfrm>
            <a:off x="457200" y="404813"/>
            <a:ext cx="8229600" cy="566737"/>
          </a:xfrm>
        </p:spPr>
        <p:txBody>
          <a:bodyPr/>
          <a:lstStyle/>
          <a:p>
            <a:pPr eaLnBrk="1" hangingPunct="1"/>
            <a:r>
              <a:rPr lang="cs-CZ" sz="4600" smtClean="0"/>
              <a:t>Citace</a:t>
            </a:r>
          </a:p>
        </p:txBody>
      </p:sp>
      <p:sp>
        <p:nvSpPr>
          <p:cNvPr id="40962" name="Zástupný symbol pro obsah 2"/>
          <p:cNvSpPr>
            <a:spLocks noGrp="1"/>
          </p:cNvSpPr>
          <p:nvPr>
            <p:ph idx="4294967295"/>
          </p:nvPr>
        </p:nvSpPr>
        <p:spPr>
          <a:xfrm>
            <a:off x="144463" y="1071563"/>
            <a:ext cx="8964612" cy="5572125"/>
          </a:xfrm>
        </p:spPr>
        <p:txBody>
          <a:bodyPr/>
          <a:lstStyle/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600" smtClean="0"/>
              <a:t>ČABRADOVÁ, Věra; HASCH, František; SEJPKA, Jaroslav</a:t>
            </a:r>
            <a:r>
              <a:rPr lang="en-US" sz="1600" smtClean="0"/>
              <a:t>;</a:t>
            </a:r>
            <a:r>
              <a:rPr lang="cs-CZ" sz="1600" smtClean="0"/>
              <a:t> VANĚČKOVÁ, Ivana. </a:t>
            </a:r>
            <a:r>
              <a:rPr lang="cs-CZ" sz="1600" i="1" smtClean="0"/>
              <a:t>Přírodopis 7 učebnice pro základní školy a víceletá gymnázia</a:t>
            </a:r>
            <a:r>
              <a:rPr lang="cs-CZ" sz="1600" smtClean="0"/>
              <a:t>. Plzeň: Fraus, 2005, ISBN 80-7238-424-4.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600" smtClean="0"/>
              <a:t>Obr. 1.: POLÍVKA, František. </a:t>
            </a:r>
            <a:r>
              <a:rPr lang="cs-CZ" sz="1600" i="1" smtClean="0"/>
              <a:t>Názorná květena zemí koruny české</a:t>
            </a:r>
            <a:r>
              <a:rPr lang="cs-CZ" sz="1600" smtClean="0"/>
              <a:t> [online]. [cit. 13.6.2013]. Dostupný na WWW: http://botanika.wendys.cz/kvetena/kvetena.php?dil=4&amp;page=417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600" smtClean="0"/>
              <a:t>Obr. 2.: FUKSA a kol. </a:t>
            </a:r>
            <a:r>
              <a:rPr lang="cs-CZ" sz="1600" i="1" smtClean="0"/>
              <a:t>Česká zemědělská univerzita v Praze</a:t>
            </a:r>
            <a:r>
              <a:rPr lang="cs-CZ" sz="1600" smtClean="0"/>
              <a:t> [online]. [cit. 13.6.2013]. Dostupný na WWW: http://kpt.agrobiologie.cz/atlas/index.php?zacatek=popisjetelovin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600" smtClean="0"/>
              <a:t>Obr. 3.: BLUEMOOSE. </a:t>
            </a:r>
            <a:r>
              <a:rPr lang="cs-CZ" sz="1600" i="1" smtClean="0"/>
              <a:t>Wikimedia Commons</a:t>
            </a:r>
            <a:r>
              <a:rPr lang="cs-CZ" sz="1600" smtClean="0"/>
              <a:t> [online]. [cit. 13.6.2013]. Dostupný na WWW: http://commons.wikimedia.org/wiki/File:Wheat_close-up.JPG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600" smtClean="0"/>
              <a:t>Obr. 4.: KARWATH, André. </a:t>
            </a:r>
            <a:r>
              <a:rPr lang="cs-CZ" sz="1600" i="1" smtClean="0"/>
              <a:t>Wikimedia Commons</a:t>
            </a:r>
            <a:r>
              <a:rPr lang="cs-CZ" sz="1600" smtClean="0"/>
              <a:t> [online]. [cit. 13.6.2013]. Dostupný na WWW: http://commons.wikimedia.org/wiki/File:Secale_cereale_-_ear_%28aka%29.jpg?uselang=cs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600" smtClean="0"/>
              <a:t>Obr. 5.: </a:t>
            </a:r>
            <a:r>
              <a:rPr lang="en-US" sz="1600" smtClean="0"/>
              <a:t>RASBAK. </a:t>
            </a:r>
            <a:r>
              <a:rPr lang="en-US" sz="1600" i="1" smtClean="0"/>
              <a:t>Wikimedia Commons</a:t>
            </a:r>
            <a:r>
              <a:rPr lang="en-US" sz="1600" smtClean="0"/>
              <a:t> [online]. [cit. 13.6.2013]. Dostupný na WWW: http://commons.wikimedia.org/wiki/File:Hordeum_vulgare_ripe,_Gerst_oogstrijp.jpg </a:t>
            </a:r>
            <a:endParaRPr lang="cs-CZ" sz="1600" smtClean="0"/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600" smtClean="0"/>
              <a:t>Obr. 6.: TREPTE, Andreas. </a:t>
            </a:r>
            <a:r>
              <a:rPr lang="cs-CZ" sz="1600" i="1" smtClean="0"/>
              <a:t>Wikimedia Commons</a:t>
            </a:r>
            <a:r>
              <a:rPr lang="cs-CZ" sz="1600" smtClean="0"/>
              <a:t> [online]. [cit. 13.6.2013]. Dostupný na WWW: http://commons.wikimedia.org/wiki/File:Avena_sativa_II.jpg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600" smtClean="0"/>
              <a:t>Obr. 7.: ZELL, H. </a:t>
            </a:r>
            <a:r>
              <a:rPr lang="cs-CZ" sz="1600" i="1" smtClean="0"/>
              <a:t>Wikimedia Commons</a:t>
            </a:r>
            <a:r>
              <a:rPr lang="cs-CZ" sz="1600" smtClean="0"/>
              <a:t> [online]. [cit. 13.6.2013]. Dostupný na WWW: http://commons.wikimedia.org/wiki/File:Zea_mays_003.JPG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600" smtClean="0"/>
              <a:t>Obr. 8.: ELLMIST. </a:t>
            </a:r>
            <a:r>
              <a:rPr lang="cs-CZ" sz="1600" i="1" smtClean="0"/>
              <a:t>Wikimedia Commons</a:t>
            </a:r>
            <a:r>
              <a:rPr lang="cs-CZ" sz="1600" smtClean="0"/>
              <a:t> [online]. [cit. 13.6.2013]. Dostupný na WWW: http://commons.wikimedia.org/wiki/File:Lemont_rice.jpg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600" smtClean="0"/>
              <a:t>Obr. 9.: LINDSEY, James K.. </a:t>
            </a:r>
            <a:r>
              <a:rPr lang="cs-CZ" sz="1600" i="1" smtClean="0"/>
              <a:t>Wikimedia Commons</a:t>
            </a:r>
            <a:r>
              <a:rPr lang="cs-CZ" sz="1600" smtClean="0"/>
              <a:t> [online]. [cit. 13.6.2013]. Dostupný na WWW: http://commons.wikimedia.org/wiki/File:Poa.pratensis.jpg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endParaRPr lang="cs-CZ" sz="1600" smtClean="0"/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endParaRPr lang="cs-CZ" sz="1600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Nadpis 1"/>
          <p:cNvSpPr>
            <a:spLocks noGrp="1"/>
          </p:cNvSpPr>
          <p:nvPr>
            <p:ph type="title" idx="4294967295"/>
          </p:nvPr>
        </p:nvSpPr>
        <p:spPr>
          <a:xfrm>
            <a:off x="457200" y="404813"/>
            <a:ext cx="8229600" cy="566737"/>
          </a:xfrm>
        </p:spPr>
        <p:txBody>
          <a:bodyPr/>
          <a:lstStyle/>
          <a:p>
            <a:pPr eaLnBrk="1" hangingPunct="1"/>
            <a:r>
              <a:rPr lang="cs-CZ" sz="4600" smtClean="0"/>
              <a:t>Citace</a:t>
            </a:r>
          </a:p>
        </p:txBody>
      </p:sp>
      <p:sp>
        <p:nvSpPr>
          <p:cNvPr id="41986" name="Zástupný symbol pro obsah 2"/>
          <p:cNvSpPr>
            <a:spLocks noGrp="1"/>
          </p:cNvSpPr>
          <p:nvPr>
            <p:ph idx="4294967295"/>
          </p:nvPr>
        </p:nvSpPr>
        <p:spPr>
          <a:xfrm>
            <a:off x="144463" y="1143000"/>
            <a:ext cx="8964612" cy="5429250"/>
          </a:xfrm>
        </p:spPr>
        <p:txBody>
          <a:bodyPr/>
          <a:lstStyle/>
          <a:p>
            <a:pPr marL="514350" indent="-514350" eaLnBrk="1" hangingPunct="1">
              <a:buSzPct val="100000"/>
              <a:buFont typeface="Calibri" pitchFamily="34" charset="0"/>
              <a:buAutoNum type="arabicPeriod" startAt="11"/>
            </a:pPr>
            <a:r>
              <a:rPr lang="cs-CZ" sz="1600" smtClean="0"/>
              <a:t>Obr. 10.: </a:t>
            </a:r>
            <a:r>
              <a:rPr lang="en-US" sz="1600" smtClean="0"/>
              <a:t>FISCHER, Christian. </a:t>
            </a:r>
            <a:r>
              <a:rPr lang="en-US" sz="1600" i="1" smtClean="0"/>
              <a:t>Wikimedia Commons</a:t>
            </a:r>
            <a:r>
              <a:rPr lang="en-US" sz="1600" smtClean="0"/>
              <a:t> [online]. [cit. 13.6.2013]. Dostupný na WWW: http://commons.wikimedia.org/wiki/File:DactylisGlomerata.jpg </a:t>
            </a:r>
            <a:endParaRPr lang="cs-CZ" sz="1600" smtClean="0"/>
          </a:p>
          <a:p>
            <a:pPr marL="514350" indent="-514350" eaLnBrk="1" hangingPunct="1">
              <a:buSzPct val="100000"/>
              <a:buFont typeface="Calibri" pitchFamily="34" charset="0"/>
              <a:buAutoNum type="arabicPeriod" startAt="11"/>
            </a:pPr>
            <a:r>
              <a:rPr lang="cs-CZ" sz="1600" smtClean="0"/>
              <a:t>Obr. 11.: </a:t>
            </a:r>
            <a:r>
              <a:rPr lang="en-US" sz="1600" smtClean="0"/>
              <a:t>RASBAK. </a:t>
            </a:r>
            <a:r>
              <a:rPr lang="en-US" sz="1600" i="1" smtClean="0"/>
              <a:t>Wikimedia Commons</a:t>
            </a:r>
            <a:r>
              <a:rPr lang="en-US" sz="1600" smtClean="0"/>
              <a:t> [online]. [cit. 13.6.2013]. Dostupný na WWW: http://commons.wikimedia.org/wiki/File:Alopecurus_pratensis_Grote_vossenstaart_%282%29.jpg </a:t>
            </a:r>
            <a:endParaRPr lang="cs-CZ" sz="1600" smtClean="0"/>
          </a:p>
          <a:p>
            <a:pPr marL="514350" indent="-514350" eaLnBrk="1" hangingPunct="1">
              <a:buSzPct val="100000"/>
              <a:buFont typeface="Calibri" pitchFamily="34" charset="0"/>
              <a:buAutoNum type="arabicPeriod" startAt="11"/>
            </a:pPr>
            <a:r>
              <a:rPr lang="cs-CZ" sz="1600" smtClean="0"/>
              <a:t>Obr. 12.: XAVER, Franz. </a:t>
            </a:r>
            <a:r>
              <a:rPr lang="cs-CZ" sz="1600" i="1" smtClean="0"/>
              <a:t>Wikimedia Commons</a:t>
            </a:r>
            <a:r>
              <a:rPr lang="cs-CZ" sz="1600" smtClean="0"/>
              <a:t> [online]. [cit. 13.6.2013]. Dostupný na WWW: http://commons.wikimedia.org/wiki/File:Phleum_pratense_1.jpg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 startAt="11"/>
            </a:pPr>
            <a:r>
              <a:rPr lang="cs-CZ" sz="1600" smtClean="0"/>
              <a:t>Obr. 13.: </a:t>
            </a:r>
            <a:r>
              <a:rPr lang="en-US" sz="1600" smtClean="0"/>
              <a:t>RASBAK. </a:t>
            </a:r>
            <a:r>
              <a:rPr lang="en-US" sz="1600" i="1" smtClean="0"/>
              <a:t>Wikimedia Commons</a:t>
            </a:r>
            <a:r>
              <a:rPr lang="en-US" sz="1600" smtClean="0"/>
              <a:t> [online]. [cit. 13.6.2013]. Dostupný na WWW: http://commons.wikimedia.org/wiki/File:Glanshaver_bloeiwijze_Arrhenatherum_elatius.jpg </a:t>
            </a:r>
            <a:endParaRPr lang="cs-CZ" sz="1600" smtClean="0"/>
          </a:p>
          <a:p>
            <a:pPr marL="514350" indent="-514350" eaLnBrk="1" hangingPunct="1">
              <a:buSzPct val="100000"/>
              <a:buFont typeface="Calibri" pitchFamily="34" charset="0"/>
              <a:buAutoNum type="arabicPeriod" startAt="11"/>
            </a:pPr>
            <a:r>
              <a:rPr lang="cs-CZ" sz="1600" smtClean="0"/>
              <a:t>Obr. 14.: MULLIGAN, Peter. </a:t>
            </a:r>
            <a:r>
              <a:rPr lang="cs-CZ" sz="1600" i="1" smtClean="0"/>
              <a:t>Wikimedia Commons</a:t>
            </a:r>
            <a:r>
              <a:rPr lang="cs-CZ" sz="1600" smtClean="0"/>
              <a:t> [online]. [cit. 13.6.2013]. Dostupný na WWW: http://commons.wikimedia.org/wiki/File:Phragmites_East_Boldon.jpg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 startAt="11"/>
            </a:pPr>
            <a:r>
              <a:rPr lang="cs-CZ" sz="1600" smtClean="0"/>
              <a:t>Obr. 15.: TOPJABOT. </a:t>
            </a:r>
            <a:r>
              <a:rPr lang="cs-CZ" sz="1600" i="1" smtClean="0"/>
              <a:t>Wikimedia Commons</a:t>
            </a:r>
            <a:r>
              <a:rPr lang="cs-CZ" sz="1600" smtClean="0"/>
              <a:t> [online]. [cit. 13.6.2013]. Dostupný na WWW: http://commons.wikimedia.org/wiki/File:Illustration_Triticum_aestivum1.jpg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 startAt="11"/>
            </a:pPr>
            <a:r>
              <a:rPr lang="cs-CZ" sz="1600" smtClean="0"/>
              <a:t>Obr. 16.: TOPJABOT. </a:t>
            </a:r>
            <a:r>
              <a:rPr lang="cs-CZ" sz="1600" i="1" smtClean="0"/>
              <a:t>Wikimedia Commons</a:t>
            </a:r>
            <a:r>
              <a:rPr lang="cs-CZ" sz="1600" smtClean="0"/>
              <a:t> [online]. [cit. 13.6.2013]. Dostupný na WWW: http://commons.wikimedia.org/wiki/File:Illustration_Secale_cereale0.jpg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 startAt="11"/>
            </a:pPr>
            <a:r>
              <a:rPr lang="cs-CZ" sz="1600" smtClean="0"/>
              <a:t>Obr. 17.: TOPJABOT. </a:t>
            </a:r>
            <a:r>
              <a:rPr lang="cs-CZ" sz="1600" i="1" smtClean="0"/>
              <a:t>Wikimedia Commons</a:t>
            </a:r>
            <a:r>
              <a:rPr lang="cs-CZ" sz="1600" smtClean="0"/>
              <a:t> [online]. [cit. 13.6.2013]. Dostupný na WWW: http://commons.wikimedia.org/wiki/File:Illustration_Hordeum_vulgare0.jpg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 startAt="11"/>
            </a:pPr>
            <a:endParaRPr lang="cs-CZ" sz="1600" smtClean="0"/>
          </a:p>
          <a:p>
            <a:pPr marL="514350" indent="-514350" eaLnBrk="1" hangingPunct="1">
              <a:buSzPct val="100000"/>
              <a:buFont typeface="Wingdings 2" pitchFamily="18" charset="2"/>
              <a:buNone/>
            </a:pPr>
            <a:r>
              <a:rPr lang="cs-CZ" sz="1600" smtClean="0"/>
              <a:t>Pozn. autora: Pro procvičování použity obrázky z výkladové části, citovány výše.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Tok">
      <a:majorFont>
        <a:latin typeface="Calibri"/>
        <a:ea typeface=""/>
        <a:cs typeface=""/>
      </a:majorFont>
      <a:minorFont>
        <a:latin typeface="Constanti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ok 1">
        <a:dk1>
          <a:srgbClr val="464646"/>
        </a:dk1>
        <a:lt1>
          <a:srgbClr val="FFFFFF"/>
        </a:lt1>
        <a:dk2>
          <a:srgbClr val="000000"/>
        </a:dk2>
        <a:lt2>
          <a:srgbClr val="DEF5FA"/>
        </a:lt2>
        <a:accent1>
          <a:srgbClr val="2DA2BF"/>
        </a:accent1>
        <a:accent2>
          <a:srgbClr val="DA1F28"/>
        </a:accent2>
        <a:accent3>
          <a:srgbClr val="AAAAAA"/>
        </a:accent3>
        <a:accent4>
          <a:srgbClr val="DADADA"/>
        </a:accent4>
        <a:accent5>
          <a:srgbClr val="ADCEDC"/>
        </a:accent5>
        <a:accent6>
          <a:srgbClr val="C51B23"/>
        </a:accent6>
        <a:hlink>
          <a:srgbClr val="FF8119"/>
        </a:hlink>
        <a:folHlink>
          <a:srgbClr val="44B9E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o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1_Tok">
      <a:majorFont>
        <a:latin typeface="Calibri"/>
        <a:ea typeface=""/>
        <a:cs typeface=""/>
      </a:majorFont>
      <a:minorFont>
        <a:latin typeface="Constanti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ok 1">
        <a:dk1>
          <a:srgbClr val="000000"/>
        </a:dk1>
        <a:lt1>
          <a:srgbClr val="FFFFFF"/>
        </a:lt1>
        <a:dk2>
          <a:srgbClr val="464646"/>
        </a:dk2>
        <a:lt2>
          <a:srgbClr val="DEF5FA"/>
        </a:lt2>
        <a:accent1>
          <a:srgbClr val="2DA2BF"/>
        </a:accent1>
        <a:accent2>
          <a:srgbClr val="DA1F28"/>
        </a:accent2>
        <a:accent3>
          <a:srgbClr val="FFFFFF"/>
        </a:accent3>
        <a:accent4>
          <a:srgbClr val="000000"/>
        </a:accent4>
        <a:accent5>
          <a:srgbClr val="ADCEDC"/>
        </a:accent5>
        <a:accent6>
          <a:srgbClr val="C51B23"/>
        </a:accent6>
        <a:hlink>
          <a:srgbClr val="FF8119"/>
        </a:hlink>
        <a:folHlink>
          <a:srgbClr val="44B9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659</Words>
  <Application>Microsoft Office PowerPoint</Application>
  <PresentationFormat>Předvádění na obrazovce (4:3)</PresentationFormat>
  <Paragraphs>155</Paragraphs>
  <Slides>17</Slides>
  <Notes>0</Notes>
  <HiddenSlides>4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17</vt:i4>
      </vt:variant>
    </vt:vector>
  </HeadingPairs>
  <TitlesOfParts>
    <vt:vector size="23" baseType="lpstr">
      <vt:lpstr>Arial</vt:lpstr>
      <vt:lpstr>Calibri</vt:lpstr>
      <vt:lpstr>Constantia</vt:lpstr>
      <vt:lpstr>Wingdings 2</vt:lpstr>
      <vt:lpstr>Tok</vt:lpstr>
      <vt:lpstr>1_Tok</vt:lpstr>
      <vt:lpstr>Snímek 1</vt:lpstr>
      <vt:lpstr>Snímek 2</vt:lpstr>
      <vt:lpstr>Anotace</vt:lpstr>
      <vt:lpstr>Lipnicovité</vt:lpstr>
      <vt:lpstr>Charakteristika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Citace</vt:lpstr>
      <vt:lpstr>Citace</vt:lpstr>
    </vt:vector>
  </TitlesOfParts>
  <Company>gym_lovo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Lipnicovité</dc:title>
  <dc:creator>dasa</dc:creator>
  <cp:lastModifiedBy>rockovad</cp:lastModifiedBy>
  <cp:revision>111</cp:revision>
  <dcterms:created xsi:type="dcterms:W3CDTF">2013-06-12T19:50:45Z</dcterms:created>
  <dcterms:modified xsi:type="dcterms:W3CDTF">2013-06-17T08:28:31Z</dcterms:modified>
</cp:coreProperties>
</file>