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5" r:id="rId2"/>
    <p:sldId id="274" r:id="rId3"/>
    <p:sldId id="256" r:id="rId4"/>
    <p:sldId id="257" r:id="rId5"/>
    <p:sldId id="258" r:id="rId6"/>
    <p:sldId id="259" r:id="rId7"/>
    <p:sldId id="268" r:id="rId8"/>
    <p:sldId id="260" r:id="rId9"/>
    <p:sldId id="261" r:id="rId10"/>
    <p:sldId id="269" r:id="rId11"/>
    <p:sldId id="262" r:id="rId12"/>
    <p:sldId id="263" r:id="rId13"/>
    <p:sldId id="270" r:id="rId14"/>
    <p:sldId id="264" r:id="rId15"/>
    <p:sldId id="271" r:id="rId16"/>
    <p:sldId id="265" r:id="rId17"/>
    <p:sldId id="272" r:id="rId18"/>
    <p:sldId id="266" r:id="rId19"/>
    <p:sldId id="267" r:id="rId20"/>
    <p:sldId id="273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96" y="-5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066800" y="1905000"/>
            <a:ext cx="6248400" cy="2438400"/>
          </a:xfrm>
        </p:spPr>
        <p:txBody>
          <a:bodyPr/>
          <a:lstStyle>
            <a:lvl1pPr>
              <a:defRPr sz="5400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066800" y="4419600"/>
            <a:ext cx="6140450" cy="609600"/>
          </a:xfrm>
        </p:spPr>
        <p:txBody>
          <a:bodyPr/>
          <a:lstStyle>
            <a:lvl1pPr marL="0" indent="0">
              <a:buFontTx/>
              <a:buNone/>
              <a:defRPr sz="3200"/>
            </a:lvl1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1066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BC7DF484-FAF1-4817-8BA6-0771A7D6C2D7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172200" y="6248400"/>
            <a:ext cx="1752600" cy="457200"/>
          </a:xfrm>
        </p:spPr>
        <p:txBody>
          <a:bodyPr/>
          <a:lstStyle>
            <a:lvl1pPr>
              <a:defRPr sz="1000"/>
            </a:lvl1pPr>
          </a:lstStyle>
          <a:p>
            <a:fld id="{F38335D1-D4F0-4227-A586-894201475D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C7DF484-FAF1-4817-8BA6-0771A7D6C2D7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38335D1-D4F0-4227-A586-894201475D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C7DF484-FAF1-4817-8BA6-0771A7D6C2D7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38335D1-D4F0-4227-A586-894201475D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914400" y="2209800"/>
            <a:ext cx="3429000" cy="3962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95800" y="2209800"/>
            <a:ext cx="3429000" cy="3962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C7DF484-FAF1-4817-8BA6-0771A7D6C2D7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38335D1-D4F0-4227-A586-894201475D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C7DF484-FAF1-4817-8BA6-0771A7D6C2D7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38335D1-D4F0-4227-A586-894201475D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C7DF484-FAF1-4817-8BA6-0771A7D6C2D7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38335D1-D4F0-4227-A586-894201475D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C7DF484-FAF1-4817-8BA6-0771A7D6C2D7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38335D1-D4F0-4227-A586-894201475D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C7DF484-FAF1-4817-8BA6-0771A7D6C2D7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38335D1-D4F0-4227-A586-894201475D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C7DF484-FAF1-4817-8BA6-0771A7D6C2D7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38335D1-D4F0-4227-A586-894201475D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C7DF484-FAF1-4817-8BA6-0771A7D6C2D7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38335D1-D4F0-4227-A586-894201475D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172200" y="838200"/>
            <a:ext cx="1752600" cy="53340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838200"/>
            <a:ext cx="5105400" cy="53340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C7DF484-FAF1-4817-8BA6-0771A7D6C2D7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38335D1-D4F0-4227-A586-894201475D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838200"/>
            <a:ext cx="70104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2209800"/>
            <a:ext cx="7010400" cy="396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524000" y="6324600"/>
            <a:ext cx="1295400" cy="38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000"/>
            </a:lvl1pPr>
          </a:lstStyle>
          <a:p>
            <a:fld id="{BC7DF484-FAF1-4817-8BA6-0771A7D6C2D7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971800" y="6324600"/>
            <a:ext cx="2895600" cy="38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0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019800" y="6324600"/>
            <a:ext cx="1295400" cy="38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fld id="{F38335D1-D4F0-4227-A586-894201475D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40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000" b="1">
          <a:solidFill>
            <a:schemeClr val="tx2"/>
          </a:solidFill>
          <a:latin typeface="Arial Black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000" b="1">
          <a:solidFill>
            <a:schemeClr val="tx2"/>
          </a:solidFill>
          <a:latin typeface="Arial Black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000" b="1">
          <a:solidFill>
            <a:schemeClr val="tx2"/>
          </a:solidFill>
          <a:latin typeface="Arial Black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000" b="1">
          <a:solidFill>
            <a:schemeClr val="tx2"/>
          </a:solidFill>
          <a:latin typeface="Arial Black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000" b="1">
          <a:solidFill>
            <a:schemeClr val="tx2"/>
          </a:solidFill>
          <a:latin typeface="Arial Black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000" b="1">
          <a:solidFill>
            <a:schemeClr val="tx2"/>
          </a:solidFill>
          <a:latin typeface="Arial Black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000" b="1">
          <a:solidFill>
            <a:schemeClr val="tx2"/>
          </a:solidFill>
          <a:latin typeface="Arial Black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000" b="1">
          <a:solidFill>
            <a:schemeClr val="tx2"/>
          </a:solidFill>
          <a:latin typeface="Arial Black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0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tUqvPJ3cbUQ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Ib22L5g23zU" TargetMode="External"/><Relationship Id="rId2" Type="http://schemas.openxmlformats.org/officeDocument/2006/relationships/hyperlink" Target="http://www.youtube.com/watch?v=-fNhAw0TtCE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eznam_20_nejziskov%C4%9Bj%C5%A1%C3%ADch_hip-hopov%C3%BDch_um%C4%9Blc%C5%AF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ldschoolhiphop.com/interviews/an-interview-with-boo-ski-and-keith-kc-of-master-dons-def-committee-mcs.htm" TargetMode="External"/><Relationship Id="rId7" Type="http://schemas.openxmlformats.org/officeDocument/2006/relationships/hyperlink" Target="http://www.tk-mango.cz/nase_nabidka/break_dance/" TargetMode="External"/><Relationship Id="rId2" Type="http://schemas.openxmlformats.org/officeDocument/2006/relationships/hyperlink" Target="http://www.ilovethebronx.com/content/bronx-rising-music-film-spoken-word-borough-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hiphoppress.com/2012/11/155191-50-cent-and-eminem-collaboration-my-life-premieres-on-mtv-today" TargetMode="External"/><Relationship Id="rId5" Type="http://schemas.openxmlformats.org/officeDocument/2006/relationships/hyperlink" Target="http://www.supermusic.sk/skupina.php?idskupiny=2294" TargetMode="External"/><Relationship Id="rId4" Type="http://schemas.openxmlformats.org/officeDocument/2006/relationships/hyperlink" Target="http://obleceni-hip-hop.info/histori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340768"/>
            <a:ext cx="7776864" cy="6343600"/>
          </a:xfrm>
        </p:spPr>
        <p:txBody>
          <a:bodyPr/>
          <a:lstStyle/>
          <a:p>
            <a:r>
              <a:rPr lang="cs-CZ" b="1" dirty="0"/>
              <a:t>Číslo materiálu: </a:t>
            </a:r>
            <a:r>
              <a:rPr lang="cs-CZ" dirty="0"/>
              <a:t>VY 32 INOVACE  </a:t>
            </a:r>
            <a:r>
              <a:rPr lang="cs-CZ" dirty="0" smtClean="0"/>
              <a:t>19/20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  </a:t>
            </a:r>
          </a:p>
          <a:p>
            <a:r>
              <a:rPr lang="cs-CZ" b="1" dirty="0"/>
              <a:t>Název materiálu: </a:t>
            </a:r>
            <a:r>
              <a:rPr lang="cs-CZ" dirty="0" smtClean="0"/>
              <a:t>Hip hop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b="1" dirty="0"/>
              <a:t>Zpracoval:</a:t>
            </a:r>
            <a:r>
              <a:rPr lang="cs-CZ" dirty="0"/>
              <a:t> Mgr. Bc. </a:t>
            </a:r>
            <a:r>
              <a:rPr lang="cs-CZ" dirty="0" err="1"/>
              <a:t>BcA</a:t>
            </a:r>
            <a:r>
              <a:rPr lang="cs-CZ" dirty="0"/>
              <a:t>. Michal Jančík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88640"/>
            <a:ext cx="4772025" cy="952500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74450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908720"/>
            <a:ext cx="7169224" cy="5263480"/>
          </a:xfrm>
        </p:spPr>
        <p:txBody>
          <a:bodyPr/>
          <a:lstStyle/>
          <a:p>
            <a:pPr marL="0" indent="0">
              <a:lnSpc>
                <a:spcPct val="100000"/>
              </a:lnSpc>
              <a:buNone/>
            </a:pPr>
            <a:r>
              <a:rPr lang="cs-CZ" sz="1600" b="1" u="sng" dirty="0"/>
              <a:t>ANOTACE</a:t>
            </a:r>
          </a:p>
          <a:p>
            <a:pPr>
              <a:lnSpc>
                <a:spcPct val="100000"/>
              </a:lnSpc>
            </a:pPr>
            <a:r>
              <a:rPr lang="cs-CZ" sz="1600" b="1" dirty="0" err="1"/>
              <a:t>Škola</a:t>
            </a:r>
            <a:r>
              <a:rPr lang="cs-CZ" sz="1600" dirty="0" err="1"/>
              <a:t>:Základní</a:t>
            </a:r>
            <a:r>
              <a:rPr lang="cs-CZ" sz="1600" dirty="0"/>
              <a:t> škola Brno, Jana Babáka 1</a:t>
            </a:r>
          </a:p>
          <a:p>
            <a:pPr>
              <a:lnSpc>
                <a:spcPct val="100000"/>
              </a:lnSpc>
            </a:pPr>
            <a:r>
              <a:rPr lang="cs-CZ" sz="1600" b="1" dirty="0"/>
              <a:t>Vypracoval: </a:t>
            </a:r>
            <a:r>
              <a:rPr lang="cs-CZ" sz="1600" dirty="0"/>
              <a:t>Mgr. Bc. </a:t>
            </a:r>
            <a:r>
              <a:rPr lang="cs-CZ" sz="1600" dirty="0" err="1"/>
              <a:t>BcA</a:t>
            </a:r>
            <a:r>
              <a:rPr lang="cs-CZ" sz="1600" dirty="0"/>
              <a:t>. Michal Jančík</a:t>
            </a:r>
          </a:p>
          <a:p>
            <a:pPr>
              <a:lnSpc>
                <a:spcPct val="100000"/>
              </a:lnSpc>
            </a:pPr>
            <a:r>
              <a:rPr lang="cs-CZ" sz="1600" b="1" dirty="0"/>
              <a:t>Období vzniku materiálu: </a:t>
            </a:r>
            <a:r>
              <a:rPr lang="cs-CZ" sz="1600" dirty="0"/>
              <a:t>školní rok 2011/2012</a:t>
            </a:r>
          </a:p>
          <a:p>
            <a:pPr>
              <a:lnSpc>
                <a:spcPct val="100000"/>
              </a:lnSpc>
            </a:pPr>
            <a:r>
              <a:rPr lang="cs-CZ" sz="1600" b="1" dirty="0"/>
              <a:t>Číslo materiálu:</a:t>
            </a:r>
            <a:r>
              <a:rPr lang="cs-CZ" sz="1600" dirty="0"/>
              <a:t> VY 32 </a:t>
            </a:r>
            <a:r>
              <a:rPr lang="cs-CZ" sz="1600" dirty="0" smtClean="0"/>
              <a:t>INOVACE 19/20</a:t>
            </a:r>
            <a:endParaRPr lang="cs-CZ" sz="1600" dirty="0"/>
          </a:p>
          <a:p>
            <a:pPr>
              <a:lnSpc>
                <a:spcPct val="100000"/>
              </a:lnSpc>
            </a:pPr>
            <a:r>
              <a:rPr lang="cs-CZ" sz="1600" b="1" dirty="0"/>
              <a:t>Vzdělávací oblast:</a:t>
            </a:r>
            <a:r>
              <a:rPr lang="cs-CZ" sz="1600" dirty="0"/>
              <a:t> Umění a kultura</a:t>
            </a:r>
          </a:p>
          <a:p>
            <a:pPr>
              <a:lnSpc>
                <a:spcPct val="100000"/>
              </a:lnSpc>
            </a:pPr>
            <a:r>
              <a:rPr lang="cs-CZ" sz="1600" b="1" dirty="0"/>
              <a:t>Předmět: </a:t>
            </a:r>
            <a:r>
              <a:rPr lang="cs-CZ" sz="1600" dirty="0"/>
              <a:t>Hudební výchova</a:t>
            </a:r>
          </a:p>
          <a:p>
            <a:pPr>
              <a:lnSpc>
                <a:spcPct val="100000"/>
              </a:lnSpc>
            </a:pPr>
            <a:r>
              <a:rPr lang="cs-CZ" sz="1600" b="1" dirty="0"/>
              <a:t>Ročník: </a:t>
            </a:r>
            <a:r>
              <a:rPr lang="cs-CZ" sz="1600" dirty="0"/>
              <a:t>VIII. ročník</a:t>
            </a:r>
          </a:p>
          <a:p>
            <a:pPr>
              <a:lnSpc>
                <a:spcPct val="100000"/>
              </a:lnSpc>
            </a:pPr>
            <a:r>
              <a:rPr lang="cs-CZ" sz="1600" b="1" dirty="0"/>
              <a:t>Klíčová slova: </a:t>
            </a:r>
            <a:r>
              <a:rPr lang="cs-CZ" sz="1600" dirty="0"/>
              <a:t>populární hudba – </a:t>
            </a:r>
            <a:r>
              <a:rPr lang="cs-CZ" sz="1600" dirty="0" smtClean="0"/>
              <a:t>hip hop</a:t>
            </a:r>
            <a:endParaRPr lang="cs-CZ" sz="1600" dirty="0"/>
          </a:p>
          <a:p>
            <a:pPr>
              <a:lnSpc>
                <a:spcPct val="100000"/>
              </a:lnSpc>
            </a:pPr>
            <a:r>
              <a:rPr lang="cs-CZ" sz="1600" b="1" dirty="0"/>
              <a:t>Předpokládané cíle vedoucí ke klíčovým kompetencím: </a:t>
            </a:r>
            <a:r>
              <a:rPr lang="cs-CZ" sz="1600" dirty="0"/>
              <a:t>charakterizuje </a:t>
            </a:r>
            <a:r>
              <a:rPr lang="cs-CZ" sz="1600" dirty="0" smtClean="0"/>
              <a:t>hlavní složky hudebního stylu hip hop, vyjmenovává představitele, </a:t>
            </a:r>
            <a:r>
              <a:rPr lang="cs-CZ" sz="1600" dirty="0"/>
              <a:t>zařazuje  poznatky do širších souvislostí </a:t>
            </a:r>
          </a:p>
          <a:p>
            <a:pPr>
              <a:lnSpc>
                <a:spcPct val="100000"/>
              </a:lnSpc>
            </a:pPr>
            <a:r>
              <a:rPr lang="cs-CZ" sz="1600" b="1" dirty="0"/>
              <a:t>Použité výukové metody: </a:t>
            </a:r>
            <a:r>
              <a:rPr lang="cs-CZ" sz="1600" dirty="0"/>
              <a:t>frontální výuka, skupinová práce</a:t>
            </a:r>
          </a:p>
          <a:p>
            <a:pPr>
              <a:lnSpc>
                <a:spcPct val="100000"/>
              </a:lnSpc>
            </a:pPr>
            <a:r>
              <a:rPr lang="cs-CZ" sz="1600" b="1" dirty="0"/>
              <a:t>Předpokládané pomůcky: </a:t>
            </a:r>
            <a:r>
              <a:rPr lang="cs-CZ" sz="1600" dirty="0"/>
              <a:t>notebook, interaktivní tabule</a:t>
            </a:r>
          </a:p>
          <a:p>
            <a:pPr>
              <a:lnSpc>
                <a:spcPct val="100000"/>
              </a:lnSpc>
            </a:pPr>
            <a:r>
              <a:rPr lang="cs-CZ" sz="1600" b="1" dirty="0"/>
              <a:t>Popis prezentace materiálu: </a:t>
            </a:r>
            <a:r>
              <a:rPr lang="cs-CZ" sz="1600" dirty="0"/>
              <a:t>Prezentace </a:t>
            </a:r>
            <a:r>
              <a:rPr lang="cs-CZ" sz="1600" dirty="0" err="1"/>
              <a:t>Power</a:t>
            </a:r>
            <a:r>
              <a:rPr lang="cs-CZ" sz="1600" dirty="0"/>
              <a:t> Point</a:t>
            </a:r>
          </a:p>
          <a:p>
            <a:pPr>
              <a:lnSpc>
                <a:spcPct val="100000"/>
              </a:lnSpc>
            </a:pPr>
            <a:r>
              <a:rPr lang="cs-CZ" sz="1600" b="1" dirty="0"/>
              <a:t>Způsob hodnocení: </a:t>
            </a:r>
            <a:r>
              <a:rPr lang="cs-CZ" sz="1600" dirty="0"/>
              <a:t>ústní</a:t>
            </a:r>
          </a:p>
          <a:p>
            <a:pPr>
              <a:lnSpc>
                <a:spcPct val="100000"/>
              </a:lnSpc>
            </a:pPr>
            <a:r>
              <a:rPr lang="cs-CZ" sz="1600" b="1" dirty="0"/>
              <a:t>Bibliografie:</a:t>
            </a:r>
            <a:r>
              <a:rPr lang="cs-CZ" sz="1600" dirty="0"/>
              <a:t> </a:t>
            </a:r>
          </a:p>
          <a:p>
            <a:pPr>
              <a:lnSpc>
                <a:spcPct val="100000"/>
              </a:lnSpc>
            </a:pPr>
            <a:endParaRPr lang="cs-CZ" sz="1400" dirty="0"/>
          </a:p>
          <a:p>
            <a:pPr>
              <a:lnSpc>
                <a:spcPct val="100000"/>
              </a:lnSpc>
            </a:pPr>
            <a:endParaRPr lang="cs-CZ" sz="1400" dirty="0"/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84436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D:\Moje DUMy\Dejiny popularni hudby\obrázky\Hip-Hop-Graffiti-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052736"/>
            <a:ext cx="6624736" cy="496855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720873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Tvořen ze 4 prvků: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DJing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Rap (</a:t>
            </a:r>
            <a:r>
              <a:rPr lang="cs-CZ" dirty="0" err="1" smtClean="0"/>
              <a:t>MCing</a:t>
            </a:r>
            <a:r>
              <a:rPr lang="cs-CZ" dirty="0" smtClean="0"/>
              <a:t>)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Bboying</a:t>
            </a:r>
            <a:r>
              <a:rPr lang="cs-CZ" dirty="0" smtClean="0"/>
              <a:t> (</a:t>
            </a:r>
            <a:r>
              <a:rPr lang="cs-CZ" dirty="0" err="1" smtClean="0"/>
              <a:t>breakdance</a:t>
            </a:r>
            <a:r>
              <a:rPr lang="cs-CZ" dirty="0" smtClean="0"/>
              <a:t>)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Grafitti</a:t>
            </a:r>
            <a:endParaRPr lang="cs-CZ" dirty="0" smtClean="0"/>
          </a:p>
          <a:p>
            <a:r>
              <a:rPr lang="cs-CZ" dirty="0" smtClean="0"/>
              <a:t>Za 5.prvek je považován </a:t>
            </a:r>
            <a:r>
              <a:rPr lang="cs-CZ" dirty="0" err="1" smtClean="0"/>
              <a:t>beatboxing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155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dirty="0" smtClean="0"/>
              <a:t>Hiphopová hudba vzniká spojením rytmů mixovaných </a:t>
            </a:r>
            <a:r>
              <a:rPr lang="cs-CZ" sz="3200" dirty="0" err="1" smtClean="0"/>
              <a:t>DJem</a:t>
            </a:r>
            <a:r>
              <a:rPr lang="cs-CZ" sz="3200" dirty="0" smtClean="0"/>
              <a:t> a veršů, které do nich vkládá raper (označovaný také jako MC=Master </a:t>
            </a:r>
            <a:r>
              <a:rPr lang="cs-CZ" sz="3200" dirty="0" err="1" smtClean="0"/>
              <a:t>of</a:t>
            </a:r>
            <a:r>
              <a:rPr lang="cs-CZ" sz="3200" dirty="0" smtClean="0"/>
              <a:t> </a:t>
            </a:r>
            <a:r>
              <a:rPr lang="cs-CZ" sz="3200" dirty="0" err="1" smtClean="0"/>
              <a:t>Ceremony</a:t>
            </a:r>
            <a:r>
              <a:rPr lang="cs-CZ" sz="3200" dirty="0" smtClean="0"/>
              <a:t> nebo </a:t>
            </a:r>
            <a:r>
              <a:rPr lang="cs-CZ" sz="3200" dirty="0" err="1" smtClean="0"/>
              <a:t>Microfon</a:t>
            </a:r>
            <a:r>
              <a:rPr lang="cs-CZ" sz="3200" dirty="0" smtClean="0"/>
              <a:t> </a:t>
            </a:r>
            <a:r>
              <a:rPr lang="cs-CZ" sz="3200" dirty="0" err="1" smtClean="0"/>
              <a:t>Controller</a:t>
            </a:r>
            <a:r>
              <a:rPr lang="cs-CZ" sz="3200" dirty="0" smtClean="0"/>
              <a:t>)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089165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dirty="0" smtClean="0"/>
              <a:t>Hiphop vznikl v 70.letech 20.stol.        v Americe v černošských </a:t>
            </a:r>
            <a:r>
              <a:rPr lang="cs-CZ" sz="3200" dirty="0" err="1" smtClean="0"/>
              <a:t>ghetech</a:t>
            </a:r>
            <a:r>
              <a:rPr lang="cs-CZ" sz="3200" dirty="0" smtClean="0"/>
              <a:t>, jako spojení jamajské a americké hudby</a:t>
            </a:r>
          </a:p>
          <a:p>
            <a:r>
              <a:rPr lang="cs-CZ" sz="3200" dirty="0" smtClean="0"/>
              <a:t>První zmínky pochází z Bronxu</a:t>
            </a:r>
          </a:p>
          <a:p>
            <a:r>
              <a:rPr lang="cs-CZ" sz="3200" dirty="0" smtClean="0"/>
              <a:t>Důležitou základnou pro hiphop bylo město New Angeles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826877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 descr="D:\Moje DUMy\Dejiny popularni hudby\obrázky\mambotohiphop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1484784"/>
            <a:ext cx="5715000" cy="40671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2209800"/>
            <a:ext cx="7330008" cy="3962400"/>
          </a:xfrm>
        </p:spPr>
        <p:txBody>
          <a:bodyPr/>
          <a:lstStyle/>
          <a:p>
            <a:r>
              <a:rPr lang="cs-CZ" sz="3200" dirty="0" smtClean="0"/>
              <a:t>První komerčně úspěšnou skladnou byla Rapper´s </a:t>
            </a:r>
            <a:r>
              <a:rPr lang="cs-CZ" sz="3200" dirty="0" err="1" smtClean="0"/>
              <a:t>Delight</a:t>
            </a:r>
            <a:r>
              <a:rPr lang="cs-CZ" sz="3200" dirty="0" smtClean="0"/>
              <a:t> skupiny </a:t>
            </a:r>
            <a:r>
              <a:rPr lang="cs-CZ" sz="3200" dirty="0" err="1" smtClean="0"/>
              <a:t>Sugar</a:t>
            </a:r>
            <a:r>
              <a:rPr lang="cs-CZ" sz="3200" dirty="0" smtClean="0"/>
              <a:t> </a:t>
            </a:r>
            <a:r>
              <a:rPr lang="cs-CZ" sz="3200" dirty="0" err="1" smtClean="0"/>
              <a:t>Hill</a:t>
            </a:r>
            <a:r>
              <a:rPr lang="cs-CZ" sz="3200" dirty="0" smtClean="0"/>
              <a:t> Gang </a:t>
            </a:r>
          </a:p>
          <a:p>
            <a:pPr>
              <a:buNone/>
            </a:pPr>
            <a:r>
              <a:rPr lang="cs-CZ" sz="2400" dirty="0" smtClean="0"/>
              <a:t>	(</a:t>
            </a:r>
            <a:r>
              <a:rPr lang="cs-CZ" sz="2400" dirty="0" smtClean="0">
                <a:hlinkClick r:id="rId2"/>
              </a:rPr>
              <a:t>http://www.youtube.com/</a:t>
            </a:r>
            <a:r>
              <a:rPr lang="cs-CZ" sz="2400" dirty="0" err="1" smtClean="0">
                <a:hlinkClick r:id="rId2"/>
              </a:rPr>
              <a:t>watch</a:t>
            </a:r>
            <a:r>
              <a:rPr lang="cs-CZ" sz="2400" dirty="0" smtClean="0">
                <a:hlinkClick r:id="rId2"/>
              </a:rPr>
              <a:t>?v=tUqvPJ3cbUQ</a:t>
            </a:r>
            <a:r>
              <a:rPr lang="cs-CZ" sz="2400" dirty="0" smtClean="0"/>
              <a:t>)</a:t>
            </a:r>
            <a:endParaRPr lang="cs-CZ" dirty="0" smtClean="0"/>
          </a:p>
          <a:p>
            <a:endParaRPr lang="cs-CZ" dirty="0" smtClean="0"/>
          </a:p>
          <a:p>
            <a:r>
              <a:rPr lang="cs-CZ" sz="3200" dirty="0" smtClean="0"/>
              <a:t>Této skladby se prodalo na 2 mil.desek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928369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04664"/>
            <a:ext cx="7010400" cy="57606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764704"/>
            <a:ext cx="7010400" cy="4968552"/>
          </a:xfrm>
        </p:spPr>
        <p:txBody>
          <a:bodyPr/>
          <a:lstStyle/>
          <a:p>
            <a:r>
              <a:rPr lang="cs-CZ" sz="3200" dirty="0" smtClean="0"/>
              <a:t>Dalšími průkopníky byla skupina 	Run </a:t>
            </a:r>
            <a:r>
              <a:rPr lang="cs-CZ" sz="3200" dirty="0"/>
              <a:t>D.M.C</a:t>
            </a:r>
            <a:r>
              <a:rPr lang="cs-CZ" sz="3200" dirty="0" smtClean="0"/>
              <a:t>.</a:t>
            </a:r>
          </a:p>
          <a:p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Tato skupina se proslavila nejen hudbou, ale také stylem oblékání – značkové oblečení </a:t>
            </a:r>
            <a:r>
              <a:rPr lang="cs-CZ" sz="3200" dirty="0" err="1" smtClean="0">
                <a:solidFill>
                  <a:schemeClr val="accent1">
                    <a:lumMod val="50000"/>
                  </a:schemeClr>
                </a:solidFill>
              </a:rPr>
              <a:t>Adidas</a:t>
            </a: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, zlaté řetězy kolem krku a další </a:t>
            </a:r>
            <a:r>
              <a:rPr lang="cs-CZ" sz="3200" dirty="0" err="1" smtClean="0">
                <a:solidFill>
                  <a:schemeClr val="accent1">
                    <a:lumMod val="50000"/>
                  </a:schemeClr>
                </a:solidFill>
              </a:rPr>
              <a:t>modní</a:t>
            </a: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 doplňky – tento styl oblékání se stal směrodatným pro další generace</a:t>
            </a:r>
          </a:p>
          <a:p>
            <a:r>
              <a:rPr lang="cs-CZ" sz="3200" dirty="0" smtClean="0"/>
              <a:t>Zároveň byl zavdán nový podnět oděvním firmám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41178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95736" y="5805264"/>
            <a:ext cx="4320480" cy="438944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skupina 	Run D.M.C.</a:t>
            </a:r>
            <a:endParaRPr lang="cs-CZ" dirty="0"/>
          </a:p>
        </p:txBody>
      </p:sp>
      <p:pic>
        <p:nvPicPr>
          <p:cNvPr id="3074" name="Picture 2" descr="D:\Moje DUMy\Dejiny popularni hudby\obrázky\153284_run-dmc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404664"/>
            <a:ext cx="5688632" cy="53143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838201"/>
            <a:ext cx="7010400" cy="286543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484784"/>
            <a:ext cx="7185992" cy="4831432"/>
          </a:xfrm>
        </p:spPr>
        <p:txBody>
          <a:bodyPr/>
          <a:lstStyle/>
          <a:p>
            <a:r>
              <a:rPr lang="cs-CZ" sz="3200" dirty="0" smtClean="0"/>
              <a:t>Hiphop začal prostupovat pouličními gangy, kteří mezi sebou vedli boj           o postavení – časem se tento pouliční boj změnil v boj o parket</a:t>
            </a:r>
          </a:p>
          <a:p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Díky tomu mnoho z </a:t>
            </a:r>
            <a:r>
              <a:rPr lang="cs-CZ" sz="3200" dirty="0" err="1" smtClean="0">
                <a:solidFill>
                  <a:schemeClr val="accent1">
                    <a:lumMod val="50000"/>
                  </a:schemeClr>
                </a:solidFill>
              </a:rPr>
              <a:t>hiphoperských</a:t>
            </a: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 pohybů vychází z bojového umění</a:t>
            </a:r>
          </a:p>
          <a:p>
            <a:r>
              <a:rPr lang="cs-CZ" sz="3200" dirty="0" smtClean="0"/>
              <a:t>Bohužel se stávalo, že tento boj přecházel ve skutečné násilí, proto hip hop nemá příliš dobrou pověst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920336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548680"/>
            <a:ext cx="7010400" cy="1311275"/>
          </a:xfrm>
        </p:spPr>
        <p:txBody>
          <a:bodyPr/>
          <a:lstStyle/>
          <a:p>
            <a:r>
              <a:rPr lang="cs-CZ" dirty="0" smtClean="0"/>
              <a:t>DJ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628800"/>
            <a:ext cx="7330008" cy="3962400"/>
          </a:xfrm>
        </p:spPr>
        <p:txBody>
          <a:bodyPr>
            <a:noAutofit/>
          </a:bodyPr>
          <a:lstStyle/>
          <a:p>
            <a:r>
              <a:rPr lang="cs-CZ" sz="2800" dirty="0" err="1" smtClean="0"/>
              <a:t>Djové</a:t>
            </a:r>
            <a:r>
              <a:rPr lang="cs-CZ" sz="2800" dirty="0" smtClean="0"/>
              <a:t> izolují bicí z různých písní a pak tyto rytmy různě kombinují</a:t>
            </a:r>
          </a:p>
          <a:p>
            <a:r>
              <a:rPr lang="cs-CZ" sz="2800" dirty="0" smtClean="0"/>
              <a:t>K tomu se přidává </a:t>
            </a:r>
            <a:r>
              <a:rPr lang="cs-CZ" sz="2800" dirty="0" err="1" smtClean="0"/>
              <a:t>scratching</a:t>
            </a:r>
            <a:r>
              <a:rPr lang="cs-CZ" sz="2800" dirty="0" smtClean="0"/>
              <a:t> – zastavování jednotlivých míst na deskách, jejich zrychlování/zpomalování, vracení atp.</a:t>
            </a:r>
          </a:p>
          <a:p>
            <a:r>
              <a:rPr lang="cs-CZ" sz="2800" dirty="0" smtClean="0"/>
              <a:t>DJ potřebuje 2 </a:t>
            </a:r>
            <a:r>
              <a:rPr lang="cs-CZ" sz="2800" dirty="0" err="1" smtClean="0"/>
              <a:t>slipmaty</a:t>
            </a:r>
            <a:r>
              <a:rPr lang="cs-CZ" sz="2800" dirty="0" smtClean="0"/>
              <a:t> (gramofony se speciální klouzavou podložkou), speciální gramofonové jehly, sluchátka, mixer, zesilovače, reproduktory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14115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 descr="D:\Moje DUMy\Dejiny popularni hudby\obrázky\booskikeithkc1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764704"/>
            <a:ext cx="8115300" cy="5638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404664"/>
            <a:ext cx="7010400" cy="1311275"/>
          </a:xfrm>
        </p:spPr>
        <p:txBody>
          <a:bodyPr/>
          <a:lstStyle/>
          <a:p>
            <a:r>
              <a:rPr lang="cs-CZ" dirty="0" smtClean="0"/>
              <a:t>Rap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28800"/>
            <a:ext cx="8496944" cy="3962400"/>
          </a:xfrm>
        </p:spPr>
        <p:txBody>
          <a:bodyPr>
            <a:noAutofit/>
          </a:bodyPr>
          <a:lstStyle/>
          <a:p>
            <a:r>
              <a:rPr lang="cs-CZ" sz="3200" dirty="0" smtClean="0"/>
              <a:t>Nejdříve </a:t>
            </a:r>
            <a:r>
              <a:rPr lang="cs-CZ" sz="3200" dirty="0" err="1" smtClean="0"/>
              <a:t>Djové</a:t>
            </a:r>
            <a:r>
              <a:rPr lang="cs-CZ" sz="3200" dirty="0" smtClean="0"/>
              <a:t> vkládaly komentáře mezi jednotlivé skladby – většinou vyzývali lidi k tanci</a:t>
            </a:r>
          </a:p>
          <a:p>
            <a:r>
              <a:rPr lang="cs-CZ" sz="3200" dirty="0" smtClean="0"/>
              <a:t>Postupně se komentáře rozšiřovali, začaly se prolínat s hudbou až se z nich vyvinul rap v dnešním slova smyslu</a:t>
            </a:r>
          </a:p>
          <a:p>
            <a:r>
              <a:rPr lang="cs-CZ" sz="3200" dirty="0" smtClean="0"/>
              <a:t>Nejdříve byl rap výsadou černochů, postupně se začali zapojovat i běloši  - nejslavnější=</a:t>
            </a:r>
            <a:r>
              <a:rPr lang="cs-CZ" sz="32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Eminem</a:t>
            </a:r>
            <a:endParaRPr lang="cs-CZ" sz="3200" b="1" dirty="0">
              <a:solidFill>
                <a:schemeClr val="tx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7246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 descr="D:\Moje DUMy\Dejiny popularni hudby\obrázky\Eminem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908720"/>
            <a:ext cx="6794844" cy="51845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Breakdance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Vyvíjel se nejdříve samostatně</a:t>
            </a:r>
          </a:p>
          <a:p>
            <a:r>
              <a:rPr lang="cs-CZ" dirty="0" smtClean="0"/>
              <a:t>V 80.letech byl přidružen ke kultuře hip hopu</a:t>
            </a:r>
          </a:p>
          <a:p>
            <a:r>
              <a:rPr lang="cs-CZ" dirty="0" smtClean="0"/>
              <a:t>Mnohé taneční kreace vycházejí              z bojového umění</a:t>
            </a:r>
          </a:p>
          <a:p>
            <a:r>
              <a:rPr lang="cs-CZ" dirty="0" smtClean="0"/>
              <a:t>Jde o akrobatický, fyzicky nesmírně náročný tanec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9552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146" name="Picture 2" descr="D:\Moje DUMy\Dejiny popularni hudby\obrázky\am_breakdanc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908720"/>
            <a:ext cx="6553200" cy="49149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404664"/>
            <a:ext cx="7010400" cy="1311275"/>
          </a:xfrm>
        </p:spPr>
        <p:txBody>
          <a:bodyPr/>
          <a:lstStyle/>
          <a:p>
            <a:r>
              <a:rPr lang="cs-CZ" dirty="0" smtClean="0"/>
              <a:t>Hip hop v Čechách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340768"/>
            <a:ext cx="7010400" cy="4824536"/>
          </a:xfrm>
        </p:spPr>
        <p:txBody>
          <a:bodyPr/>
          <a:lstStyle/>
          <a:p>
            <a:r>
              <a:rPr lang="cs-CZ" dirty="0" smtClean="0"/>
              <a:t>Průkopníkem byla skupina </a:t>
            </a:r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CHAOZZ</a:t>
            </a:r>
            <a:r>
              <a:rPr lang="cs-CZ" dirty="0" smtClean="0"/>
              <a:t> (</a:t>
            </a:r>
            <a:r>
              <a:rPr lang="cs-CZ" dirty="0" smtClean="0">
                <a:hlinkClick r:id="rId2"/>
              </a:rPr>
              <a:t>http://www.youtube.com/</a:t>
            </a:r>
            <a:r>
              <a:rPr lang="cs-CZ" dirty="0" err="1" smtClean="0">
                <a:hlinkClick r:id="rId2"/>
              </a:rPr>
              <a:t>watch?v</a:t>
            </a:r>
            <a:r>
              <a:rPr lang="cs-CZ" dirty="0" smtClean="0">
                <a:hlinkClick r:id="rId2"/>
              </a:rPr>
              <a:t>=-fNhAw0TtCE</a:t>
            </a:r>
            <a:r>
              <a:rPr lang="cs-CZ" dirty="0" smtClean="0"/>
              <a:t>)</a:t>
            </a:r>
          </a:p>
          <a:p>
            <a:r>
              <a:rPr lang="cs-CZ" dirty="0" smtClean="0"/>
              <a:t>1.hiphopovou desku natočila v roce 2001 skupina </a:t>
            </a:r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PSH </a:t>
            </a:r>
            <a:r>
              <a:rPr lang="cs-CZ" dirty="0" smtClean="0"/>
              <a:t>(</a:t>
            </a:r>
            <a:r>
              <a:rPr lang="cs-CZ" dirty="0" smtClean="0">
                <a:hlinkClick r:id="rId3"/>
              </a:rPr>
              <a:t>http://www.youtube.com/</a:t>
            </a:r>
            <a:r>
              <a:rPr lang="cs-CZ" dirty="0" err="1" smtClean="0">
                <a:hlinkClick r:id="rId3"/>
              </a:rPr>
              <a:t>watch?v</a:t>
            </a:r>
            <a:r>
              <a:rPr lang="cs-CZ" dirty="0" smtClean="0">
                <a:hlinkClick r:id="rId3"/>
              </a:rPr>
              <a:t>=Ib22L5g23zU</a:t>
            </a:r>
            <a:r>
              <a:rPr lang="cs-CZ" dirty="0" smtClean="0"/>
              <a:t>)</a:t>
            </a:r>
          </a:p>
          <a:p>
            <a:r>
              <a:rPr lang="cs-CZ" dirty="0" smtClean="0"/>
              <a:t>V roce 2008 byl natočen film 			</a:t>
            </a:r>
            <a:r>
              <a:rPr lang="cs-CZ" b="1" dirty="0" smtClean="0"/>
              <a:t>Česká </a:t>
            </a:r>
            <a:r>
              <a:rPr lang="cs-CZ" b="1" dirty="0" err="1" smtClean="0"/>
              <a:t>RAPublika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148067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Zahraniční hiphopeři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Tabulka nejziskovějších hiphoperů:</a:t>
            </a:r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http://cs.wikipedia.org/wiki/Seznam_20_nejziskov%C4%9Bj%C5%A1%C3%ADch_hip-hopov%C3%BDch_um%C4%9Blc%C5%AF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3322638" y="16002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/>
            </a:r>
            <a:b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</a:b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9520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332656"/>
            <a:ext cx="7010400" cy="286544"/>
          </a:xfrm>
        </p:spPr>
        <p:txBody>
          <a:bodyPr/>
          <a:lstStyle/>
          <a:p>
            <a:endParaRPr lang="cs-CZ" sz="9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124744"/>
            <a:ext cx="7010400" cy="5047456"/>
          </a:xfr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>
              <a:buNone/>
            </a:pPr>
            <a:r>
              <a:rPr lang="cs-CZ" b="1" dirty="0" smtClean="0"/>
              <a:t>Internetové zdroje:</a:t>
            </a:r>
          </a:p>
          <a:p>
            <a:r>
              <a:rPr lang="cs-CZ" sz="2000" u="sng" dirty="0" smtClean="0">
                <a:hlinkClick r:id="rId2"/>
              </a:rPr>
              <a:t>http://www.</a:t>
            </a:r>
            <a:r>
              <a:rPr lang="cs-CZ" sz="2000" u="sng" dirty="0" err="1" smtClean="0">
                <a:hlinkClick r:id="rId2"/>
              </a:rPr>
              <a:t>ilovethebronx.com</a:t>
            </a:r>
            <a:r>
              <a:rPr lang="cs-CZ" sz="2000" u="sng" dirty="0" smtClean="0">
                <a:hlinkClick r:id="rId2"/>
              </a:rPr>
              <a:t>/</a:t>
            </a:r>
            <a:r>
              <a:rPr lang="cs-CZ" sz="2000" u="sng" dirty="0" err="1" smtClean="0">
                <a:hlinkClick r:id="rId2"/>
              </a:rPr>
              <a:t>content</a:t>
            </a:r>
            <a:r>
              <a:rPr lang="cs-CZ" sz="2000" u="sng" dirty="0" smtClean="0">
                <a:hlinkClick r:id="rId2"/>
              </a:rPr>
              <a:t>/</a:t>
            </a:r>
            <a:r>
              <a:rPr lang="cs-CZ" sz="2000" u="sng" dirty="0" err="1" smtClean="0">
                <a:hlinkClick r:id="rId2"/>
              </a:rPr>
              <a:t>bronx</a:t>
            </a:r>
            <a:r>
              <a:rPr lang="cs-CZ" sz="2000" u="sng" dirty="0" smtClean="0">
                <a:hlinkClick r:id="rId2"/>
              </a:rPr>
              <a:t>-</a:t>
            </a:r>
            <a:r>
              <a:rPr lang="cs-CZ" sz="2000" u="sng" dirty="0" err="1" smtClean="0">
                <a:hlinkClick r:id="rId2"/>
              </a:rPr>
              <a:t>rising</a:t>
            </a:r>
            <a:r>
              <a:rPr lang="cs-CZ" sz="2000" u="sng" dirty="0" smtClean="0">
                <a:hlinkClick r:id="rId2"/>
              </a:rPr>
              <a:t>-music-film-</a:t>
            </a:r>
            <a:r>
              <a:rPr lang="cs-CZ" sz="2000" u="sng" dirty="0" err="1" smtClean="0">
                <a:hlinkClick r:id="rId2"/>
              </a:rPr>
              <a:t>spoken</a:t>
            </a:r>
            <a:r>
              <a:rPr lang="cs-CZ" sz="2000" u="sng" dirty="0" smtClean="0">
                <a:hlinkClick r:id="rId2"/>
              </a:rPr>
              <a:t>-</a:t>
            </a:r>
            <a:r>
              <a:rPr lang="cs-CZ" sz="2000" u="sng" dirty="0" err="1" smtClean="0">
                <a:hlinkClick r:id="rId2"/>
              </a:rPr>
              <a:t>word</a:t>
            </a:r>
            <a:r>
              <a:rPr lang="cs-CZ" sz="2000" u="sng" dirty="0" smtClean="0">
                <a:hlinkClick r:id="rId2"/>
              </a:rPr>
              <a:t>-</a:t>
            </a:r>
            <a:r>
              <a:rPr lang="cs-CZ" sz="2000" u="sng" dirty="0" err="1" smtClean="0">
                <a:hlinkClick r:id="rId2"/>
              </a:rPr>
              <a:t>borough</a:t>
            </a:r>
            <a:r>
              <a:rPr lang="cs-CZ" sz="2000" u="sng" dirty="0" smtClean="0">
                <a:hlinkClick r:id="rId2"/>
              </a:rPr>
              <a:t>-0</a:t>
            </a:r>
            <a:endParaRPr lang="cs-CZ" sz="2000" dirty="0" smtClean="0"/>
          </a:p>
          <a:p>
            <a:r>
              <a:rPr lang="cs-CZ" sz="2000" u="sng" dirty="0" smtClean="0">
                <a:hlinkClick r:id="rId3"/>
              </a:rPr>
              <a:t>http://www.</a:t>
            </a:r>
            <a:r>
              <a:rPr lang="cs-CZ" sz="2000" u="sng" dirty="0" err="1" smtClean="0">
                <a:hlinkClick r:id="rId3"/>
              </a:rPr>
              <a:t>oldschoolhiphop.com</a:t>
            </a:r>
            <a:r>
              <a:rPr lang="cs-CZ" sz="2000" u="sng" dirty="0" smtClean="0">
                <a:hlinkClick r:id="rId3"/>
              </a:rPr>
              <a:t>/</a:t>
            </a:r>
            <a:r>
              <a:rPr lang="cs-CZ" sz="2000" u="sng" dirty="0" err="1" smtClean="0">
                <a:hlinkClick r:id="rId3"/>
              </a:rPr>
              <a:t>interviews</a:t>
            </a:r>
            <a:r>
              <a:rPr lang="cs-CZ" sz="2000" u="sng" dirty="0" smtClean="0">
                <a:hlinkClick r:id="rId3"/>
              </a:rPr>
              <a:t>/</a:t>
            </a:r>
            <a:r>
              <a:rPr lang="cs-CZ" sz="2000" u="sng" dirty="0" err="1" smtClean="0">
                <a:hlinkClick r:id="rId3"/>
              </a:rPr>
              <a:t>an</a:t>
            </a:r>
            <a:r>
              <a:rPr lang="cs-CZ" sz="2000" u="sng" dirty="0" smtClean="0">
                <a:hlinkClick r:id="rId3"/>
              </a:rPr>
              <a:t>-interview-</a:t>
            </a:r>
            <a:r>
              <a:rPr lang="cs-CZ" sz="2000" u="sng" dirty="0" err="1" smtClean="0">
                <a:hlinkClick r:id="rId3"/>
              </a:rPr>
              <a:t>with</a:t>
            </a:r>
            <a:r>
              <a:rPr lang="cs-CZ" sz="2000" u="sng" dirty="0" smtClean="0">
                <a:hlinkClick r:id="rId3"/>
              </a:rPr>
              <a:t>-</a:t>
            </a:r>
            <a:r>
              <a:rPr lang="cs-CZ" sz="2000" u="sng" dirty="0" err="1" smtClean="0">
                <a:hlinkClick r:id="rId3"/>
              </a:rPr>
              <a:t>boo</a:t>
            </a:r>
            <a:r>
              <a:rPr lang="cs-CZ" sz="2000" u="sng" dirty="0" smtClean="0">
                <a:hlinkClick r:id="rId3"/>
              </a:rPr>
              <a:t>-ski-</a:t>
            </a:r>
            <a:r>
              <a:rPr lang="cs-CZ" sz="2000" u="sng" dirty="0" err="1" smtClean="0">
                <a:hlinkClick r:id="rId3"/>
              </a:rPr>
              <a:t>and</a:t>
            </a:r>
            <a:r>
              <a:rPr lang="cs-CZ" sz="2000" u="sng" dirty="0" smtClean="0">
                <a:hlinkClick r:id="rId3"/>
              </a:rPr>
              <a:t>-</a:t>
            </a:r>
            <a:r>
              <a:rPr lang="cs-CZ" sz="2000" u="sng" dirty="0" err="1" smtClean="0">
                <a:hlinkClick r:id="rId3"/>
              </a:rPr>
              <a:t>keith</a:t>
            </a:r>
            <a:r>
              <a:rPr lang="cs-CZ" sz="2000" u="sng" dirty="0" smtClean="0">
                <a:hlinkClick r:id="rId3"/>
              </a:rPr>
              <a:t>-</a:t>
            </a:r>
            <a:r>
              <a:rPr lang="cs-CZ" sz="2000" u="sng" dirty="0" err="1" smtClean="0">
                <a:hlinkClick r:id="rId3"/>
              </a:rPr>
              <a:t>kc</a:t>
            </a:r>
            <a:r>
              <a:rPr lang="cs-CZ" sz="2000" u="sng" dirty="0" smtClean="0">
                <a:hlinkClick r:id="rId3"/>
              </a:rPr>
              <a:t>-</a:t>
            </a:r>
            <a:r>
              <a:rPr lang="cs-CZ" sz="2000" u="sng" dirty="0" err="1" smtClean="0">
                <a:hlinkClick r:id="rId3"/>
              </a:rPr>
              <a:t>of</a:t>
            </a:r>
            <a:r>
              <a:rPr lang="cs-CZ" sz="2000" u="sng" dirty="0" smtClean="0">
                <a:hlinkClick r:id="rId3"/>
              </a:rPr>
              <a:t>-master-</a:t>
            </a:r>
            <a:r>
              <a:rPr lang="cs-CZ" sz="2000" u="sng" dirty="0" err="1" smtClean="0">
                <a:hlinkClick r:id="rId3"/>
              </a:rPr>
              <a:t>dons</a:t>
            </a:r>
            <a:r>
              <a:rPr lang="cs-CZ" sz="2000" u="sng" dirty="0" smtClean="0">
                <a:hlinkClick r:id="rId3"/>
              </a:rPr>
              <a:t>-</a:t>
            </a:r>
            <a:r>
              <a:rPr lang="cs-CZ" sz="2000" u="sng" dirty="0" err="1" smtClean="0">
                <a:hlinkClick r:id="rId3"/>
              </a:rPr>
              <a:t>def</a:t>
            </a:r>
            <a:r>
              <a:rPr lang="cs-CZ" sz="2000" u="sng" dirty="0" smtClean="0">
                <a:hlinkClick r:id="rId3"/>
              </a:rPr>
              <a:t>-</a:t>
            </a:r>
            <a:r>
              <a:rPr lang="cs-CZ" sz="2000" u="sng" dirty="0" err="1" smtClean="0">
                <a:hlinkClick r:id="rId3"/>
              </a:rPr>
              <a:t>committee</a:t>
            </a:r>
            <a:r>
              <a:rPr lang="cs-CZ" sz="2000" u="sng" dirty="0" smtClean="0">
                <a:hlinkClick r:id="rId3"/>
              </a:rPr>
              <a:t>-</a:t>
            </a:r>
            <a:r>
              <a:rPr lang="cs-CZ" sz="2000" u="sng" dirty="0" err="1" smtClean="0">
                <a:hlinkClick r:id="rId3"/>
              </a:rPr>
              <a:t>mcs.htm</a:t>
            </a:r>
            <a:endParaRPr lang="cs-CZ" sz="2000" dirty="0" smtClean="0"/>
          </a:p>
          <a:p>
            <a:r>
              <a:rPr lang="cs-CZ" sz="2000" u="sng" dirty="0" smtClean="0">
                <a:hlinkClick r:id="rId4"/>
              </a:rPr>
              <a:t>http://obleceni-hip-hop.info/historie/</a:t>
            </a:r>
            <a:endParaRPr lang="cs-CZ" sz="2000" dirty="0" smtClean="0"/>
          </a:p>
          <a:p>
            <a:r>
              <a:rPr lang="cs-CZ" sz="2000" u="sng" dirty="0" smtClean="0">
                <a:hlinkClick r:id="rId5"/>
              </a:rPr>
              <a:t>http://www.</a:t>
            </a:r>
            <a:r>
              <a:rPr lang="cs-CZ" sz="2000" u="sng" dirty="0" err="1" smtClean="0">
                <a:hlinkClick r:id="rId5"/>
              </a:rPr>
              <a:t>supermusic.sk</a:t>
            </a:r>
            <a:r>
              <a:rPr lang="cs-CZ" sz="2000" u="sng" dirty="0" smtClean="0">
                <a:hlinkClick r:id="rId5"/>
              </a:rPr>
              <a:t>/skupina.</a:t>
            </a:r>
            <a:r>
              <a:rPr lang="cs-CZ" sz="2000" u="sng" dirty="0" err="1" smtClean="0">
                <a:hlinkClick r:id="rId5"/>
              </a:rPr>
              <a:t>php</a:t>
            </a:r>
            <a:r>
              <a:rPr lang="cs-CZ" sz="2000" u="sng" dirty="0" smtClean="0">
                <a:hlinkClick r:id="rId5"/>
              </a:rPr>
              <a:t>?</a:t>
            </a:r>
            <a:r>
              <a:rPr lang="cs-CZ" sz="2000" u="sng" dirty="0" err="1" smtClean="0">
                <a:hlinkClick r:id="rId5"/>
              </a:rPr>
              <a:t>idskupiny</a:t>
            </a:r>
            <a:r>
              <a:rPr lang="cs-CZ" sz="2000" u="sng" dirty="0" smtClean="0">
                <a:hlinkClick r:id="rId5"/>
              </a:rPr>
              <a:t>=2294</a:t>
            </a:r>
            <a:endParaRPr lang="cs-CZ" sz="2000" dirty="0" smtClean="0"/>
          </a:p>
          <a:p>
            <a:r>
              <a:rPr lang="cs-CZ" sz="2000" u="sng" dirty="0" smtClean="0">
                <a:hlinkClick r:id="rId6"/>
              </a:rPr>
              <a:t>http://www.</a:t>
            </a:r>
            <a:r>
              <a:rPr lang="cs-CZ" sz="2000" u="sng" dirty="0" err="1" smtClean="0">
                <a:hlinkClick r:id="rId6"/>
              </a:rPr>
              <a:t>hiphoppress.com</a:t>
            </a:r>
            <a:r>
              <a:rPr lang="cs-CZ" sz="2000" u="sng" dirty="0" smtClean="0">
                <a:hlinkClick r:id="rId6"/>
              </a:rPr>
              <a:t>/2012/11/155191-50-cent-</a:t>
            </a:r>
            <a:r>
              <a:rPr lang="cs-CZ" sz="2000" u="sng" dirty="0" err="1" smtClean="0">
                <a:hlinkClick r:id="rId6"/>
              </a:rPr>
              <a:t>and</a:t>
            </a:r>
            <a:r>
              <a:rPr lang="cs-CZ" sz="2000" u="sng" dirty="0" smtClean="0">
                <a:hlinkClick r:id="rId6"/>
              </a:rPr>
              <a:t>-</a:t>
            </a:r>
            <a:r>
              <a:rPr lang="cs-CZ" sz="2000" u="sng" dirty="0" err="1" smtClean="0">
                <a:hlinkClick r:id="rId6"/>
              </a:rPr>
              <a:t>eminem</a:t>
            </a:r>
            <a:r>
              <a:rPr lang="cs-CZ" sz="2000" u="sng" dirty="0" smtClean="0">
                <a:hlinkClick r:id="rId6"/>
              </a:rPr>
              <a:t>-</a:t>
            </a:r>
            <a:r>
              <a:rPr lang="cs-CZ" sz="2000" u="sng" dirty="0" err="1" smtClean="0">
                <a:hlinkClick r:id="rId6"/>
              </a:rPr>
              <a:t>collaboration</a:t>
            </a:r>
            <a:r>
              <a:rPr lang="cs-CZ" sz="2000" u="sng" dirty="0" smtClean="0">
                <a:hlinkClick r:id="rId6"/>
              </a:rPr>
              <a:t>-my-</a:t>
            </a:r>
            <a:r>
              <a:rPr lang="cs-CZ" sz="2000" u="sng" dirty="0" err="1" smtClean="0">
                <a:hlinkClick r:id="rId6"/>
              </a:rPr>
              <a:t>life</a:t>
            </a:r>
            <a:r>
              <a:rPr lang="cs-CZ" sz="2000" u="sng" dirty="0" smtClean="0">
                <a:hlinkClick r:id="rId6"/>
              </a:rPr>
              <a:t>-</a:t>
            </a:r>
            <a:r>
              <a:rPr lang="cs-CZ" sz="2000" u="sng" dirty="0" err="1" smtClean="0">
                <a:hlinkClick r:id="rId6"/>
              </a:rPr>
              <a:t>premieres</a:t>
            </a:r>
            <a:r>
              <a:rPr lang="cs-CZ" sz="2000" u="sng" dirty="0" smtClean="0">
                <a:hlinkClick r:id="rId6"/>
              </a:rPr>
              <a:t>-on-</a:t>
            </a:r>
            <a:r>
              <a:rPr lang="cs-CZ" sz="2000" u="sng" dirty="0" err="1" smtClean="0">
                <a:hlinkClick r:id="rId6"/>
              </a:rPr>
              <a:t>mtv</a:t>
            </a:r>
            <a:r>
              <a:rPr lang="cs-CZ" sz="2000" u="sng" dirty="0" smtClean="0">
                <a:hlinkClick r:id="rId6"/>
              </a:rPr>
              <a:t>-</a:t>
            </a:r>
            <a:r>
              <a:rPr lang="cs-CZ" sz="2000" u="sng" dirty="0" err="1" smtClean="0">
                <a:hlinkClick r:id="rId6"/>
              </a:rPr>
              <a:t>today</a:t>
            </a:r>
            <a:endParaRPr lang="cs-CZ" sz="2000" dirty="0" smtClean="0"/>
          </a:p>
          <a:p>
            <a:r>
              <a:rPr lang="cs-CZ" sz="2000" u="sng" dirty="0" smtClean="0">
                <a:hlinkClick r:id="rId7"/>
              </a:rPr>
              <a:t>http://www.</a:t>
            </a:r>
            <a:r>
              <a:rPr lang="cs-CZ" sz="2000" u="sng" dirty="0" err="1" smtClean="0">
                <a:hlinkClick r:id="rId7"/>
              </a:rPr>
              <a:t>tk</a:t>
            </a:r>
            <a:r>
              <a:rPr lang="cs-CZ" sz="2000" u="sng" dirty="0" smtClean="0">
                <a:hlinkClick r:id="rId7"/>
              </a:rPr>
              <a:t>-mango.</a:t>
            </a:r>
            <a:r>
              <a:rPr lang="cs-CZ" sz="2000" u="sng" dirty="0" err="1" smtClean="0">
                <a:hlinkClick r:id="rId7"/>
              </a:rPr>
              <a:t>cz</a:t>
            </a:r>
            <a:r>
              <a:rPr lang="cs-CZ" sz="2000" u="sng" dirty="0" smtClean="0">
                <a:hlinkClick r:id="rId7"/>
              </a:rPr>
              <a:t>/</a:t>
            </a:r>
            <a:r>
              <a:rPr lang="cs-CZ" sz="2000" u="sng" dirty="0" err="1" smtClean="0">
                <a:hlinkClick r:id="rId7"/>
              </a:rPr>
              <a:t>nase</a:t>
            </a:r>
            <a:r>
              <a:rPr lang="cs-CZ" sz="2000" u="sng" dirty="0" smtClean="0">
                <a:hlinkClick r:id="rId7"/>
              </a:rPr>
              <a:t>_</a:t>
            </a:r>
            <a:r>
              <a:rPr lang="cs-CZ" sz="2000" u="sng" dirty="0" err="1" smtClean="0">
                <a:hlinkClick r:id="rId7"/>
              </a:rPr>
              <a:t>nabidka</a:t>
            </a:r>
            <a:r>
              <a:rPr lang="cs-CZ" sz="2000" u="sng" dirty="0" smtClean="0">
                <a:hlinkClick r:id="rId7"/>
              </a:rPr>
              <a:t>/</a:t>
            </a:r>
            <a:r>
              <a:rPr lang="cs-CZ" sz="2000" u="sng" dirty="0" err="1" smtClean="0">
                <a:hlinkClick r:id="rId7"/>
              </a:rPr>
              <a:t>break</a:t>
            </a:r>
            <a:r>
              <a:rPr lang="cs-CZ" sz="2000" u="sng" dirty="0" smtClean="0">
                <a:hlinkClick r:id="rId7"/>
              </a:rPr>
              <a:t>_</a:t>
            </a:r>
            <a:r>
              <a:rPr lang="cs-CZ" sz="2000" u="sng" dirty="0" err="1" smtClean="0">
                <a:hlinkClick r:id="rId7"/>
              </a:rPr>
              <a:t>dance</a:t>
            </a:r>
            <a:r>
              <a:rPr lang="cs-CZ" sz="2000" u="sng" dirty="0" smtClean="0">
                <a:hlinkClick r:id="rId7"/>
              </a:rPr>
              <a:t>/</a:t>
            </a:r>
            <a:endParaRPr lang="cs-CZ" sz="2000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17">
  <a:themeElements>
    <a:clrScheme name="Motiv sady Office 11">
      <a:dk1>
        <a:srgbClr val="003399"/>
      </a:dk1>
      <a:lt1>
        <a:srgbClr val="A5D5EF"/>
      </a:lt1>
      <a:dk2>
        <a:srgbClr val="003399"/>
      </a:dk2>
      <a:lt2>
        <a:srgbClr val="3E3E5C"/>
      </a:lt2>
      <a:accent1>
        <a:srgbClr val="78AA95"/>
      </a:accent1>
      <a:accent2>
        <a:srgbClr val="1E8FE4"/>
      </a:accent2>
      <a:accent3>
        <a:srgbClr val="CFE7F6"/>
      </a:accent3>
      <a:accent4>
        <a:srgbClr val="002A82"/>
      </a:accent4>
      <a:accent5>
        <a:srgbClr val="BED2C8"/>
      </a:accent5>
      <a:accent6>
        <a:srgbClr val="1A81CF"/>
      </a:accent6>
      <a:hlink>
        <a:srgbClr val="CCECFF"/>
      </a:hlink>
      <a:folHlink>
        <a:srgbClr val="D2FAD2"/>
      </a:folHlink>
    </a:clrScheme>
    <a:fontScheme name="Motiv sady Office">
      <a:majorFont>
        <a:latin typeface="Arial Black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Motiv sady Office 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7EAC7E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729B72"/>
        </a:accent6>
        <a:hlink>
          <a:srgbClr val="009999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2">
        <a:dk1>
          <a:srgbClr val="006699"/>
        </a:dk1>
        <a:lt1>
          <a:srgbClr val="FFCC99"/>
        </a:lt1>
        <a:dk2>
          <a:srgbClr val="DFD293"/>
        </a:dk2>
        <a:lt2>
          <a:srgbClr val="5C1F00"/>
        </a:lt2>
        <a:accent1>
          <a:srgbClr val="B7D7B5"/>
        </a:accent1>
        <a:accent2>
          <a:srgbClr val="BE7960"/>
        </a:accent2>
        <a:accent3>
          <a:srgbClr val="FFE2CA"/>
        </a:accent3>
        <a:accent4>
          <a:srgbClr val="005682"/>
        </a:accent4>
        <a:accent5>
          <a:srgbClr val="D8E8D7"/>
        </a:accent5>
        <a:accent6>
          <a:srgbClr val="AC6D56"/>
        </a:accent6>
        <a:hlink>
          <a:srgbClr val="169FD6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3">
        <a:dk1>
          <a:srgbClr val="2D2015"/>
        </a:dk1>
        <a:lt1>
          <a:srgbClr val="006699"/>
        </a:lt1>
        <a:dk2>
          <a:srgbClr val="523E26"/>
        </a:dk2>
        <a:lt2>
          <a:srgbClr val="DFC08D"/>
        </a:lt2>
        <a:accent1>
          <a:srgbClr val="AAB99D"/>
        </a:accent1>
        <a:accent2>
          <a:srgbClr val="8F5F2F"/>
        </a:accent2>
        <a:accent3>
          <a:srgbClr val="B3AFAC"/>
        </a:accent3>
        <a:accent4>
          <a:srgbClr val="005682"/>
        </a:accent4>
        <a:accent5>
          <a:srgbClr val="D2D9CC"/>
        </a:accent5>
        <a:accent6>
          <a:srgbClr val="81552A"/>
        </a:accent6>
        <a:hlink>
          <a:srgbClr val="FFEF79"/>
        </a:hlink>
        <a:folHlink>
          <a:srgbClr val="0033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4">
        <a:dk1>
          <a:srgbClr val="336699"/>
        </a:dk1>
        <a:lt1>
          <a:srgbClr val="C4DAC2"/>
        </a:lt1>
        <a:dk2>
          <a:srgbClr val="00405C"/>
        </a:dk2>
        <a:lt2>
          <a:srgbClr val="005A58"/>
        </a:lt2>
        <a:accent1>
          <a:srgbClr val="88C294"/>
        </a:accent1>
        <a:accent2>
          <a:srgbClr val="48C5EC"/>
        </a:accent2>
        <a:accent3>
          <a:srgbClr val="DEEADD"/>
        </a:accent3>
        <a:accent4>
          <a:srgbClr val="2A5682"/>
        </a:accent4>
        <a:accent5>
          <a:srgbClr val="C3DDC8"/>
        </a:accent5>
        <a:accent6>
          <a:srgbClr val="40B2D6"/>
        </a:accent6>
        <a:hlink>
          <a:srgbClr val="B2E7F2"/>
        </a:hlink>
        <a:folHlink>
          <a:srgbClr val="CCFF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5">
        <a:dk1>
          <a:srgbClr val="01A6D9"/>
        </a:dk1>
        <a:lt1>
          <a:srgbClr val="FFFFFF"/>
        </a:lt1>
        <a:dk2>
          <a:srgbClr val="00486C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18DB9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33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175C87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14537A"/>
        </a:accent6>
        <a:hlink>
          <a:srgbClr val="009999"/>
        </a:hlink>
        <a:folHlink>
          <a:srgbClr val="66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7">
        <a:dk1>
          <a:srgbClr val="000000"/>
        </a:dk1>
        <a:lt1>
          <a:srgbClr val="FFFFFF"/>
        </a:lt1>
        <a:dk2>
          <a:srgbClr val="003D5C"/>
        </a:dk2>
        <a:lt2>
          <a:srgbClr val="969696"/>
        </a:lt2>
        <a:accent1>
          <a:srgbClr val="ABCB9D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D2E2CC"/>
        </a:accent5>
        <a:accent6>
          <a:srgbClr val="E78A5C"/>
        </a:accent6>
        <a:hlink>
          <a:srgbClr val="0099CC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8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99CC"/>
        </a:accent1>
        <a:accent2>
          <a:srgbClr val="8EC8A0"/>
        </a:accent2>
        <a:accent3>
          <a:srgbClr val="FFFFFF"/>
        </a:accent3>
        <a:accent4>
          <a:srgbClr val="000000"/>
        </a:accent4>
        <a:accent5>
          <a:srgbClr val="AACAE2"/>
        </a:accent5>
        <a:accent6>
          <a:srgbClr val="80B591"/>
        </a:accent6>
        <a:hlink>
          <a:srgbClr val="00428A"/>
        </a:hlink>
        <a:folHlink>
          <a:srgbClr val="DAF0D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9">
        <a:dk1>
          <a:srgbClr val="336600"/>
        </a:dk1>
        <a:lt1>
          <a:srgbClr val="B3DBE9"/>
        </a:lt1>
        <a:dk2>
          <a:srgbClr val="DDDDDD"/>
        </a:dk2>
        <a:lt2>
          <a:srgbClr val="003366"/>
        </a:lt2>
        <a:accent1>
          <a:srgbClr val="11A5D9"/>
        </a:accent1>
        <a:accent2>
          <a:srgbClr val="52B34B"/>
        </a:accent2>
        <a:accent3>
          <a:srgbClr val="D6EAF2"/>
        </a:accent3>
        <a:accent4>
          <a:srgbClr val="2A5600"/>
        </a:accent4>
        <a:accent5>
          <a:srgbClr val="AACFE9"/>
        </a:accent5>
        <a:accent6>
          <a:srgbClr val="49A243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10">
        <a:dk1>
          <a:srgbClr val="336699"/>
        </a:dk1>
        <a:lt1>
          <a:srgbClr val="5F5F5F"/>
        </a:lt1>
        <a:dk2>
          <a:srgbClr val="000000"/>
        </a:dk2>
        <a:lt2>
          <a:srgbClr val="273D4D"/>
        </a:lt2>
        <a:accent1>
          <a:srgbClr val="0099CC"/>
        </a:accent1>
        <a:accent2>
          <a:srgbClr val="468A4B"/>
        </a:accent2>
        <a:accent3>
          <a:srgbClr val="AAAAAA"/>
        </a:accent3>
        <a:accent4>
          <a:srgbClr val="505050"/>
        </a:accent4>
        <a:accent5>
          <a:srgbClr val="AACAE2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11">
        <a:dk1>
          <a:srgbClr val="003399"/>
        </a:dk1>
        <a:lt1>
          <a:srgbClr val="A5D5EF"/>
        </a:lt1>
        <a:dk2>
          <a:srgbClr val="003399"/>
        </a:dk2>
        <a:lt2>
          <a:srgbClr val="3E3E5C"/>
        </a:lt2>
        <a:accent1>
          <a:srgbClr val="78AA95"/>
        </a:accent1>
        <a:accent2>
          <a:srgbClr val="1E8FE4"/>
        </a:accent2>
        <a:accent3>
          <a:srgbClr val="CFE7F6"/>
        </a:accent3>
        <a:accent4>
          <a:srgbClr val="002A82"/>
        </a:accent4>
        <a:accent5>
          <a:srgbClr val="BED2C8"/>
        </a:accent5>
        <a:accent6>
          <a:srgbClr val="1A81CF"/>
        </a:accent6>
        <a:hlink>
          <a:srgbClr val="CCECFF"/>
        </a:hlink>
        <a:folHlink>
          <a:srgbClr val="D2FAD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12">
        <a:dk1>
          <a:srgbClr val="003300"/>
        </a:dk1>
        <a:lt1>
          <a:srgbClr val="D8E4D8"/>
        </a:lt1>
        <a:dk2>
          <a:srgbClr val="272D2C"/>
        </a:dk2>
        <a:lt2>
          <a:srgbClr val="777777"/>
        </a:lt2>
        <a:accent1>
          <a:srgbClr val="909082"/>
        </a:accent1>
        <a:accent2>
          <a:srgbClr val="55A9D3"/>
        </a:accent2>
        <a:accent3>
          <a:srgbClr val="E9EFE9"/>
        </a:accent3>
        <a:accent4>
          <a:srgbClr val="002A00"/>
        </a:accent4>
        <a:accent5>
          <a:srgbClr val="C6C6C1"/>
        </a:accent5>
        <a:accent6>
          <a:srgbClr val="4C99BF"/>
        </a:accent6>
        <a:hlink>
          <a:srgbClr val="FFCC66"/>
        </a:hlink>
        <a:folHlink>
          <a:srgbClr val="CCFFC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Motiv17</Template>
  <TotalTime>143</TotalTime>
  <Words>455</Words>
  <Application>Microsoft Office PowerPoint</Application>
  <PresentationFormat>Předvádění na obrazovce (4:3)</PresentationFormat>
  <Paragraphs>75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Motiv17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Historie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DJ</vt:lpstr>
      <vt:lpstr>Prezentace aplikace PowerPoint</vt:lpstr>
      <vt:lpstr>Rap</vt:lpstr>
      <vt:lpstr>Prezentace aplikace PowerPoint</vt:lpstr>
      <vt:lpstr>Breakdance</vt:lpstr>
      <vt:lpstr>Prezentace aplikace PowerPoint</vt:lpstr>
      <vt:lpstr>Hip hop v Čechách</vt:lpstr>
      <vt:lpstr>Zahraniční hiphopeři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Hip hop</dc:title>
  <dc:creator>0JXR</dc:creator>
  <cp:lastModifiedBy>0JXR</cp:lastModifiedBy>
  <cp:revision>23</cp:revision>
  <dcterms:created xsi:type="dcterms:W3CDTF">2013-01-01T18:33:57Z</dcterms:created>
  <dcterms:modified xsi:type="dcterms:W3CDTF">2013-06-17T08:46:13Z</dcterms:modified>
</cp:coreProperties>
</file>