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66" r:id="rId2"/>
    <p:sldId id="267" r:id="rId3"/>
    <p:sldId id="265" r:id="rId4"/>
    <p:sldId id="268" r:id="rId5"/>
    <p:sldId id="257" r:id="rId6"/>
    <p:sldId id="272" r:id="rId7"/>
    <p:sldId id="273" r:id="rId8"/>
    <p:sldId id="258" r:id="rId9"/>
    <p:sldId id="259" r:id="rId10"/>
    <p:sldId id="260" r:id="rId11"/>
    <p:sldId id="270" r:id="rId12"/>
    <p:sldId id="261" r:id="rId13"/>
    <p:sldId id="271" r:id="rId14"/>
    <p:sldId id="274" r:id="rId15"/>
    <p:sldId id="269" r:id="rId16"/>
    <p:sldId id="262" r:id="rId17"/>
    <p:sldId id="263" r:id="rId18"/>
    <p:sldId id="264" r:id="rId19"/>
    <p:sldId id="27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6A469-AAEF-4991-8306-468E76567C1A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C0566D-3640-43FC-9344-C3E22F36046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58408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Ve třídě uprostřed 2 klavíry, kde hráli 2 žáci, ostatní seděli okolo a na svých lavicích měli pouze namalovanou klávesnici a dělali, jakože hrají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0566D-3640-43FC-9344-C3E22F360466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31421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C0566D-3640-43FC-9344-C3E22F360466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08505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499D843-2B3B-43BA-92BB-EF5345D2ADE7}" type="datetimeFigureOut">
              <a:rPr lang="cs-CZ" smtClean="0"/>
              <a:t>17. 6. 2013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9ABBFC98-23E0-4126-9E40-E84AEE1BD16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bMYN4BW5dNg" TargetMode="External"/><Relationship Id="rId2" Type="http://schemas.openxmlformats.org/officeDocument/2006/relationships/hyperlink" Target="http://www.youtube.com/watch?v=3Nk1EoairOI&amp;feature=related" TargetMode="Externa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43111030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Bedřiška</a:t>
                      </a:r>
                      <a:r>
                        <a:rPr lang="cs-CZ" baseline="0" dirty="0" smtClean="0"/>
                        <a:t> Koželuhová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VY_32_INOVACE_6B_12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Hudební</a:t>
                      </a:r>
                      <a:r>
                        <a:rPr lang="cs-CZ" baseline="0" dirty="0" smtClean="0"/>
                        <a:t> osobnosti, které ovlivnily svoji dobu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88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Zde se žáci 2. stupně ZŠ podrobněji seznámí    s životem a dílem </a:t>
            </a:r>
            <a:r>
              <a:rPr lang="cs-CZ" dirty="0" err="1" smtClean="0"/>
              <a:t>J.B.Foerstra</a:t>
            </a:r>
            <a:r>
              <a:rPr lang="cs-CZ" dirty="0" smtClean="0"/>
              <a:t>.</a:t>
            </a:r>
          </a:p>
          <a:p>
            <a:r>
              <a:rPr lang="cs-CZ" dirty="0" smtClean="0"/>
              <a:t>Autorem materiálu a všech jeho částí, není-li uvedeno jinak, je Mgr. Bedřiška Koželuhová.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047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J.B.Foerster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2737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223988" y="857250"/>
            <a:ext cx="6858001" cy="5143502"/>
          </a:xfrm>
        </p:spPr>
      </p:pic>
    </p:spTree>
    <p:extLst>
      <p:ext uri="{BB962C8B-B14F-4D97-AF65-F5344CB8AC3E}">
        <p14:creationId xmlns:p14="http://schemas.microsoft.com/office/powerpoint/2010/main" val="946126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476672"/>
            <a:ext cx="6512511" cy="1143000"/>
          </a:xfrm>
        </p:spPr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1844824"/>
            <a:ext cx="8640960" cy="430563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Narozen 30.12.1859 v Praze na Čertovce u Vltavy</a:t>
            </a:r>
          </a:p>
          <a:p>
            <a:r>
              <a:rPr lang="cs-CZ" sz="2800" dirty="0" smtClean="0"/>
              <a:t>Otec Josef pocházel ze starého kantorského rodu</a:t>
            </a:r>
          </a:p>
          <a:p>
            <a:r>
              <a:rPr lang="cs-CZ" sz="2800" dirty="0" smtClean="0"/>
              <a:t>Také byl výborným varhaníkem</a:t>
            </a:r>
          </a:p>
          <a:p>
            <a:r>
              <a:rPr lang="cs-CZ" sz="2800" dirty="0" smtClean="0"/>
              <a:t>Jméno Bohuslav si přidal později, aby se odlišil od svého otce</a:t>
            </a:r>
          </a:p>
          <a:p>
            <a:r>
              <a:rPr lang="cs-CZ" sz="2800" dirty="0" smtClean="0"/>
              <a:t>Od malička byl Foerster pohlcen hudbou</a:t>
            </a:r>
          </a:p>
          <a:p>
            <a:r>
              <a:rPr lang="cs-CZ" sz="2800" dirty="0" smtClean="0"/>
              <a:t>Spával v malém pokojíčku pod klavírem, kde otec dlouho do noci vyučoval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562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7" y="3284984"/>
            <a:ext cx="3240360" cy="1143000"/>
          </a:xfrm>
        </p:spPr>
        <p:txBody>
          <a:bodyPr/>
          <a:lstStyle/>
          <a:p>
            <a:r>
              <a:rPr lang="cs-CZ" dirty="0" smtClean="0"/>
              <a:t>otec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90351" y="1066234"/>
            <a:ext cx="6444688" cy="4833517"/>
          </a:xfrm>
        </p:spPr>
      </p:pic>
    </p:spTree>
    <p:extLst>
      <p:ext uri="{BB962C8B-B14F-4D97-AF65-F5344CB8AC3E}">
        <p14:creationId xmlns:p14="http://schemas.microsoft.com/office/powerpoint/2010/main" val="41640828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573016"/>
            <a:ext cx="3488175" cy="1143000"/>
          </a:xfrm>
        </p:spPr>
        <p:txBody>
          <a:bodyPr/>
          <a:lstStyle/>
          <a:p>
            <a:r>
              <a:rPr lang="cs-CZ" dirty="0" smtClean="0"/>
              <a:t>Rodný dům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191847" y="1064737"/>
            <a:ext cx="6432714" cy="4824536"/>
          </a:xfrm>
        </p:spPr>
      </p:pic>
    </p:spTree>
    <p:extLst>
      <p:ext uri="{BB962C8B-B14F-4D97-AF65-F5344CB8AC3E}">
        <p14:creationId xmlns:p14="http://schemas.microsoft.com/office/powerpoint/2010/main" val="3774275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305272"/>
            <a:ext cx="8001000" cy="6552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Často chodíval kolem staveniště Národního divadla, kde se připravovala slavnost pro položení základního kamene</a:t>
            </a:r>
          </a:p>
          <a:p>
            <a:r>
              <a:rPr lang="cs-CZ" sz="2800" dirty="0" smtClean="0"/>
              <a:t>Kolikrát sám vhodil peníze do jedné                z pokladniček, které byly všude umístěny se slovy ,,Na zdar Důstojného“</a:t>
            </a:r>
          </a:p>
          <a:p>
            <a:r>
              <a:rPr lang="cs-CZ" sz="2800" dirty="0" smtClean="0"/>
              <a:t>Tento nápis se brzy stal národním heslem, po nějaké době se zkrátil na pouhé ,,Nazdar“ – ujal se jako pozdrav, který se užívá dodnes </a:t>
            </a:r>
          </a:p>
          <a:p>
            <a:r>
              <a:rPr lang="cs-CZ" sz="2800" dirty="0"/>
              <a:t>16.5.1868- slavnostní položení základního kamene ND</a:t>
            </a:r>
          </a:p>
          <a:p>
            <a:r>
              <a:rPr lang="cs-CZ" sz="2800" dirty="0"/>
              <a:t>Přítomni slavné osobnosti: F</a:t>
            </a:r>
            <a:r>
              <a:rPr lang="cs-CZ" sz="2800" dirty="0" smtClean="0"/>
              <a:t>. Palacký</a:t>
            </a:r>
            <a:r>
              <a:rPr lang="cs-CZ" sz="2800" dirty="0"/>
              <a:t>, </a:t>
            </a:r>
            <a:r>
              <a:rPr lang="cs-CZ" sz="2800" dirty="0" smtClean="0"/>
              <a:t>              B. Smetana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0374634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731520"/>
            <a:ext cx="8640960" cy="55778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Otec ho dal zapsat do hudební školy k panu Celestýnu Müllerovi</a:t>
            </a:r>
          </a:p>
          <a:p>
            <a:r>
              <a:rPr lang="cs-CZ" sz="2800" dirty="0" smtClean="0"/>
              <a:t>Také zpíval na kůru</a:t>
            </a:r>
          </a:p>
          <a:p>
            <a:r>
              <a:rPr lang="cs-CZ" sz="2800" dirty="0" smtClean="0"/>
              <a:t>Navštěvoval koncerty a divadla</a:t>
            </a:r>
          </a:p>
          <a:p>
            <a:r>
              <a:rPr lang="cs-CZ" sz="2800" dirty="0" smtClean="0"/>
              <a:t>Osobně poznal </a:t>
            </a:r>
            <a:r>
              <a:rPr lang="cs-CZ" sz="2800" dirty="0" err="1" smtClean="0"/>
              <a:t>B.Smetanu</a:t>
            </a:r>
            <a:r>
              <a:rPr lang="cs-CZ" sz="2800" dirty="0" smtClean="0"/>
              <a:t>, byl na to pyšný, nevynechal žádnou premiéru Smetanových oper, hrál jako statista v Libuši</a:t>
            </a:r>
          </a:p>
          <a:p>
            <a:r>
              <a:rPr lang="cs-CZ" sz="2800" dirty="0" smtClean="0"/>
              <a:t>Setkal se také s Dvořákem, působil na něho tajemně, nepřístupně, často slyšel, jak ostatní </a:t>
            </a:r>
            <a:r>
              <a:rPr lang="cs-CZ" sz="2800" dirty="0" err="1" smtClean="0"/>
              <a:t>prohlašují:,,To</a:t>
            </a:r>
            <a:r>
              <a:rPr lang="cs-CZ" sz="2800" dirty="0" smtClean="0"/>
              <a:t> není Dvořák, to je nezdvořák.“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67144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251520" y="620688"/>
            <a:ext cx="8640960" cy="56498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Postupem času kromě hudby začíná tíhnout              k malířství a literatuře- hodně čte, sám píše básně</a:t>
            </a:r>
          </a:p>
          <a:p>
            <a:r>
              <a:rPr lang="cs-CZ" sz="2800" dirty="0" smtClean="0"/>
              <a:t>Těsně před maturitou mu zemřela matka</a:t>
            </a:r>
          </a:p>
          <a:p>
            <a:r>
              <a:rPr lang="cs-CZ" sz="2800" dirty="0" smtClean="0"/>
              <a:t>Otec se staral o 5 dětí velmi dobře</a:t>
            </a:r>
          </a:p>
          <a:p>
            <a:r>
              <a:rPr lang="cs-CZ" sz="2800" dirty="0" smtClean="0"/>
              <a:t>Po střední škole začíná studovat chemii, ale brzy ji opouští a přechází na varhanické lyceum </a:t>
            </a:r>
          </a:p>
          <a:p>
            <a:r>
              <a:rPr lang="cs-CZ" sz="2800" dirty="0" smtClean="0"/>
              <a:t>1.9.1888 se žení s Bertou </a:t>
            </a:r>
            <a:r>
              <a:rPr lang="cs-CZ" sz="2800" dirty="0" err="1" smtClean="0"/>
              <a:t>Lautererovou</a:t>
            </a:r>
            <a:r>
              <a:rPr lang="cs-CZ" sz="2800" dirty="0" smtClean="0"/>
              <a:t> (sopranistka ND)</a:t>
            </a:r>
          </a:p>
          <a:p>
            <a:r>
              <a:rPr lang="cs-CZ" sz="2800" dirty="0" smtClean="0"/>
              <a:t>Stává se pedagogem, aprobace zpěv a varhany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4511748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1" y="3284984"/>
            <a:ext cx="3312368" cy="1143000"/>
          </a:xfrm>
        </p:spPr>
        <p:txBody>
          <a:bodyPr/>
          <a:lstStyle/>
          <a:p>
            <a:r>
              <a:rPr lang="cs-CZ" dirty="0" smtClean="0"/>
              <a:t>Manželé Foerstrovi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17354" y="1111239"/>
            <a:ext cx="6228664" cy="4671499"/>
          </a:xfrm>
        </p:spPr>
      </p:pic>
    </p:spTree>
    <p:extLst>
      <p:ext uri="{BB962C8B-B14F-4D97-AF65-F5344CB8AC3E}">
        <p14:creationId xmlns:p14="http://schemas.microsoft.com/office/powerpoint/2010/main" val="1141195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95536" y="188640"/>
            <a:ext cx="8424936" cy="655272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Odjíždí s manželkou do Hamburku, kde se setkává s Gustavem Mahlerem</a:t>
            </a:r>
          </a:p>
          <a:p>
            <a:r>
              <a:rPr lang="cs-CZ" sz="2800" dirty="0" smtClean="0"/>
              <a:t>Hodně cestuje, nikdy však nezapomněl na svoji vlast</a:t>
            </a:r>
          </a:p>
          <a:p>
            <a:r>
              <a:rPr lang="cs-CZ" sz="2800" dirty="0" smtClean="0"/>
              <a:t>Stěhuje se do Vídně, zde se mu narodil jediný syn Alfréd, v 16-ti letech bohužel umírá, což byla těžká rána pro </a:t>
            </a:r>
            <a:r>
              <a:rPr lang="cs-CZ" sz="2800" dirty="0" err="1" smtClean="0"/>
              <a:t>J.B.Foerstera</a:t>
            </a:r>
            <a:endParaRPr lang="cs-CZ" sz="2800" dirty="0" smtClean="0"/>
          </a:p>
          <a:p>
            <a:r>
              <a:rPr lang="cs-CZ" sz="2800" dirty="0" smtClean="0"/>
              <a:t>Po roce 1918 (po vzniku samostatné ČS republiky) se rodina Foersterova vrací zpět domů</a:t>
            </a:r>
          </a:p>
          <a:p>
            <a:r>
              <a:rPr lang="cs-CZ" sz="2800" dirty="0" smtClean="0"/>
              <a:t>Roku 1931 je zvolen prezidentem České akademie věd a umění</a:t>
            </a:r>
          </a:p>
          <a:p>
            <a:r>
              <a:rPr lang="cs-CZ" sz="2800" dirty="0" smtClean="0"/>
              <a:t>Je čilý a hbitý až do konce svého života</a:t>
            </a:r>
          </a:p>
          <a:p>
            <a:r>
              <a:rPr lang="cs-CZ" sz="2800" dirty="0" smtClean="0"/>
              <a:t>Umírá 29.5.1951</a:t>
            </a:r>
          </a:p>
          <a:p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25365391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501008"/>
            <a:ext cx="3416167" cy="1143000"/>
          </a:xfrm>
        </p:spPr>
        <p:txBody>
          <a:bodyPr/>
          <a:lstStyle/>
          <a:p>
            <a:r>
              <a:rPr lang="cs-CZ" dirty="0" smtClean="0"/>
              <a:t>Se synem Alfrédem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311861" y="1160748"/>
            <a:ext cx="6048671" cy="4536504"/>
          </a:xfrm>
        </p:spPr>
      </p:pic>
    </p:spTree>
    <p:extLst>
      <p:ext uri="{BB962C8B-B14F-4D97-AF65-F5344CB8AC3E}">
        <p14:creationId xmlns:p14="http://schemas.microsoft.com/office/powerpoint/2010/main" val="869669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1444156" y="940220"/>
            <a:ext cx="6588704" cy="4941529"/>
          </a:xfrm>
        </p:spPr>
      </p:pic>
    </p:spTree>
    <p:extLst>
      <p:ext uri="{BB962C8B-B14F-4D97-AF65-F5344CB8AC3E}">
        <p14:creationId xmlns:p14="http://schemas.microsoft.com/office/powerpoint/2010/main" val="1793713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636912" y="188640"/>
            <a:ext cx="6512511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3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1196752"/>
            <a:ext cx="7056784" cy="5292589"/>
          </a:xfrm>
        </p:spPr>
      </p:pic>
    </p:spTree>
    <p:extLst>
      <p:ext uri="{BB962C8B-B14F-4D97-AF65-F5344CB8AC3E}">
        <p14:creationId xmlns:p14="http://schemas.microsoft.com/office/powerpoint/2010/main" val="527847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332656"/>
            <a:ext cx="6512511" cy="1143000"/>
          </a:xfrm>
        </p:spPr>
        <p:txBody>
          <a:bodyPr/>
          <a:lstStyle/>
          <a:p>
            <a:r>
              <a:rPr lang="cs-CZ" dirty="0" smtClean="0"/>
              <a:t>dílo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1268760"/>
            <a:ext cx="8001000" cy="5157192"/>
          </a:xfrm>
        </p:spPr>
        <p:txBody>
          <a:bodyPr>
            <a:normAutofit/>
          </a:bodyPr>
          <a:lstStyle/>
          <a:p>
            <a:r>
              <a:rPr lang="cs-CZ" sz="2800" dirty="0" smtClean="0"/>
              <a:t>Debora – z vesnického </a:t>
            </a:r>
            <a:r>
              <a:rPr lang="cs-CZ" sz="2800" dirty="0" err="1" smtClean="0"/>
              <a:t>postředí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libreto Jan Kvapil</a:t>
            </a:r>
          </a:p>
          <a:p>
            <a:r>
              <a:rPr lang="cs-CZ" sz="2800" dirty="0" smtClean="0">
                <a:hlinkClick r:id="rId2"/>
              </a:rPr>
              <a:t>Debora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Eva – slovácká vesnice, chudá švadlenka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podle činohry </a:t>
            </a:r>
            <a:r>
              <a:rPr lang="cs-CZ" sz="2800" dirty="0" err="1" smtClean="0"/>
              <a:t>G.Preissové</a:t>
            </a:r>
            <a:endParaRPr lang="cs-CZ" sz="2800" dirty="0" smtClean="0"/>
          </a:p>
          <a:p>
            <a:r>
              <a:rPr lang="cs-CZ" sz="2800" dirty="0" smtClean="0">
                <a:hlinkClick r:id="rId3"/>
              </a:rPr>
              <a:t>Eva</a:t>
            </a:r>
            <a:r>
              <a:rPr lang="cs-CZ" sz="2800" dirty="0" smtClean="0"/>
              <a:t> (zvuková ukázka)</a:t>
            </a:r>
          </a:p>
          <a:p>
            <a:r>
              <a:rPr lang="cs-CZ" sz="2800" dirty="0" smtClean="0"/>
              <a:t>Jessika – podle veselohry </a:t>
            </a:r>
            <a:r>
              <a:rPr lang="cs-CZ" sz="2800" dirty="0" err="1" smtClean="0"/>
              <a:t>W.Shakespeara</a:t>
            </a:r>
            <a:r>
              <a:rPr lang="cs-CZ" sz="2800" dirty="0" smtClean="0"/>
              <a:t> Kupec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benátský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libreto Jaroslav Vrchlický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7972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755576" y="476672"/>
            <a:ext cx="8001000" cy="612648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Nepřemožení – citové drama houslového </a:t>
            </a:r>
            <a:endParaRPr lang="cs-CZ" sz="2800" dirty="0"/>
          </a:p>
          <a:p>
            <a:r>
              <a:rPr lang="cs-CZ" sz="2800" dirty="0" smtClean="0"/>
              <a:t>                       </a:t>
            </a:r>
            <a:r>
              <a:rPr lang="cs-CZ" sz="2800" dirty="0" err="1" smtClean="0"/>
              <a:t>virtuoza</a:t>
            </a:r>
            <a:endParaRPr lang="cs-CZ" sz="2800" dirty="0" smtClean="0"/>
          </a:p>
          <a:p>
            <a:r>
              <a:rPr lang="cs-CZ" sz="2800" dirty="0" smtClean="0"/>
              <a:t>                       libreto napsal sám Foerster</a:t>
            </a:r>
          </a:p>
          <a:p>
            <a:r>
              <a:rPr lang="cs-CZ" sz="2800" dirty="0" smtClean="0"/>
              <a:t>Srdce – život chudých kočujících herců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libreto sám skladatel</a:t>
            </a:r>
          </a:p>
          <a:p>
            <a:r>
              <a:rPr lang="cs-CZ" sz="2800" dirty="0"/>
              <a:t>B</a:t>
            </a:r>
            <a:r>
              <a:rPr lang="cs-CZ" sz="2800" dirty="0" smtClean="0"/>
              <a:t>loud- podle povídky </a:t>
            </a:r>
            <a:r>
              <a:rPr lang="cs-CZ" sz="2800" dirty="0" err="1" smtClean="0"/>
              <a:t>L.N.Tolstého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libreto sám skladatel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921200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548680"/>
            <a:ext cx="8352928" cy="5577800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/>
              <a:t>Psal symfonie: 5.d moll- věnoval památce svého syna Alfréda</a:t>
            </a:r>
          </a:p>
          <a:p>
            <a:r>
              <a:rPr lang="cs-CZ" sz="2800" dirty="0" smtClean="0"/>
              <a:t>Velmi miluje verše </a:t>
            </a:r>
            <a:r>
              <a:rPr lang="cs-CZ" sz="2800" dirty="0" err="1" smtClean="0"/>
              <a:t>J.V.Sládka</a:t>
            </a:r>
            <a:endParaRPr lang="cs-CZ" sz="2800" dirty="0" smtClean="0"/>
          </a:p>
          <a:p>
            <a:r>
              <a:rPr lang="cs-CZ" sz="2800" dirty="0" smtClean="0"/>
              <a:t>Na jeho počest: Zbirožská suita</a:t>
            </a:r>
          </a:p>
          <a:p>
            <a:r>
              <a:rPr lang="cs-CZ" sz="2800" dirty="0" smtClean="0"/>
              <a:t>Kantáty s orchestrem: Čtyři bohatýři</a:t>
            </a:r>
          </a:p>
          <a:p>
            <a:r>
              <a:rPr lang="cs-CZ" sz="2800" dirty="0" smtClean="0"/>
              <a:t>Skladby sborové: ženské, dětské, mužské</a:t>
            </a:r>
          </a:p>
          <a:p>
            <a:r>
              <a:rPr lang="cs-CZ" sz="2800" dirty="0" smtClean="0"/>
              <a:t>Chrámové skladby: Glagolská mše</a:t>
            </a:r>
          </a:p>
          <a:p>
            <a:r>
              <a:rPr lang="cs-CZ" sz="2800" dirty="0" smtClean="0"/>
              <a:t>Melodramy: Tři jezdci (</a:t>
            </a:r>
            <a:r>
              <a:rPr lang="cs-CZ" sz="2800" dirty="0" err="1" smtClean="0"/>
              <a:t>J.Vrchlický</a:t>
            </a:r>
            <a:r>
              <a:rPr lang="cs-CZ" sz="2800" dirty="0" smtClean="0"/>
              <a:t>)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             Romance štědrovečerní (</a:t>
            </a:r>
            <a:r>
              <a:rPr lang="cs-CZ" sz="2800" dirty="0" err="1" smtClean="0"/>
              <a:t>J.Neruda</a:t>
            </a:r>
            <a:r>
              <a:rPr lang="cs-CZ" sz="2800" dirty="0" smtClean="0"/>
              <a:t>)</a:t>
            </a:r>
          </a:p>
          <a:p>
            <a:r>
              <a:rPr lang="cs-CZ" sz="2800" dirty="0" smtClean="0"/>
              <a:t>V tvorbě melodramů byl Foerster největším pokračovatelem </a:t>
            </a:r>
            <a:r>
              <a:rPr lang="cs-CZ" sz="2800" dirty="0" err="1" smtClean="0"/>
              <a:t>Z.Fibicha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32244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Foto vlastní – </a:t>
            </a:r>
            <a:r>
              <a:rPr lang="cs-CZ" dirty="0" smtClean="0"/>
              <a:t>fotografov</a:t>
            </a:r>
            <a:r>
              <a:rPr lang="cs-CZ" dirty="0" smtClean="0"/>
              <a:t>áno z: </a:t>
            </a:r>
          </a:p>
          <a:p>
            <a:pPr marL="45720" indent="0">
              <a:buNone/>
            </a:pPr>
            <a:r>
              <a:rPr lang="cs-CZ" dirty="0" smtClean="0"/>
              <a:t> </a:t>
            </a:r>
            <a:r>
              <a:rPr lang="cs-CZ" dirty="0"/>
              <a:t>PLAVEC, Dr. Josef. </a:t>
            </a:r>
            <a:r>
              <a:rPr lang="cs-CZ" i="1" dirty="0"/>
              <a:t>Josef Bohuslav Foerster v obrazech</a:t>
            </a:r>
            <a:r>
              <a:rPr lang="cs-CZ" dirty="0"/>
              <a:t>. Praha: Státní pedagogické nakladatelství, 1959</a:t>
            </a:r>
            <a:r>
              <a:rPr lang="cs-CZ"/>
              <a:t>. </a:t>
            </a:r>
            <a:endParaRPr lang="cs-CZ" smtClean="0"/>
          </a:p>
          <a:p>
            <a:pPr marL="45720" indent="0">
              <a:buNone/>
            </a:pPr>
            <a:endParaRPr lang="cs-CZ" dirty="0" smtClean="0"/>
          </a:p>
          <a:p>
            <a:r>
              <a:rPr lang="cs-CZ" dirty="0" smtClean="0"/>
              <a:t>PRAŽÁK</a:t>
            </a:r>
            <a:r>
              <a:rPr lang="cs-CZ" dirty="0"/>
              <a:t>, Přemysl. </a:t>
            </a:r>
            <a:r>
              <a:rPr lang="cs-CZ" i="1" dirty="0"/>
              <a:t>Malá preludia</a:t>
            </a:r>
            <a:r>
              <a:rPr lang="cs-CZ" dirty="0"/>
              <a:t>: </a:t>
            </a:r>
            <a:r>
              <a:rPr lang="cs-CZ" i="1" dirty="0"/>
              <a:t>dětství </a:t>
            </a:r>
            <a:r>
              <a:rPr lang="cs-CZ" i="1" dirty="0" smtClean="0"/>
              <a:t>           a </a:t>
            </a:r>
            <a:r>
              <a:rPr lang="cs-CZ" i="1" dirty="0"/>
              <a:t>mládí slavných skladatelů</a:t>
            </a:r>
            <a:r>
              <a:rPr lang="cs-CZ" dirty="0"/>
              <a:t>. Praha: </a:t>
            </a:r>
            <a:r>
              <a:rPr lang="cs-CZ" dirty="0" err="1"/>
              <a:t>Editio</a:t>
            </a:r>
            <a:r>
              <a:rPr lang="cs-CZ" dirty="0"/>
              <a:t> Supraphon, 1981.</a:t>
            </a:r>
          </a:p>
        </p:txBody>
      </p:sp>
    </p:spTree>
    <p:extLst>
      <p:ext uri="{BB962C8B-B14F-4D97-AF65-F5344CB8AC3E}">
        <p14:creationId xmlns:p14="http://schemas.microsoft.com/office/powerpoint/2010/main" val="17630256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115</TotalTime>
  <Words>645</Words>
  <Application>Microsoft Office PowerPoint</Application>
  <PresentationFormat>Předvádění na obrazovce (4:3)</PresentationFormat>
  <Paragraphs>78</Paragraphs>
  <Slides>19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Aerodynamika</vt:lpstr>
      <vt:lpstr>Prezentace aplikace PowerPoint</vt:lpstr>
      <vt:lpstr>anotace</vt:lpstr>
      <vt:lpstr>J.B.Foerster</vt:lpstr>
      <vt:lpstr>Prezentace aplikace PowerPoint</vt:lpstr>
      <vt:lpstr>život</vt:lpstr>
      <vt:lpstr>otec</vt:lpstr>
      <vt:lpstr>Rodný dům</vt:lpstr>
      <vt:lpstr>Prezentace aplikace PowerPoint</vt:lpstr>
      <vt:lpstr>Prezentace aplikace PowerPoint</vt:lpstr>
      <vt:lpstr>Prezentace aplikace PowerPoint</vt:lpstr>
      <vt:lpstr>Manželé Foerstrovi</vt:lpstr>
      <vt:lpstr>Prezentace aplikace PowerPoint</vt:lpstr>
      <vt:lpstr>Se synem Alfrédem</vt:lpstr>
      <vt:lpstr>Prezentace aplikace PowerPoint</vt:lpstr>
      <vt:lpstr>dílo</vt:lpstr>
      <vt:lpstr>dílo</vt:lpstr>
      <vt:lpstr>Prezentace aplikace PowerPoint</vt:lpstr>
      <vt:lpstr>Prezentace aplikace PowerPoint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J.B.Forster</dc:title>
  <dc:creator>Lucie</dc:creator>
  <cp:lastModifiedBy>root</cp:lastModifiedBy>
  <cp:revision>20</cp:revision>
  <dcterms:created xsi:type="dcterms:W3CDTF">2012-08-30T20:30:54Z</dcterms:created>
  <dcterms:modified xsi:type="dcterms:W3CDTF">2013-06-17T10:24:55Z</dcterms:modified>
</cp:coreProperties>
</file>