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7" r:id="rId4"/>
    <p:sldId id="258" r:id="rId5"/>
    <p:sldId id="259" r:id="rId6"/>
    <p:sldId id="264" r:id="rId7"/>
    <p:sldId id="260" r:id="rId8"/>
    <p:sldId id="265" r:id="rId9"/>
    <p:sldId id="261" r:id="rId10"/>
    <p:sldId id="262" r:id="rId11"/>
    <p:sldId id="263" r:id="rId12"/>
    <p:sldId id="25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07648-3480-416E-AB15-58A1E42A526D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DFB59-51D9-441F-B23D-3A41D6FC40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770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07648-3480-416E-AB15-58A1E42A526D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DFB59-51D9-441F-B23D-3A41D6FC40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3251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07648-3480-416E-AB15-58A1E42A526D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DFB59-51D9-441F-B23D-3A41D6FC40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37979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07648-3480-416E-AB15-58A1E42A526D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DFB59-51D9-441F-B23D-3A41D6FC40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4624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07648-3480-416E-AB15-58A1E42A526D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DFB59-51D9-441F-B23D-3A41D6FC40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07799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07648-3480-416E-AB15-58A1E42A526D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DFB59-51D9-441F-B23D-3A41D6FC40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91690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07648-3480-416E-AB15-58A1E42A526D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DFB59-51D9-441F-B23D-3A41D6FC40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06409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07648-3480-416E-AB15-58A1E42A526D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DFB59-51D9-441F-B23D-3A41D6FC40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19336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07648-3480-416E-AB15-58A1E42A526D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DFB59-51D9-441F-B23D-3A41D6FC40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00258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07648-3480-416E-AB15-58A1E42A526D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DFB59-51D9-441F-B23D-3A41D6FC40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69358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07648-3480-416E-AB15-58A1E42A526D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8DFB59-51D9-441F-B23D-3A41D6FC40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57539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107648-3480-416E-AB15-58A1E42A526D}" type="datetimeFigureOut">
              <a:rPr lang="cs-CZ" smtClean="0"/>
              <a:t>11.9.2012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8DFB59-51D9-441F-B23D-3A41D6FC40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5081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anada_(orthographic_projection).svg" TargetMode="External"/><Relationship Id="rId7" Type="http://schemas.openxmlformats.org/officeDocument/2006/relationships/hyperlink" Target="http://cs.wikipedia.org/wiki/Soubor:Grlakes_lawrence_map.png" TargetMode="External"/><Relationship Id="rId2" Type="http://schemas.openxmlformats.org/officeDocument/2006/relationships/hyperlink" Target="http://cs.wikipedia.org/wiki/Soubor:Flag_of_Canada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Niagara_watervallen_canada.jpg" TargetMode="External"/><Relationship Id="rId5" Type="http://schemas.openxmlformats.org/officeDocument/2006/relationships/hyperlink" Target="http://cs.wikipedia.org/wiki/Soubor:Canada-satellite.jpg" TargetMode="External"/><Relationship Id="rId4" Type="http://schemas.openxmlformats.org/officeDocument/2006/relationships/hyperlink" Target="http://cs.wikipedia.org/wiki/Soubor:Inuit_women_190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1910146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VY_32_INOVACE_02_03B_Kanada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Zeměpis Ameriky a Asie</a:t>
                      </a:r>
                      <a:endParaRPr lang="cs-CZ" sz="1800" b="0" i="0" u="none" strike="noStrike" dirty="0" smtClean="0">
                        <a:effectLst/>
                        <a:latin typeface="+mn-lt"/>
                      </a:endParaRP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82928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7505516" cy="34163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</a:t>
            </a:r>
            <a:r>
              <a:rPr lang="cs-CZ" dirty="0" smtClean="0"/>
              <a:t>se základní charakteristikou Kanady.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</a:t>
            </a:r>
            <a:r>
              <a:rPr lang="cs-CZ" dirty="0" smtClean="0"/>
              <a:t>polohu, povrch, ekonomiku a obyvatelstvo Kanady.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25</a:t>
            </a:r>
            <a:r>
              <a:rPr lang="cs-CZ" dirty="0" smtClean="0"/>
              <a:t>. </a:t>
            </a:r>
            <a:r>
              <a:rPr lang="cs-CZ" dirty="0"/>
              <a:t>9</a:t>
            </a:r>
            <a:r>
              <a:rPr lang="cs-CZ" dirty="0" smtClean="0"/>
              <a:t>. 2012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26</a:t>
            </a:r>
            <a:r>
              <a:rPr lang="cs-CZ" dirty="0" smtClean="0"/>
              <a:t>. </a:t>
            </a:r>
            <a:r>
              <a:rPr lang="cs-CZ" dirty="0"/>
              <a:t>9</a:t>
            </a:r>
            <a:r>
              <a:rPr lang="cs-CZ" dirty="0" smtClean="0"/>
              <a:t>. 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9837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662831"/>
            <a:ext cx="8568952" cy="1470025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6600" dirty="0" smtClean="0"/>
              <a:t>Kanada</a:t>
            </a:r>
            <a:endParaRPr lang="cs-CZ" sz="6600" dirty="0"/>
          </a:p>
        </p:txBody>
      </p:sp>
      <p:pic>
        <p:nvPicPr>
          <p:cNvPr id="1026" name="Picture 2" descr="Soubor:Flag of Canada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424" y="2636912"/>
            <a:ext cx="76200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6453336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994702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Canada (orthographic projection)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4623"/>
            <a:ext cx="6696744" cy="6696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66588" y="6453336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116632"/>
            <a:ext cx="1470659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Poloha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6481" y="5496095"/>
            <a:ext cx="8565999" cy="95410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Úkol: </a:t>
            </a:r>
            <a:r>
              <a:rPr lang="cs-CZ" sz="2800" i="1" dirty="0" smtClean="0">
                <a:solidFill>
                  <a:srgbClr val="FF0000"/>
                </a:solidFill>
              </a:rPr>
              <a:t>Podle atlasu popiš polohu Kanady – jaké moře ho </a:t>
            </a:r>
          </a:p>
          <a:p>
            <a:r>
              <a:rPr lang="cs-CZ" sz="2800" i="1" dirty="0" smtClean="0">
                <a:solidFill>
                  <a:srgbClr val="FF0000"/>
                </a:solidFill>
              </a:rPr>
              <a:t>omývají, s jakými státy sousedí, na jakých polokoulích leží.</a:t>
            </a:r>
            <a:endParaRPr lang="cs-CZ" sz="28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9588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289630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Základní údaje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3290" y="980728"/>
            <a:ext cx="2809423" cy="550920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Hlavní město: </a:t>
            </a:r>
          </a:p>
          <a:p>
            <a:endParaRPr lang="cs-CZ" sz="3200" dirty="0"/>
          </a:p>
          <a:p>
            <a:r>
              <a:rPr lang="cs-CZ" sz="3200" b="1" dirty="0" smtClean="0"/>
              <a:t>Rozloha: </a:t>
            </a:r>
          </a:p>
          <a:p>
            <a:endParaRPr lang="cs-CZ" sz="3200" dirty="0"/>
          </a:p>
          <a:p>
            <a:r>
              <a:rPr lang="cs-CZ" sz="3200" b="1" dirty="0" smtClean="0"/>
              <a:t>Nejvyšší bod:</a:t>
            </a:r>
          </a:p>
          <a:p>
            <a:endParaRPr lang="cs-CZ" sz="3200" dirty="0"/>
          </a:p>
          <a:p>
            <a:r>
              <a:rPr lang="cs-CZ" sz="3200" b="1" dirty="0" smtClean="0"/>
              <a:t>Počet obyvatel:</a:t>
            </a:r>
          </a:p>
          <a:p>
            <a:endParaRPr lang="cs-CZ" sz="3200" b="1" dirty="0"/>
          </a:p>
          <a:p>
            <a:r>
              <a:rPr lang="cs-CZ" sz="3200" b="1" dirty="0" smtClean="0"/>
              <a:t>Náboženství:</a:t>
            </a:r>
          </a:p>
          <a:p>
            <a:endParaRPr lang="cs-CZ" sz="3200" dirty="0"/>
          </a:p>
          <a:p>
            <a:r>
              <a:rPr lang="cs-CZ" sz="3200" b="1" dirty="0" smtClean="0"/>
              <a:t>Jazyk: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75856" y="188640"/>
            <a:ext cx="5178597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Úkol: doplň údaje podle tabulek v atlase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1642" y="980728"/>
            <a:ext cx="5031955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Ottawa</a:t>
            </a:r>
          </a:p>
          <a:p>
            <a:endParaRPr lang="cs-CZ" sz="3200" dirty="0"/>
          </a:p>
          <a:p>
            <a:r>
              <a:rPr lang="cs-CZ" sz="3200" dirty="0"/>
              <a:t>9 984 </a:t>
            </a:r>
            <a:r>
              <a:rPr lang="cs-CZ" sz="3200" dirty="0" smtClean="0"/>
              <a:t>670 km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(2. na světě)</a:t>
            </a:r>
          </a:p>
          <a:p>
            <a:endParaRPr lang="cs-CZ" sz="3200" dirty="0"/>
          </a:p>
          <a:p>
            <a:r>
              <a:rPr lang="cs-CZ" sz="3200" dirty="0" smtClean="0"/>
              <a:t>Mount Logan (5 959 m n. m.)</a:t>
            </a:r>
          </a:p>
          <a:p>
            <a:endParaRPr lang="cs-CZ" sz="3200" dirty="0"/>
          </a:p>
          <a:p>
            <a:r>
              <a:rPr lang="cs-CZ" sz="3200" dirty="0" smtClean="0"/>
              <a:t>32 547 </a:t>
            </a:r>
            <a:r>
              <a:rPr lang="cs-CZ" sz="3200" dirty="0"/>
              <a:t>2</a:t>
            </a:r>
            <a:r>
              <a:rPr lang="cs-CZ" sz="3200" dirty="0" smtClean="0"/>
              <a:t>00 (36. na světě)</a:t>
            </a:r>
          </a:p>
          <a:p>
            <a:endParaRPr lang="cs-CZ" sz="3200" dirty="0"/>
          </a:p>
          <a:p>
            <a:r>
              <a:rPr lang="cs-CZ" sz="3200" dirty="0" smtClean="0"/>
              <a:t>křesťanství  (77%)</a:t>
            </a:r>
          </a:p>
          <a:p>
            <a:endParaRPr lang="cs-CZ" sz="3200" dirty="0"/>
          </a:p>
          <a:p>
            <a:r>
              <a:rPr lang="cs-CZ" sz="3200" dirty="0"/>
              <a:t>a</a:t>
            </a:r>
            <a:r>
              <a:rPr lang="cs-CZ" sz="3200" dirty="0" smtClean="0"/>
              <a:t>ngličtina, francouzština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13623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Geopolitical map of Canad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60648"/>
            <a:ext cx="7344816" cy="6469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6942" y="188640"/>
            <a:ext cx="844353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Kanada je rozčleněna na 10 provincií a 3 teritoria.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2969" y="6404994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7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679025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2621872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Obyvatelstvo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124744"/>
            <a:ext cx="7711535" cy="381642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nerovnoměrné osídlení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většina obyvatel: východní pobřeží, hranice s USA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francouzsky mluvící obyvatelstvo v okolí </a:t>
            </a:r>
            <a:r>
              <a:rPr lang="cs-CZ" sz="2800" dirty="0" err="1" smtClean="0"/>
              <a:t>Quebecu</a:t>
            </a:r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Eskymáci na severu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etnické skupiny:</a:t>
            </a:r>
          </a:p>
          <a:p>
            <a:pPr marL="742950" lvl="1" indent="-285750">
              <a:buFontTx/>
              <a:buChar char="-"/>
            </a:pPr>
            <a:r>
              <a:rPr lang="cs-CZ" sz="2800" dirty="0"/>
              <a:t>K</a:t>
            </a:r>
            <a:r>
              <a:rPr lang="cs-CZ" sz="2800" dirty="0" smtClean="0"/>
              <a:t>anaďané: 39%</a:t>
            </a:r>
          </a:p>
          <a:p>
            <a:pPr marL="742950" lvl="1" indent="-285750">
              <a:buFontTx/>
              <a:buChar char="-"/>
            </a:pPr>
            <a:r>
              <a:rPr lang="cs-CZ" sz="2800" dirty="0"/>
              <a:t>A</a:t>
            </a:r>
            <a:r>
              <a:rPr lang="cs-CZ" sz="2800" dirty="0" smtClean="0"/>
              <a:t>ngličané: 20%</a:t>
            </a:r>
          </a:p>
          <a:p>
            <a:pPr marL="742950" lvl="1" indent="-285750">
              <a:buFontTx/>
              <a:buChar char="-"/>
            </a:pPr>
            <a:r>
              <a:rPr lang="cs-CZ" sz="2800" dirty="0"/>
              <a:t>F</a:t>
            </a:r>
            <a:r>
              <a:rPr lang="cs-CZ" sz="2800" dirty="0" smtClean="0"/>
              <a:t>rancouzi: 16%</a:t>
            </a:r>
          </a:p>
          <a:p>
            <a:pPr marL="285750" indent="-285750">
              <a:buFontTx/>
              <a:buChar char="-"/>
            </a:pPr>
            <a:endParaRPr lang="cs-CZ" dirty="0"/>
          </a:p>
        </p:txBody>
      </p:sp>
      <p:pic>
        <p:nvPicPr>
          <p:cNvPr id="3074" name="Picture 2" descr="Soubor:Inuit women 190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550413"/>
            <a:ext cx="3456384" cy="4199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22972" y="6453335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006925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1353640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Města</a:t>
            </a:r>
            <a:endParaRPr lang="cs-CZ" sz="36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3313218"/>
              </p:ext>
            </p:extLst>
          </p:nvPr>
        </p:nvGraphicFramePr>
        <p:xfrm>
          <a:off x="1256058" y="1484784"/>
          <a:ext cx="6772326" cy="45365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93081"/>
                <a:gridCol w="2546759"/>
                <a:gridCol w="2532486"/>
              </a:tblGrid>
              <a:tr h="648072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1. 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Toronto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i="0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4 753 120</a:t>
                      </a:r>
                      <a:endParaRPr lang="cs-CZ" sz="2800" dirty="0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Montreal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3 316 615</a:t>
                      </a:r>
                      <a:endParaRPr lang="cs-CZ" sz="2800" dirty="0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Vancouver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1 953 252</a:t>
                      </a:r>
                      <a:endParaRPr lang="cs-CZ" sz="2800" dirty="0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Calgary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800" dirty="0">
                          <a:effectLst/>
                        </a:rPr>
                        <a:t>988 079</a:t>
                      </a:r>
                    </a:p>
                  </a:txBody>
                  <a:tcPr anchor="ctr"/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Edmonton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862 544</a:t>
                      </a:r>
                      <a:endParaRPr lang="cs-CZ" sz="2800" dirty="0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Ottawa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860 928</a:t>
                      </a:r>
                      <a:endParaRPr lang="cs-CZ" sz="2800" dirty="0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Québec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0" i="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659 545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835696" y="439797"/>
            <a:ext cx="6660349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Úkol: </a:t>
            </a:r>
            <a:r>
              <a:rPr lang="cs-CZ" sz="2800" i="1" dirty="0" smtClean="0">
                <a:solidFill>
                  <a:srgbClr val="FF0000"/>
                </a:solidFill>
              </a:rPr>
              <a:t>vyhledej v atlase velká kanadská města</a:t>
            </a:r>
            <a:endParaRPr lang="cs-CZ" sz="28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4656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3262240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Příroda a povrch</a:t>
            </a:r>
            <a:endParaRPr lang="cs-CZ" sz="3600" dirty="0"/>
          </a:p>
        </p:txBody>
      </p:sp>
      <p:pic>
        <p:nvPicPr>
          <p:cNvPr id="4098" name="Picture 2" descr="Soubor:Canada-satellit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21" y="908720"/>
            <a:ext cx="8871386" cy="554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0421" y="6453334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4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96136" y="4253026"/>
            <a:ext cx="1724062" cy="40011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Newfoundland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3968" y="3676962"/>
            <a:ext cx="1746568" cy="40011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Hudsonův</a:t>
            </a:r>
            <a:r>
              <a:rPr lang="cs-CZ" sz="2000" dirty="0" smtClean="0"/>
              <a:t> záliv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72200" y="5517232"/>
            <a:ext cx="1417183" cy="40011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Velká jezera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50074" y="4305280"/>
            <a:ext cx="1700274" cy="40011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Arktická nížina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18760" y="2764959"/>
            <a:ext cx="1756315" cy="40011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Baffinův ostrov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22192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3262240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Příroda a povrch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544" y="836712"/>
            <a:ext cx="3574376" cy="569386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Jezera: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Velké Otročí</a:t>
            </a:r>
            <a:r>
              <a:rPr lang="cs-CZ" sz="2800" dirty="0"/>
              <a:t> </a:t>
            </a:r>
            <a:r>
              <a:rPr lang="cs-CZ" sz="2800" dirty="0" smtClean="0"/>
              <a:t>jezero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Velké Medvědí jezero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Hořejší jezero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Huronské jezero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Erijské jezero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Jezero Ontario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Niagarské vodopády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r>
              <a:rPr lang="cs-CZ" sz="2800" b="1" dirty="0"/>
              <a:t>Ř</a:t>
            </a:r>
            <a:r>
              <a:rPr lang="cs-CZ" sz="2800" b="1" dirty="0" smtClean="0"/>
              <a:t>eky: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řeka Sv. Vavřince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Yukon</a:t>
            </a:r>
          </a:p>
        </p:txBody>
      </p:sp>
      <p:pic>
        <p:nvPicPr>
          <p:cNvPr id="5122" name="Picture 2" descr="Soubor:Niagara watervallen canad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8339" y="136075"/>
            <a:ext cx="5105309" cy="329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09353" y="3356992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pic>
        <p:nvPicPr>
          <p:cNvPr id="5126" name="Picture 6" descr="Soubor:Grlakes lawrence map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538720"/>
            <a:ext cx="4032448" cy="3246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953369" y="650559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6</a:t>
            </a:r>
            <a:endParaRPr lang="cs-CZ" sz="14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6516216" y="3212976"/>
            <a:ext cx="360040" cy="2736304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4151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4327210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Průmysl a zemědělství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5508" y="1052736"/>
            <a:ext cx="8226932" cy="5016758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/>
              <a:t>v</a:t>
            </a:r>
            <a:r>
              <a:rPr lang="cs-CZ" sz="3200" dirty="0" smtClean="0"/>
              <a:t>elmi vyspělá a bohatá země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člen G8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těžba dřeva a ropy</a:t>
            </a:r>
          </a:p>
          <a:p>
            <a:pPr marL="285750" indent="-285750">
              <a:buFontTx/>
              <a:buChar char="-"/>
            </a:pPr>
            <a:endParaRPr lang="cs-CZ" sz="3200" dirty="0"/>
          </a:p>
          <a:p>
            <a:pPr marL="285750" indent="-285750">
              <a:buFontTx/>
              <a:buChar char="-"/>
            </a:pPr>
            <a:r>
              <a:rPr lang="cs-CZ" sz="3200" dirty="0" smtClean="0"/>
              <a:t>vyváží energii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velké zásoby plynu a ropy (2. největší na světě)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levná energie z vodních elektráren</a:t>
            </a:r>
          </a:p>
          <a:p>
            <a:pPr marL="285750" indent="-285750">
              <a:buFontTx/>
              <a:buChar char="-"/>
            </a:pPr>
            <a:r>
              <a:rPr lang="cs-CZ" sz="3200" dirty="0"/>
              <a:t>v</a:t>
            </a:r>
            <a:r>
              <a:rPr lang="cs-CZ" sz="3200" dirty="0" smtClean="0"/>
              <a:t>ývoz uranu, zinku, zlata, niklu, hliníku, olova</a:t>
            </a:r>
          </a:p>
          <a:p>
            <a:pPr marL="285750" indent="-285750">
              <a:buFontTx/>
              <a:buChar char="-"/>
            </a:pPr>
            <a:endParaRPr lang="cs-CZ" sz="3200" dirty="0"/>
          </a:p>
          <a:p>
            <a:pPr marL="285750" indent="-285750">
              <a:buFontTx/>
              <a:buChar char="-"/>
            </a:pPr>
            <a:r>
              <a:rPr lang="cs-CZ" sz="3200" dirty="0" smtClean="0"/>
              <a:t>důležitý vývozce </a:t>
            </a:r>
            <a:r>
              <a:rPr lang="cs-CZ" sz="3200" b="1" dirty="0" smtClean="0"/>
              <a:t>obilovin </a:t>
            </a:r>
            <a:r>
              <a:rPr lang="cs-CZ" sz="3200" dirty="0" smtClean="0"/>
              <a:t>(pšenice)</a:t>
            </a:r>
          </a:p>
        </p:txBody>
      </p:sp>
    </p:spTree>
    <p:extLst>
      <p:ext uri="{BB962C8B-B14F-4D97-AF65-F5344CB8AC3E}">
        <p14:creationId xmlns:p14="http://schemas.microsoft.com/office/powerpoint/2010/main" val="266596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88640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9512" y="1052736"/>
            <a:ext cx="9111790" cy="12234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25.9.2012].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cs.wikipedia.org/wiki/Soubor:Flag_of_Canada.svg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25.9.2012].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3"/>
              </a:rPr>
              <a:t>http://cs.wikipedia.org/wiki/Soubor:Canada_(orthographic_projection).</a:t>
            </a:r>
            <a:r>
              <a:rPr lang="cs-CZ" sz="1050" dirty="0" smtClean="0">
                <a:hlinkClick r:id="rId3"/>
              </a:rPr>
              <a:t>svg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BROS, Lomen.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25.9.2012].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cs.wikipedia.org/wiki/Soubor:Inuit_women_1907.jpg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25.9.2012].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cs.wikipedia.org/wiki/Soubor:Canada-satellite.jpg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25.9.2012].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6"/>
              </a:rPr>
              <a:t>http://</a:t>
            </a:r>
            <a:r>
              <a:rPr lang="cs-CZ" sz="1050" dirty="0" smtClean="0">
                <a:hlinkClick r:id="rId6"/>
              </a:rPr>
              <a:t>cs.wikipedia.org/wiki/Soubor:Niagara_watervallen_canada.jpg</a:t>
            </a:r>
            <a:endParaRPr lang="cs-CZ" sz="1050" dirty="0" smtClean="0"/>
          </a:p>
          <a:p>
            <a:r>
              <a:rPr lang="cs-CZ" sz="1050" dirty="0" smtClean="0"/>
              <a:t>Obr. 6: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25.9.2012].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7"/>
              </a:rPr>
              <a:t>http://</a:t>
            </a:r>
            <a:r>
              <a:rPr lang="cs-CZ" sz="1050" dirty="0" smtClean="0">
                <a:hlinkClick r:id="rId7"/>
              </a:rPr>
              <a:t>cs.wikipedia.org/wiki/Soubor:Grlakes_lawrence_map.png</a:t>
            </a:r>
            <a:endParaRPr lang="cs-CZ" sz="1050" dirty="0" smtClean="0"/>
          </a:p>
          <a:p>
            <a:r>
              <a:rPr lang="cs-CZ" sz="1050" dirty="0" smtClean="0"/>
              <a:t>Obr. 7: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25.9.2012]. </a:t>
            </a:r>
            <a:r>
              <a:rPr lang="cs-CZ" sz="1050" dirty="0"/>
              <a:t>Dostupný na WWW: http://cs.wikipedia.org/wiki/Soubor:Geopolitical_map_of_Canada.png</a:t>
            </a:r>
          </a:p>
        </p:txBody>
      </p:sp>
    </p:spTree>
    <p:extLst>
      <p:ext uri="{BB962C8B-B14F-4D97-AF65-F5344CB8AC3E}">
        <p14:creationId xmlns:p14="http://schemas.microsoft.com/office/powerpoint/2010/main" val="4195444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20200</TotalTime>
  <Words>349</Words>
  <Application>Microsoft Office PowerPoint</Application>
  <PresentationFormat>Předvádění na obrazovce (4:3)</PresentationFormat>
  <Paragraphs>130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Kanada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Kanada</dc:title>
  <dc:creator>LukášD</dc:creator>
  <cp:lastModifiedBy>LukášD</cp:lastModifiedBy>
  <cp:revision>8</cp:revision>
  <dcterms:created xsi:type="dcterms:W3CDTF">2013-05-27T15:32:45Z</dcterms:created>
  <dcterms:modified xsi:type="dcterms:W3CDTF">2012-09-25T13:29:30Z</dcterms:modified>
</cp:coreProperties>
</file>