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4" r:id="rId3"/>
    <p:sldId id="256" r:id="rId4"/>
    <p:sldId id="257" r:id="rId5"/>
    <p:sldId id="258" r:id="rId6"/>
    <p:sldId id="267" r:id="rId7"/>
    <p:sldId id="259" r:id="rId8"/>
    <p:sldId id="260" r:id="rId9"/>
    <p:sldId id="261" r:id="rId10"/>
    <p:sldId id="272" r:id="rId11"/>
    <p:sldId id="268" r:id="rId12"/>
    <p:sldId id="269" r:id="rId13"/>
    <p:sldId id="270" r:id="rId14"/>
    <p:sldId id="271" r:id="rId15"/>
    <p:sldId id="262" r:id="rId16"/>
    <p:sldId id="263" r:id="rId17"/>
    <p:sldId id="264" r:id="rId18"/>
    <p:sldId id="266" r:id="rId19"/>
    <p:sldId id="265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99"/>
    <a:srgbClr val="9933FF"/>
    <a:srgbClr val="800000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Klepnutím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AB6F1F-10FB-4B9F-8D8C-A0CF7272839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D5C40B-3B3D-4524-9313-F64DE1E549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4240QMQ1jhU" TargetMode="External"/><Relationship Id="rId2" Type="http://schemas.openxmlformats.org/officeDocument/2006/relationships/hyperlink" Target="http://www.youtube.com/watch?v=Ol4bSKpvpo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ctFJhC-WMXo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Wcpw3GAAm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ultiweb.cz/nazdarek/gogh.htm" TargetMode="External"/><Relationship Id="rId3" Type="http://schemas.openxmlformats.org/officeDocument/2006/relationships/hyperlink" Target="http://www.topzine.cz/vystava-monet-warhol-uvadi-klenoty-svetoveho-moderniho-umeni" TargetMode="External"/><Relationship Id="rId7" Type="http://schemas.openxmlformats.org/officeDocument/2006/relationships/hyperlink" Target="http://www.artchiv.info/galerie/_large.php?workID=10841" TargetMode="External"/><Relationship Id="rId2" Type="http://schemas.openxmlformats.org/officeDocument/2006/relationships/hyperlink" Target="http://www.umelecky-klub.cz/27.-az-30.-rijna-2010:-claude-monet-a-impresionismus-ve-francii-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azykova-skola-nice.sk/general/edgar-degas" TargetMode="External"/><Relationship Id="rId11" Type="http://schemas.openxmlformats.org/officeDocument/2006/relationships/hyperlink" Target="http://www.ibiblio.org/wm/paint/auth/renoir/moulin-galette/" TargetMode="External"/><Relationship Id="rId5" Type="http://schemas.openxmlformats.org/officeDocument/2006/relationships/hyperlink" Target="http://kajakubik.blogspot.cz/" TargetMode="External"/><Relationship Id="rId10" Type="http://schemas.openxmlformats.org/officeDocument/2006/relationships/hyperlink" Target="http://www.ibiblio.org/wm/paint/auth/manet/fifre/" TargetMode="External"/><Relationship Id="rId4" Type="http://schemas.openxmlformats.org/officeDocument/2006/relationships/hyperlink" Target="http://nasosnicek.rajce.idnes.cz/11.impresionismus/" TargetMode="External"/><Relationship Id="rId9" Type="http://schemas.openxmlformats.org/officeDocument/2006/relationships/hyperlink" Target="http://www.fotopedia.com/wiki/%C3%89douard_Man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/>
              <a:t>Číslo materiálu: </a:t>
            </a:r>
            <a:r>
              <a:rPr lang="cs-CZ" sz="2400" dirty="0"/>
              <a:t>VY 32 INOVACE </a:t>
            </a:r>
            <a:r>
              <a:rPr lang="cs-CZ" sz="2400" dirty="0" smtClean="0"/>
              <a:t>26/16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 </a:t>
            </a:r>
          </a:p>
          <a:p>
            <a:pPr marL="0" indent="0">
              <a:buNone/>
            </a:pPr>
            <a:r>
              <a:rPr lang="cs-CZ" sz="2400" dirty="0"/>
              <a:t>  </a:t>
            </a:r>
          </a:p>
          <a:p>
            <a:r>
              <a:rPr lang="cs-CZ" sz="2400" b="1" dirty="0"/>
              <a:t>Název materiálu: </a:t>
            </a:r>
            <a:r>
              <a:rPr lang="cs-CZ" sz="2400" dirty="0"/>
              <a:t>Hudba v </a:t>
            </a:r>
            <a:r>
              <a:rPr lang="cs-CZ" sz="2400"/>
              <a:t>období </a:t>
            </a:r>
            <a:r>
              <a:rPr lang="cs-CZ" sz="2400" smtClean="0"/>
              <a:t>impresionismu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Zpracoval:</a:t>
            </a:r>
            <a:r>
              <a:rPr lang="cs-CZ" sz="2400" dirty="0"/>
              <a:t> Mgr. Bc. </a:t>
            </a:r>
            <a:r>
              <a:rPr lang="cs-CZ" sz="2400" dirty="0" err="1"/>
              <a:t>BcA</a:t>
            </a:r>
            <a:r>
              <a:rPr lang="cs-CZ" sz="2400" dirty="0"/>
              <a:t>. Michal Jančík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20688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25535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260648"/>
            <a:ext cx="6370867" cy="3050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836712"/>
            <a:ext cx="7704856" cy="5400599"/>
          </a:xfrm>
        </p:spPr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26/16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Vzdělávací </a:t>
            </a:r>
            <a:r>
              <a:rPr lang="cs-CZ" b="1" dirty="0"/>
              <a:t>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IX</a:t>
            </a:r>
            <a:r>
              <a:rPr lang="cs-CZ" dirty="0"/>
              <a:t>. </a:t>
            </a:r>
            <a:r>
              <a:rPr lang="cs-CZ"/>
              <a:t>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hudba-impresionismus </a:t>
            </a:r>
            <a:r>
              <a:rPr lang="cs-CZ" dirty="0"/>
              <a:t>– obecné rysy umění a hudby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</a:t>
            </a:r>
            <a:r>
              <a:rPr lang="cs-CZ" dirty="0" smtClean="0"/>
              <a:t>   </a:t>
            </a:r>
            <a:r>
              <a:rPr lang="cs-CZ" dirty="0"/>
              <a:t>hudbu </a:t>
            </a:r>
            <a:r>
              <a:rPr lang="cs-CZ" dirty="0" smtClean="0"/>
              <a:t>impresionismu, </a:t>
            </a:r>
            <a:r>
              <a:rPr lang="cs-CZ" dirty="0"/>
              <a:t>orientuje se v základních znacích </a:t>
            </a:r>
            <a:r>
              <a:rPr lang="cs-CZ" dirty="0" smtClean="0"/>
              <a:t>impresionistické </a:t>
            </a:r>
            <a:r>
              <a:rPr lang="cs-CZ" dirty="0"/>
              <a:t>hudby, zařazuje poznatky </a:t>
            </a:r>
            <a:r>
              <a:rPr lang="cs-CZ" dirty="0" smtClean="0"/>
              <a:t>do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    širších </a:t>
            </a:r>
            <a:r>
              <a:rPr lang="cs-CZ" dirty="0"/>
              <a:t>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118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období 						impresionismu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901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125113" cy="924475"/>
          </a:xfrm>
        </p:spPr>
        <p:txBody>
          <a:bodyPr/>
          <a:lstStyle/>
          <a:p>
            <a:r>
              <a:rPr lang="cs-CZ" b="1" dirty="0" smtClean="0"/>
              <a:t>O impresionismu obecně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80920" cy="5328592"/>
          </a:xfrm>
        </p:spPr>
        <p:txBody>
          <a:bodyPr>
            <a:noAutofit/>
          </a:bodyPr>
          <a:lstStyle/>
          <a:p>
            <a:r>
              <a:rPr lang="cs-CZ" sz="2700" dirty="0" smtClean="0"/>
              <a:t>Umělecký směr, který vznikl na konci 19.stol. a trvá do počátku 20.století</a:t>
            </a:r>
          </a:p>
          <a:p>
            <a:endParaRPr lang="cs-CZ" sz="2700" dirty="0" smtClean="0"/>
          </a:p>
          <a:p>
            <a:r>
              <a:rPr lang="cs-CZ" sz="2700" dirty="0" smtClean="0"/>
              <a:t>Jeho hlavním cílem bylo co nejlépe zachytit pocit a náladu daného momentu – nejen v hudbě, ale intenzivně také v malířství a literatuře</a:t>
            </a:r>
          </a:p>
          <a:p>
            <a:endParaRPr lang="cs-CZ" sz="2700" dirty="0" smtClean="0"/>
          </a:p>
          <a:p>
            <a:r>
              <a:rPr lang="cs-CZ" sz="2700" dirty="0" smtClean="0"/>
              <a:t>Impresionističtí umělci si uvědomují, že každý okamžik je jedinečný a neopakovatelný – proto se jej snaží zachytit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2953498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424936" cy="5022087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pochází z názvu významného malíře Clauda Moneta </a:t>
            </a:r>
            <a:r>
              <a:rPr lang="cs-CZ" sz="3200" dirty="0" err="1" smtClean="0"/>
              <a:t>Impresion</a:t>
            </a:r>
            <a:r>
              <a:rPr lang="cs-CZ" sz="3200" dirty="0" smtClean="0"/>
              <a:t>, </a:t>
            </a:r>
            <a:r>
              <a:rPr lang="cs-CZ" sz="3200" dirty="0" err="1" smtClean="0"/>
              <a:t>soleil</a:t>
            </a:r>
            <a:r>
              <a:rPr lang="cs-CZ" sz="3200" dirty="0" smtClean="0"/>
              <a:t> </a:t>
            </a:r>
            <a:r>
              <a:rPr lang="cs-CZ" sz="3200" dirty="0" err="1" smtClean="0"/>
              <a:t>levant</a:t>
            </a:r>
            <a:r>
              <a:rPr lang="cs-CZ" sz="3200" dirty="0" smtClean="0"/>
              <a:t> (Imprese, východ slunce) – tento obraz byl vystaven v </a:t>
            </a:r>
            <a:r>
              <a:rPr lang="cs-CZ" sz="3200" dirty="0" smtClean="0"/>
              <a:t>Paříži                  </a:t>
            </a:r>
            <a:r>
              <a:rPr lang="cs-CZ" sz="3200" dirty="0" smtClean="0"/>
              <a:t>a protože ho jeden z kritiků považoval za nedokončený, použil v hanlivém slova smyslu v novinách označení „impresionismus“ ve snaze se tomuto umění „vysmát“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9021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onet--imprese--vychod-slun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36512" y="44623"/>
            <a:ext cx="9180512" cy="688323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424936" cy="6048672"/>
          </a:xfrm>
        </p:spPr>
        <p:txBody>
          <a:bodyPr>
            <a:noAutofit/>
          </a:bodyPr>
          <a:lstStyle/>
          <a:p>
            <a:r>
              <a:rPr lang="cs-CZ" sz="2800" dirty="0" smtClean="0"/>
              <a:t>Impresionisté oproti předchozím obdobím nehledali ideální krásu, ale prosazovali přirozenou krásu věcí kolem sebe</a:t>
            </a:r>
          </a:p>
          <a:p>
            <a:r>
              <a:rPr lang="cs-CZ" sz="2800" dirty="0" smtClean="0"/>
              <a:t>Malíři již nemalovali v ateliérech, ale ve volné přírodě, na ulici atp. – tak mohli zachytit hru stínu a světla a situací kolem sebe</a:t>
            </a:r>
          </a:p>
          <a:p>
            <a:r>
              <a:rPr lang="cs-CZ" sz="2800" dirty="0" smtClean="0"/>
              <a:t>V malířství je důraz kladen na celkový dojem (ne na detaily), proto impresionistické obrazy musíme vnímat </a:t>
            </a:r>
            <a:r>
              <a:rPr lang="cs-CZ" sz="2800" dirty="0" smtClean="0"/>
              <a:t>                  z </a:t>
            </a:r>
            <a:r>
              <a:rPr lang="cs-CZ" sz="2800" dirty="0" smtClean="0"/>
              <a:t>větší vzdálenosti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3613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7"/>
            <a:ext cx="7739019" cy="4446022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impresionisticé</a:t>
            </a:r>
            <a:r>
              <a:rPr lang="cs-CZ" sz="3200" dirty="0" smtClean="0"/>
              <a:t> obrazy jsou charakteristické jasnými barvami</a:t>
            </a:r>
          </a:p>
          <a:p>
            <a:endParaRPr lang="cs-CZ" sz="3200" dirty="0" smtClean="0"/>
          </a:p>
          <a:p>
            <a:r>
              <a:rPr lang="cs-CZ" sz="3200" dirty="0" smtClean="0"/>
              <a:t>Typickými náměty jsou: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Příroda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Život v moderním </a:t>
            </a:r>
            <a:r>
              <a:rPr lang="cs-CZ" sz="3200" dirty="0" smtClean="0"/>
              <a:t>městě (</a:t>
            </a:r>
            <a:r>
              <a:rPr lang="cs-CZ" sz="3200" dirty="0" smtClean="0"/>
              <a:t>kavárny, divadla…)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7359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Édouard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Manet</a:t>
            </a:r>
          </a:p>
          <a:p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Claude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Monet</a:t>
            </a:r>
          </a:p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Edgar </a:t>
            </a:r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Degas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Pierre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-Auguste </a:t>
            </a:r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Renoir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Vincent van </a:t>
            </a:r>
            <a:r>
              <a:rPr lang="cs-CZ" sz="32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Gogh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550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Édouard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Manet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manet.fifre-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228184" y="1707666"/>
            <a:ext cx="2448272" cy="4169606"/>
          </a:xfrm>
        </p:spPr>
      </p:pic>
      <p:pic>
        <p:nvPicPr>
          <p:cNvPr id="5" name="Obrázek 4" descr="THE_RAILWAY_by_Edouard_Mane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700808"/>
            <a:ext cx="5580112" cy="41850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Claude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Monet</a:t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5" name="Obrázek 4" descr="leknin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4005064"/>
            <a:ext cx="3480388" cy="2610291"/>
          </a:xfrm>
          <a:prstGeom prst="rect">
            <a:avLst/>
          </a:prstGeom>
        </p:spPr>
      </p:pic>
      <p:pic>
        <p:nvPicPr>
          <p:cNvPr id="6" name="Obrázek 5" descr="Monet--Londynsky-parlament-v-mlz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476671"/>
            <a:ext cx="3549392" cy="3284017"/>
          </a:xfrm>
          <a:prstGeom prst="rect">
            <a:avLst/>
          </a:prstGeom>
        </p:spPr>
      </p:pic>
      <p:pic>
        <p:nvPicPr>
          <p:cNvPr id="4" name="Zástupný symbol pro obsah 3" descr="Claude-Monet-Lekníny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rcRect l="32979" t="3714" r="1697" b="4189"/>
          <a:stretch>
            <a:fillRect/>
          </a:stretch>
        </p:blipFill>
        <p:spPr>
          <a:xfrm>
            <a:off x="395536" y="1700808"/>
            <a:ext cx="4648702" cy="33592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Edgar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Degas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Edgar_Germain_Hilaire_Degas_0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6873989" cy="50405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Pierre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-Auguste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Renoir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renoir.moulin-galett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1576276"/>
            <a:ext cx="6428552" cy="473304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Vincent van </a:t>
            </a:r>
            <a:r>
              <a:rPr lang="cs-CZ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Gogh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10841--Vincent-van-Gogh--Slunec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1556792"/>
            <a:ext cx="3384376" cy="4610214"/>
          </a:xfrm>
        </p:spPr>
      </p:pic>
      <p:pic>
        <p:nvPicPr>
          <p:cNvPr id="5" name="Obrázek 4" descr="gogh.self-orsa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556791"/>
            <a:ext cx="3672408" cy="45560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4094"/>
            <a:ext cx="7125113" cy="924475"/>
          </a:xfrm>
        </p:spPr>
        <p:txBody>
          <a:bodyPr/>
          <a:lstStyle/>
          <a:p>
            <a:r>
              <a:rPr lang="cs-CZ" b="1" dirty="0" smtClean="0"/>
              <a:t>Impresionistická hudba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7776864" cy="4627501"/>
          </a:xfrm>
        </p:spPr>
        <p:txBody>
          <a:bodyPr>
            <a:noAutofit/>
          </a:bodyPr>
          <a:lstStyle/>
          <a:p>
            <a:r>
              <a:rPr lang="cs-CZ" sz="2800" dirty="0" smtClean="0"/>
              <a:t>Hudba se stejně jako ostatní umění snaží zachytit pocity a nálady daného momentu</a:t>
            </a:r>
          </a:p>
          <a:p>
            <a:endParaRPr lang="cs-CZ" sz="2800" dirty="0" smtClean="0"/>
          </a:p>
          <a:p>
            <a:r>
              <a:rPr lang="cs-CZ" sz="2800" dirty="0" smtClean="0"/>
              <a:t>Impresionistická hudba postrádá vzletné melodie romantismu – nyní jsou melodie kratší, jakoby útržkovité</a:t>
            </a:r>
          </a:p>
          <a:p>
            <a:endParaRPr lang="cs-CZ" sz="2800" dirty="0" smtClean="0"/>
          </a:p>
          <a:p>
            <a:r>
              <a:rPr lang="cs-CZ" sz="2800" dirty="0" smtClean="0"/>
              <a:t>Nejdůležitější složkou hudby je barva, která vzniká velmi neobvyklými kombinacemi hudebních nástrojů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25793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196752"/>
            <a:ext cx="7125112" cy="343791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Impresionistické skladby nemají přesné vnitřní členění – je to tok hudby, který zachycuje a při poslechu vyvolává různé nálady, pocity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2008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Nejvýznamnější impresionističtí skladatelé</a:t>
            </a:r>
            <a:endParaRPr lang="cs-CZ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424936" cy="4536505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Claude Debussy</a:t>
            </a:r>
          </a:p>
          <a:p>
            <a:r>
              <a:rPr lang="cs-CZ" sz="2600" dirty="0" smtClean="0"/>
              <a:t>- asi nejznámější impresionistický skladatel</a:t>
            </a:r>
          </a:p>
          <a:p>
            <a:endParaRPr lang="cs-CZ" dirty="0" smtClean="0"/>
          </a:p>
          <a:p>
            <a:r>
              <a:rPr lang="cs-CZ" sz="2600" dirty="0" smtClean="0">
                <a:solidFill>
                  <a:srgbClr val="800000"/>
                </a:solidFill>
              </a:rPr>
              <a:t>Faunovo odpoledne</a:t>
            </a:r>
          </a:p>
          <a:p>
            <a:pPr marL="0" indent="0">
              <a:buNone/>
            </a:pPr>
            <a:r>
              <a:rPr lang="cs-CZ" sz="1700" dirty="0" smtClean="0">
                <a:hlinkClick r:id="rId2"/>
              </a:rPr>
              <a:t>http://www.youtube.com/watch?v=Ol4bSKpvpoc</a:t>
            </a:r>
            <a:endParaRPr lang="cs-CZ" sz="1700" dirty="0" smtClean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600" dirty="0" smtClean="0">
                <a:solidFill>
                  <a:srgbClr val="800000"/>
                </a:solidFill>
              </a:rPr>
              <a:t>Moře</a:t>
            </a:r>
          </a:p>
          <a:p>
            <a:pPr marL="0" indent="0">
              <a:buNone/>
            </a:pPr>
            <a:r>
              <a:rPr lang="cs-CZ" sz="1700" dirty="0" smtClean="0">
                <a:solidFill>
                  <a:schemeClr val="tx2">
                    <a:lumMod val="60000"/>
                    <a:lumOff val="40000"/>
                  </a:schemeClr>
                </a:solidFill>
                <a:hlinkClick r:id="rId3"/>
              </a:rPr>
              <a:t>http://www.youtube.com/watch?v=4240QMQ1jhU</a:t>
            </a:r>
            <a:endParaRPr lang="cs-CZ" sz="1700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r>
              <a:rPr lang="cs-CZ" sz="2600" dirty="0" smtClean="0">
                <a:solidFill>
                  <a:srgbClr val="800000"/>
                </a:solidFill>
              </a:rPr>
              <a:t>Dívka s vlasy jako len</a:t>
            </a:r>
          </a:p>
          <a:p>
            <a:pPr marL="0" indent="0">
              <a:buNone/>
            </a:pPr>
            <a:r>
              <a:rPr lang="cs-CZ" sz="1700" dirty="0" smtClean="0">
                <a:solidFill>
                  <a:schemeClr val="tx1">
                    <a:lumMod val="50000"/>
                  </a:schemeClr>
                </a:solidFill>
                <a:hlinkClick r:id="rId4"/>
              </a:rPr>
              <a:t>http://www.youtube.com/watch?v=ctFJhC-WMXo</a:t>
            </a:r>
            <a:endParaRPr lang="cs-CZ" sz="1700" dirty="0" smtClean="0">
              <a:solidFill>
                <a:schemeClr val="tx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200" dirty="0" smtClean="0">
              <a:solidFill>
                <a:schemeClr val="tx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916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240693"/>
            <a:ext cx="5328592" cy="6538151"/>
          </a:xfrm>
        </p:spPr>
      </p:pic>
    </p:spTree>
    <p:extLst>
      <p:ext uri="{BB962C8B-B14F-4D97-AF65-F5344CB8AC3E}">
        <p14:creationId xmlns:p14="http://schemas.microsoft.com/office/powerpoint/2010/main" xmlns="" val="119094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125113" cy="924475"/>
          </a:xfrm>
        </p:spPr>
        <p:txBody>
          <a:bodyPr/>
          <a:lstStyle/>
          <a:p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Maurice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Ravel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424936" cy="54006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Bolero </a:t>
            </a:r>
          </a:p>
          <a:p>
            <a:r>
              <a:rPr lang="cs-CZ" sz="2800" dirty="0" smtClean="0"/>
              <a:t>Inspirace španělským tancem</a:t>
            </a:r>
          </a:p>
          <a:p>
            <a:endParaRPr lang="cs-CZ" sz="2800" dirty="0" smtClean="0"/>
          </a:p>
          <a:p>
            <a:r>
              <a:rPr lang="cs-CZ" sz="2800" dirty="0" smtClean="0"/>
              <a:t>- asi 15 minut se neustále opakuje stejná melodie, skladatel pouze různě kombinuje       a přidává nástroje, čímž roste i dynamika</a:t>
            </a:r>
          </a:p>
          <a:p>
            <a:endParaRPr lang="cs-CZ" sz="2800" dirty="0" smtClean="0"/>
          </a:p>
          <a:p>
            <a:r>
              <a:rPr lang="cs-CZ" sz="2800" dirty="0" smtClean="0"/>
              <a:t>Při premiéře publikum skladbu „vypískalo“      se slovy „vyžeňte toho ďábla z pódia“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http://www.youtube.com/watch?v=LWcpw3GAAms</a:t>
            </a:r>
            <a:endParaRPr lang="cs-CZ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2162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umelecky</a:t>
            </a:r>
            <a:r>
              <a:rPr lang="cs-CZ" u="sng" dirty="0" smtClean="0">
                <a:hlinkClick r:id="rId2"/>
              </a:rPr>
              <a:t>-klub.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/27.-</a:t>
            </a:r>
            <a:r>
              <a:rPr lang="cs-CZ" u="sng" dirty="0" err="1" smtClean="0">
                <a:hlinkClick r:id="rId2"/>
              </a:rPr>
              <a:t>az</a:t>
            </a:r>
            <a:r>
              <a:rPr lang="cs-CZ" u="sng" dirty="0" smtClean="0">
                <a:hlinkClick r:id="rId2"/>
              </a:rPr>
              <a:t>-30.-</a:t>
            </a:r>
            <a:r>
              <a:rPr lang="cs-CZ" u="sng" dirty="0" err="1" smtClean="0">
                <a:hlinkClick r:id="rId2"/>
              </a:rPr>
              <a:t>rijna</a:t>
            </a:r>
            <a:r>
              <a:rPr lang="cs-CZ" u="sng" dirty="0" smtClean="0">
                <a:hlinkClick r:id="rId2"/>
              </a:rPr>
              <a:t>-2010:-</a:t>
            </a:r>
            <a:r>
              <a:rPr lang="cs-CZ" u="sng" dirty="0" err="1" smtClean="0">
                <a:hlinkClick r:id="rId2"/>
              </a:rPr>
              <a:t>claude</a:t>
            </a:r>
            <a:r>
              <a:rPr lang="cs-CZ" u="sng" dirty="0" smtClean="0">
                <a:hlinkClick r:id="rId2"/>
              </a:rPr>
              <a:t>-monet-a-impresionismus-ve-francii-/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topzine.cz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vystava</a:t>
            </a:r>
            <a:r>
              <a:rPr lang="cs-CZ" u="sng" dirty="0" smtClean="0">
                <a:hlinkClick r:id="rId3"/>
              </a:rPr>
              <a:t>-monet-</a:t>
            </a:r>
            <a:r>
              <a:rPr lang="cs-CZ" u="sng" dirty="0" err="1" smtClean="0">
                <a:hlinkClick r:id="rId3"/>
              </a:rPr>
              <a:t>warhol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uvadi</a:t>
            </a:r>
            <a:r>
              <a:rPr lang="cs-CZ" u="sng" dirty="0" smtClean="0">
                <a:hlinkClick r:id="rId3"/>
              </a:rPr>
              <a:t>-klenoty-</a:t>
            </a:r>
            <a:r>
              <a:rPr lang="cs-CZ" u="sng" dirty="0" err="1" smtClean="0">
                <a:hlinkClick r:id="rId3"/>
              </a:rPr>
              <a:t>svetoveho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moderniho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umeni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http://nasosnicek.rajce.idnes.cz/11.impresionismus/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http://kajakubik.blogspot.cz/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http://www.</a:t>
            </a:r>
            <a:r>
              <a:rPr lang="cs-CZ" u="sng" dirty="0" err="1" smtClean="0">
                <a:hlinkClick r:id="rId6"/>
              </a:rPr>
              <a:t>jazykova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skola</a:t>
            </a:r>
            <a:r>
              <a:rPr lang="cs-CZ" u="sng" dirty="0" smtClean="0">
                <a:hlinkClick r:id="rId6"/>
              </a:rPr>
              <a:t>-nice.</a:t>
            </a:r>
            <a:r>
              <a:rPr lang="cs-CZ" u="sng" dirty="0" err="1" smtClean="0">
                <a:hlinkClick r:id="rId6"/>
              </a:rPr>
              <a:t>sk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general</a:t>
            </a:r>
            <a:r>
              <a:rPr lang="cs-CZ" u="sng" dirty="0" smtClean="0">
                <a:hlinkClick r:id="rId6"/>
              </a:rPr>
              <a:t>/</a:t>
            </a:r>
            <a:r>
              <a:rPr lang="cs-CZ" u="sng" dirty="0" err="1" smtClean="0">
                <a:hlinkClick r:id="rId6"/>
              </a:rPr>
              <a:t>edgar</a:t>
            </a:r>
            <a:r>
              <a:rPr lang="cs-CZ" u="sng" dirty="0" smtClean="0">
                <a:hlinkClick r:id="rId6"/>
              </a:rPr>
              <a:t>-</a:t>
            </a:r>
            <a:r>
              <a:rPr lang="cs-CZ" u="sng" dirty="0" err="1" smtClean="0">
                <a:hlinkClick r:id="rId6"/>
              </a:rPr>
              <a:t>degas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artchiv.info</a:t>
            </a:r>
            <a:r>
              <a:rPr lang="cs-CZ" u="sng" dirty="0" smtClean="0">
                <a:hlinkClick r:id="rId7"/>
              </a:rPr>
              <a:t>/galerie/_</a:t>
            </a:r>
            <a:r>
              <a:rPr lang="cs-CZ" u="sng" dirty="0" err="1" smtClean="0">
                <a:hlinkClick r:id="rId7"/>
              </a:rPr>
              <a:t>large.php</a:t>
            </a:r>
            <a:r>
              <a:rPr lang="cs-CZ" u="sng" dirty="0" smtClean="0">
                <a:hlinkClick r:id="rId7"/>
              </a:rPr>
              <a:t>?</a:t>
            </a:r>
            <a:r>
              <a:rPr lang="cs-CZ" u="sng" dirty="0" err="1" smtClean="0">
                <a:hlinkClick r:id="rId7"/>
              </a:rPr>
              <a:t>workID</a:t>
            </a:r>
            <a:r>
              <a:rPr lang="cs-CZ" u="sng" dirty="0" smtClean="0">
                <a:hlinkClick r:id="rId7"/>
              </a:rPr>
              <a:t>=10841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multiweb.cz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nazdarek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gogh.htm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http://www.</a:t>
            </a:r>
            <a:r>
              <a:rPr lang="cs-CZ" u="sng" dirty="0" err="1" smtClean="0">
                <a:hlinkClick r:id="rId9"/>
              </a:rPr>
              <a:t>fotopedia.com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wiki</a:t>
            </a:r>
            <a:r>
              <a:rPr lang="cs-CZ" u="sng" dirty="0" smtClean="0">
                <a:hlinkClick r:id="rId9"/>
              </a:rPr>
              <a:t>/%C3%89douard_Manet#!/</a:t>
            </a:r>
            <a:r>
              <a:rPr lang="cs-CZ" u="sng" dirty="0" err="1" smtClean="0">
                <a:hlinkClick r:id="rId9"/>
              </a:rPr>
              <a:t>items</a:t>
            </a:r>
            <a:r>
              <a:rPr lang="cs-CZ" u="sng" dirty="0" smtClean="0">
                <a:hlinkClick r:id="rId9"/>
              </a:rPr>
              <a:t>/</a:t>
            </a:r>
            <a:r>
              <a:rPr lang="cs-CZ" u="sng" dirty="0" err="1" smtClean="0">
                <a:hlinkClick r:id="rId9"/>
              </a:rPr>
              <a:t>flickr</a:t>
            </a:r>
            <a:r>
              <a:rPr lang="cs-CZ" u="sng" dirty="0" smtClean="0">
                <a:hlinkClick r:id="rId9"/>
              </a:rPr>
              <a:t>-934668833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http://www.</a:t>
            </a:r>
            <a:r>
              <a:rPr lang="cs-CZ" u="sng" dirty="0" err="1" smtClean="0">
                <a:hlinkClick r:id="rId10"/>
              </a:rPr>
              <a:t>ibiblio.org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wm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paint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auth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manet</a:t>
            </a:r>
            <a:r>
              <a:rPr lang="cs-CZ" u="sng" dirty="0" smtClean="0">
                <a:hlinkClick r:id="rId10"/>
              </a:rPr>
              <a:t>/</a:t>
            </a:r>
            <a:r>
              <a:rPr lang="cs-CZ" u="sng" dirty="0" err="1" smtClean="0">
                <a:hlinkClick r:id="rId10"/>
              </a:rPr>
              <a:t>fifre</a:t>
            </a:r>
            <a:r>
              <a:rPr lang="cs-CZ" u="sng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ibiblio.org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wm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paint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auth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renoir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moulin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galette</a:t>
            </a:r>
            <a:r>
              <a:rPr lang="cs-CZ" smtClean="0">
                <a:hlinkClick r:id="rId11"/>
              </a:rPr>
              <a:t>/</a:t>
            </a:r>
            <a:endParaRPr lang="cs-CZ" smtClean="0"/>
          </a:p>
          <a:p>
            <a:endParaRPr lang="cs-CZ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20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Motiv20</Template>
  <TotalTime>143</TotalTime>
  <Words>529</Words>
  <Application>Microsoft Office PowerPoint</Application>
  <PresentationFormat>Předvádění na obrazovce (4:3)</PresentationFormat>
  <Paragraphs>89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Motiv20</vt:lpstr>
      <vt:lpstr>Snímek 1</vt:lpstr>
      <vt:lpstr>Snímek 2</vt:lpstr>
      <vt:lpstr>Hudba období       impresionismu</vt:lpstr>
      <vt:lpstr>O impresionismu obecně</vt:lpstr>
      <vt:lpstr>Snímek 5</vt:lpstr>
      <vt:lpstr>Snímek 6</vt:lpstr>
      <vt:lpstr>Snímek 7</vt:lpstr>
      <vt:lpstr>Snímek 8</vt:lpstr>
      <vt:lpstr>Nejvýznamnější malíři</vt:lpstr>
      <vt:lpstr>Édouard Manet </vt:lpstr>
      <vt:lpstr>Claude Monet </vt:lpstr>
      <vt:lpstr>Edgar Degas </vt:lpstr>
      <vt:lpstr>Pierre-Auguste Renoir </vt:lpstr>
      <vt:lpstr>Vincent van Gogh </vt:lpstr>
      <vt:lpstr>Impresionistická hudba</vt:lpstr>
      <vt:lpstr>Snímek 16</vt:lpstr>
      <vt:lpstr>Nejvýznamnější impresionističtí skladatelé</vt:lpstr>
      <vt:lpstr>Snímek 18</vt:lpstr>
      <vt:lpstr>Maurice Ravel </vt:lpstr>
      <vt:lpstr>Internetové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období impresionismu</dc:title>
  <dc:creator>0JXR</dc:creator>
  <cp:lastModifiedBy>Dum</cp:lastModifiedBy>
  <cp:revision>23</cp:revision>
  <dcterms:created xsi:type="dcterms:W3CDTF">2012-12-15T15:56:39Z</dcterms:created>
  <dcterms:modified xsi:type="dcterms:W3CDTF">2013-06-18T06:16:22Z</dcterms:modified>
</cp:coreProperties>
</file>