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5CF5323-71A4-4CAF-A74C-62D359D5B6A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C829C3F-E0D9-4FA2-9B06-EC5801C5F8B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Číslo materiálu: </a:t>
            </a:r>
            <a:r>
              <a:rPr lang="cs-CZ" dirty="0"/>
              <a:t>VY 32 </a:t>
            </a:r>
            <a:r>
              <a:rPr lang="cs-CZ"/>
              <a:t>INOVACE </a:t>
            </a:r>
            <a:r>
              <a:rPr lang="cs-CZ" smtClean="0"/>
              <a:t>26/20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Název materiálu: </a:t>
            </a:r>
            <a:r>
              <a:rPr lang="cs-CZ" dirty="0"/>
              <a:t>Velmi stručný přehled dějin vážné hudby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Zpracoval</a:t>
            </a:r>
            <a:r>
              <a:rPr lang="cs-CZ" b="1" dirty="0"/>
              <a:t>:</a:t>
            </a:r>
            <a:r>
              <a:rPr lang="cs-CZ" dirty="0"/>
              <a:t> 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202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</a:pPr>
            <a:r>
              <a:rPr lang="cs-CZ" b="1" dirty="0"/>
              <a:t>Číslo materiálu:</a:t>
            </a:r>
            <a:r>
              <a:rPr lang="cs-CZ" dirty="0"/>
              <a:t> VY 32 INOVACE </a:t>
            </a:r>
            <a:r>
              <a:rPr lang="cs-CZ" dirty="0" smtClean="0"/>
              <a:t>26/20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20000"/>
              </a:lnSpc>
            </a:pPr>
            <a:r>
              <a:rPr lang="cs-CZ" b="1" dirty="0"/>
              <a:t>Ročník: IX</a:t>
            </a:r>
            <a:r>
              <a:rPr lang="cs-CZ" dirty="0"/>
              <a:t>. ročník</a:t>
            </a:r>
          </a:p>
          <a:p>
            <a:pPr>
              <a:lnSpc>
                <a:spcPct val="120000"/>
              </a:lnSpc>
            </a:pPr>
            <a:r>
              <a:rPr lang="cs-CZ" b="1" dirty="0"/>
              <a:t>Klíčová slova: </a:t>
            </a:r>
            <a:r>
              <a:rPr lang="cs-CZ" dirty="0"/>
              <a:t>hudba-periodizace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charakterizuje </a:t>
            </a:r>
            <a:r>
              <a:rPr lang="cs-CZ" dirty="0" smtClean="0"/>
              <a:t>znaky jednotlivých slohových období, </a:t>
            </a:r>
            <a:r>
              <a:rPr lang="cs-CZ" dirty="0"/>
              <a:t>orientuje se v časové chronologii vývoje </a:t>
            </a:r>
            <a:r>
              <a:rPr lang="cs-CZ" dirty="0" smtClean="0"/>
              <a:t>vážné hudby </a:t>
            </a:r>
            <a:r>
              <a:rPr lang="cs-CZ" dirty="0"/>
              <a:t>, zařazuje </a:t>
            </a:r>
            <a:r>
              <a:rPr lang="cs-CZ" dirty="0" smtClean="0"/>
              <a:t>skladatele do správného období vývoje vážné hudby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7905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Velmi stručný přehled dějin vážné hudby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80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000" dirty="0" smtClean="0"/>
              <a:t>Hudba slouží jako dorozumívací prostředek, je součástí magických rituálů</a:t>
            </a:r>
          </a:p>
          <a:p>
            <a:endParaRPr lang="cs-CZ" sz="3000" dirty="0" smtClean="0"/>
          </a:p>
          <a:p>
            <a:r>
              <a:rPr lang="cs-CZ" sz="3000" dirty="0" smtClean="0"/>
              <a:t>Vznikají první hudební nástroje vyrobené z přírodních materiálů (dřevo, kameny, kostěné flétny, dechové nástroje ze zvířecích rohů atp.) později také ze železu a bronzu (primitivní formy žesťových nástrojů)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347871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200" dirty="0" smtClean="0"/>
              <a:t>Hudba Řecka a Říma, do r. 476 n.l.</a:t>
            </a:r>
          </a:p>
          <a:p>
            <a:endParaRPr lang="cs-CZ" sz="3200" dirty="0" smtClean="0"/>
          </a:p>
          <a:p>
            <a:r>
              <a:rPr lang="cs-CZ" sz="3200" dirty="0" smtClean="0"/>
              <a:t>Hudba součástí divadelních představení, olympijských her</a:t>
            </a:r>
          </a:p>
          <a:p>
            <a:endParaRPr lang="cs-CZ" sz="3200" dirty="0" smtClean="0"/>
          </a:p>
          <a:p>
            <a:r>
              <a:rPr lang="cs-CZ" sz="3200" dirty="0" smtClean="0"/>
              <a:t>Nejstarší zachovalá hudební památka – </a:t>
            </a:r>
            <a:r>
              <a:rPr lang="cs-CZ" sz="3200" b="1" dirty="0" err="1" smtClean="0"/>
              <a:t>Seikilova</a:t>
            </a:r>
            <a:r>
              <a:rPr lang="cs-CZ" sz="3200" b="1" dirty="0" smtClean="0"/>
              <a:t> píseň </a:t>
            </a:r>
            <a:r>
              <a:rPr lang="cs-CZ" sz="3200" dirty="0" smtClean="0"/>
              <a:t>(na náhrobku)</a:t>
            </a:r>
          </a:p>
          <a:p>
            <a:endParaRPr lang="cs-CZ" sz="3200" dirty="0" smtClean="0"/>
          </a:p>
          <a:p>
            <a:r>
              <a:rPr lang="cs-CZ" sz="3200" b="1" dirty="0" smtClean="0"/>
              <a:t>Nástroje:</a:t>
            </a:r>
            <a:r>
              <a:rPr lang="cs-CZ" sz="3200" dirty="0" smtClean="0"/>
              <a:t> kithara, lyra, syrinx, aulos, vodní varhany, bicí nástroje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4387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531440"/>
            <a:ext cx="8229600" cy="1600200"/>
          </a:xfrm>
        </p:spPr>
        <p:txBody>
          <a:bodyPr/>
          <a:lstStyle/>
          <a:p>
            <a:r>
              <a:rPr lang="cs-CZ" dirty="0" smtClean="0"/>
              <a:t>Středověk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>
            <a:noAutofit/>
          </a:bodyPr>
          <a:lstStyle/>
          <a:p>
            <a:r>
              <a:rPr lang="cs-CZ" sz="2600" dirty="0" smtClean="0"/>
              <a:t>5.stol – 15.stol.</a:t>
            </a:r>
          </a:p>
          <a:p>
            <a:endParaRPr lang="cs-CZ" sz="2600" dirty="0" smtClean="0"/>
          </a:p>
          <a:p>
            <a:r>
              <a:rPr lang="cs-CZ" sz="2600" dirty="0" smtClean="0"/>
              <a:t>Hudba se dělí na světskou a duchovní</a:t>
            </a:r>
          </a:p>
          <a:p>
            <a:endParaRPr lang="cs-CZ" sz="2600" dirty="0" smtClean="0"/>
          </a:p>
          <a:p>
            <a:r>
              <a:rPr lang="cs-CZ" sz="2600" dirty="0" smtClean="0"/>
              <a:t>Duchovní hudba zastoupena </a:t>
            </a:r>
            <a:r>
              <a:rPr lang="cs-CZ" sz="2600" b="1" dirty="0" smtClean="0"/>
              <a:t>GREGORIÁNSKÝM CHORÁLEM</a:t>
            </a:r>
          </a:p>
          <a:p>
            <a:endParaRPr lang="cs-CZ" sz="2600" dirty="0" smtClean="0"/>
          </a:p>
          <a:p>
            <a:r>
              <a:rPr lang="cs-CZ" sz="2600" dirty="0" smtClean="0"/>
              <a:t>Světská hudba zastoupena písněmi </a:t>
            </a:r>
            <a:r>
              <a:rPr lang="cs-CZ" sz="2600" b="1" dirty="0" smtClean="0"/>
              <a:t>TRUBADÚRÚ a TRUVÉRŮ</a:t>
            </a:r>
          </a:p>
          <a:p>
            <a:endParaRPr lang="cs-CZ" sz="2600" dirty="0" smtClean="0"/>
          </a:p>
          <a:p>
            <a:r>
              <a:rPr lang="cs-CZ" sz="2600" b="1" dirty="0" smtClean="0"/>
              <a:t>Nástroje</a:t>
            </a:r>
            <a:r>
              <a:rPr lang="cs-CZ" sz="2600" dirty="0" smtClean="0"/>
              <a:t>: pošetky, varhany, flétny, bubínky atd.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351060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387424"/>
            <a:ext cx="8229600" cy="1600200"/>
          </a:xfrm>
        </p:spPr>
        <p:txBody>
          <a:bodyPr/>
          <a:lstStyle/>
          <a:p>
            <a:r>
              <a:rPr lang="cs-CZ" dirty="0" smtClean="0"/>
              <a:t>Renesance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700" dirty="0" smtClean="0"/>
              <a:t>15. – 17.stol.</a:t>
            </a:r>
          </a:p>
          <a:p>
            <a:pPr>
              <a:lnSpc>
                <a:spcPct val="150000"/>
              </a:lnSpc>
            </a:pPr>
            <a:r>
              <a:rPr lang="cs-CZ" sz="2700" dirty="0" smtClean="0"/>
              <a:t>Dochází k velkému rozvoji </a:t>
            </a:r>
            <a:r>
              <a:rPr lang="cs-CZ" sz="2700" b="1" dirty="0" smtClean="0"/>
              <a:t>POLYFONIE</a:t>
            </a:r>
          </a:p>
          <a:p>
            <a:pPr>
              <a:lnSpc>
                <a:spcPct val="150000"/>
              </a:lnSpc>
            </a:pPr>
            <a:r>
              <a:rPr lang="cs-CZ" sz="2700" dirty="0" smtClean="0"/>
              <a:t>Ideální nástroj = lidský hlas</a:t>
            </a:r>
          </a:p>
          <a:p>
            <a:pPr>
              <a:lnSpc>
                <a:spcPct val="150000"/>
              </a:lnSpc>
            </a:pPr>
            <a:r>
              <a:rPr lang="cs-CZ" sz="2700" dirty="0" smtClean="0"/>
              <a:t>Skladby 2 až 36 </a:t>
            </a:r>
            <a:r>
              <a:rPr lang="cs-CZ" sz="2700" dirty="0" err="1" smtClean="0"/>
              <a:t>hlasé</a:t>
            </a:r>
            <a:r>
              <a:rPr lang="cs-CZ" sz="2700" dirty="0" smtClean="0"/>
              <a:t>, různé hudební hříčky</a:t>
            </a:r>
          </a:p>
          <a:p>
            <a:pPr>
              <a:lnSpc>
                <a:spcPct val="150000"/>
              </a:lnSpc>
            </a:pPr>
            <a:r>
              <a:rPr lang="cs-CZ" sz="2700" dirty="0" smtClean="0"/>
              <a:t>Rozdělení hlasů na soprán, alt, tenor, bas</a:t>
            </a:r>
          </a:p>
          <a:p>
            <a:r>
              <a:rPr lang="cs-CZ" sz="2700" b="1" dirty="0" smtClean="0"/>
              <a:t>Skladatelé: </a:t>
            </a:r>
            <a:r>
              <a:rPr lang="cs-CZ" sz="2700" dirty="0" smtClean="0"/>
              <a:t>Orlando di Laso, Giovanni </a:t>
            </a:r>
            <a:r>
              <a:rPr lang="cs-CZ" sz="2700" dirty="0" err="1" smtClean="0"/>
              <a:t>Pierluigi</a:t>
            </a:r>
            <a:r>
              <a:rPr lang="cs-CZ" sz="2700" dirty="0" smtClean="0"/>
              <a:t> da </a:t>
            </a:r>
            <a:r>
              <a:rPr lang="cs-CZ" sz="2700" dirty="0" err="1" smtClean="0"/>
              <a:t>Palestrina</a:t>
            </a:r>
            <a:r>
              <a:rPr lang="cs-CZ" sz="2700" dirty="0" smtClean="0"/>
              <a:t>, Kryštof Harant z Polžic a Bezdružic</a:t>
            </a:r>
          </a:p>
          <a:p>
            <a:pPr>
              <a:lnSpc>
                <a:spcPct val="150000"/>
              </a:lnSpc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8064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600" dirty="0" smtClean="0"/>
              <a:t>17.stol. – pol. 18.stol.</a:t>
            </a:r>
          </a:p>
          <a:p>
            <a:pPr>
              <a:lnSpc>
                <a:spcPct val="150000"/>
              </a:lnSpc>
            </a:pPr>
            <a:r>
              <a:rPr lang="cs-CZ" sz="2600" dirty="0" smtClean="0"/>
              <a:t>Zdokonalení hudebních nástrojů</a:t>
            </a:r>
          </a:p>
          <a:p>
            <a:pPr>
              <a:lnSpc>
                <a:spcPct val="150000"/>
              </a:lnSpc>
            </a:pPr>
            <a:r>
              <a:rPr lang="cs-CZ" sz="2600" dirty="0" smtClean="0"/>
              <a:t>Vzniká </a:t>
            </a:r>
            <a:r>
              <a:rPr lang="cs-CZ" sz="2600" b="1" dirty="0" smtClean="0"/>
              <a:t>HOMOFONIE</a:t>
            </a:r>
          </a:p>
          <a:p>
            <a:pPr>
              <a:lnSpc>
                <a:spcPct val="150000"/>
              </a:lnSpc>
            </a:pPr>
            <a:r>
              <a:rPr lang="cs-CZ" sz="2600" dirty="0" smtClean="0"/>
              <a:t>Zrovnoprávnění hudby vokální a instrumentální</a:t>
            </a:r>
          </a:p>
          <a:p>
            <a:pPr>
              <a:lnSpc>
                <a:spcPct val="150000"/>
              </a:lnSpc>
            </a:pPr>
            <a:r>
              <a:rPr lang="cs-CZ" sz="2600" dirty="0" smtClean="0"/>
              <a:t>Líbivost melodií, v hudbě mnoho emocí</a:t>
            </a:r>
          </a:p>
          <a:p>
            <a:r>
              <a:rPr lang="cs-CZ" sz="2600" dirty="0" smtClean="0"/>
              <a:t>Vzniká opera, instrumentální koncert, oblíbenou formou je </a:t>
            </a:r>
            <a:r>
              <a:rPr lang="cs-CZ" sz="2600" b="1" dirty="0" smtClean="0"/>
              <a:t>FUGA</a:t>
            </a:r>
          </a:p>
        </p:txBody>
      </p:sp>
    </p:spTree>
    <p:extLst>
      <p:ext uri="{BB962C8B-B14F-4D97-AF65-F5344CB8AC3E}">
        <p14:creationId xmlns:p14="http://schemas.microsoft.com/office/powerpoint/2010/main" val="310528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/>
              <a:t>Oblíbené nástroje: </a:t>
            </a:r>
            <a:r>
              <a:rPr lang="cs-CZ" sz="2800" dirty="0" smtClean="0"/>
              <a:t>varhany, cembalo</a:t>
            </a:r>
          </a:p>
          <a:p>
            <a:endParaRPr lang="cs-CZ" sz="2800" dirty="0" smtClean="0"/>
          </a:p>
          <a:p>
            <a:r>
              <a:rPr lang="cs-CZ" sz="2800" dirty="0" smtClean="0"/>
              <a:t>Vznikají první orchestry</a:t>
            </a:r>
          </a:p>
          <a:p>
            <a:endParaRPr lang="cs-CZ" sz="2800" dirty="0" smtClean="0"/>
          </a:p>
          <a:p>
            <a:r>
              <a:rPr lang="cs-CZ" sz="2800" b="1" dirty="0" smtClean="0"/>
              <a:t>Skladatelé: </a:t>
            </a:r>
            <a:r>
              <a:rPr lang="cs-CZ" sz="2800" dirty="0" err="1" smtClean="0"/>
              <a:t>J.S.Bach</a:t>
            </a:r>
            <a:r>
              <a:rPr lang="cs-CZ" sz="2800" dirty="0" smtClean="0"/>
              <a:t>, A. </a:t>
            </a:r>
            <a:r>
              <a:rPr lang="cs-CZ" sz="2800" dirty="0" err="1" smtClean="0"/>
              <a:t>Vivaldi</a:t>
            </a:r>
            <a:r>
              <a:rPr lang="cs-CZ" sz="2800" dirty="0" smtClean="0"/>
              <a:t>, G. F. Händel, A. Michna z Otradovic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809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459432"/>
            <a:ext cx="8229600" cy="1600200"/>
          </a:xfrm>
        </p:spPr>
        <p:txBody>
          <a:bodyPr/>
          <a:lstStyle/>
          <a:p>
            <a:r>
              <a:rPr lang="cs-CZ" smtClean="0"/>
              <a:t>Klasicismus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pol. 18.stol – začátek 19.stol.</a:t>
            </a:r>
          </a:p>
          <a:p>
            <a:r>
              <a:rPr lang="cs-CZ" sz="2800" dirty="0" smtClean="0"/>
              <a:t>Hlavní rysy: </a:t>
            </a:r>
            <a:r>
              <a:rPr lang="cs-CZ" sz="2800" b="1" dirty="0" smtClean="0"/>
              <a:t>pravidelnost, uměřenost, řád, strohost</a:t>
            </a:r>
          </a:p>
          <a:p>
            <a:r>
              <a:rPr lang="cs-CZ" sz="2800" dirty="0" smtClean="0"/>
              <a:t>Hudba velmi průzračná, čistá, většina skladeb v durových tóninách, přehledná hudební forma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Vzniká </a:t>
            </a:r>
            <a:r>
              <a:rPr lang="cs-CZ" sz="2800" b="1" dirty="0" smtClean="0"/>
              <a:t>SONÁTOVÁ FORMA</a:t>
            </a:r>
          </a:p>
          <a:p>
            <a:r>
              <a:rPr lang="cs-CZ" sz="2800" b="1" dirty="0" smtClean="0"/>
              <a:t>skladatelé: </a:t>
            </a:r>
            <a:r>
              <a:rPr lang="cs-CZ" sz="2800" dirty="0" smtClean="0"/>
              <a:t>W. A. Mozart, J. Haydn, </a:t>
            </a:r>
            <a:r>
              <a:rPr lang="cs-CZ" sz="2800" dirty="0"/>
              <a:t>L</a:t>
            </a:r>
            <a:r>
              <a:rPr lang="cs-CZ" sz="2800" dirty="0" smtClean="0"/>
              <a:t>. van Beethoven</a:t>
            </a:r>
          </a:p>
          <a:p>
            <a:pPr>
              <a:lnSpc>
                <a:spcPct val="150000"/>
              </a:lnSpc>
            </a:pPr>
            <a:endParaRPr lang="cs-CZ" sz="2600" dirty="0" smtClean="0"/>
          </a:p>
          <a:p>
            <a:pPr>
              <a:lnSpc>
                <a:spcPct val="150000"/>
              </a:lnSpc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83316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387424"/>
            <a:ext cx="8229600" cy="1600200"/>
          </a:xfrm>
        </p:spPr>
        <p:txBody>
          <a:bodyPr/>
          <a:lstStyle/>
          <a:p>
            <a:r>
              <a:rPr lang="cs-CZ" dirty="0" smtClean="0"/>
              <a:t>Romantismus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11256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2.pol. 19.stol. – začátek 20.stol.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Základní rysy: </a:t>
            </a:r>
            <a:r>
              <a:rPr lang="cs-CZ" sz="2800" b="1" dirty="0" smtClean="0"/>
              <a:t>cit, individualita, duše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Libuje si v bolesti, depresivních náladách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Inspirace v lidové hudbě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Hudba velmi citová, má silné emoce přenést na posluchače</a:t>
            </a:r>
          </a:p>
        </p:txBody>
      </p:sp>
    </p:spTree>
    <p:extLst>
      <p:ext uri="{BB962C8B-B14F-4D97-AF65-F5344CB8AC3E}">
        <p14:creationId xmlns:p14="http://schemas.microsoft.com/office/powerpoint/2010/main" val="114195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/>
              <a:t>Inspirace středověkými tématy, dálným orientem, pohádkami atd.</a:t>
            </a:r>
          </a:p>
          <a:p>
            <a:endParaRPr lang="cs-CZ" sz="2800" dirty="0" smtClean="0"/>
          </a:p>
          <a:p>
            <a:r>
              <a:rPr lang="cs-CZ" sz="2800" dirty="0" smtClean="0"/>
              <a:t>Vzniká </a:t>
            </a:r>
            <a:r>
              <a:rPr lang="cs-CZ" sz="2800" b="1" dirty="0" smtClean="0"/>
              <a:t>SYMFONICKÁ BÁSEŇ</a:t>
            </a:r>
          </a:p>
          <a:p>
            <a:endParaRPr lang="cs-CZ" sz="2800" dirty="0" smtClean="0"/>
          </a:p>
          <a:p>
            <a:r>
              <a:rPr lang="cs-CZ" sz="2800" b="1" dirty="0" smtClean="0"/>
              <a:t>Zahraniční skladatelé: </a:t>
            </a:r>
            <a:r>
              <a:rPr lang="cs-CZ" sz="2800" dirty="0" smtClean="0"/>
              <a:t>F. Chopin, F. </a:t>
            </a:r>
            <a:r>
              <a:rPr lang="cs-CZ" sz="2800" dirty="0" err="1" smtClean="0"/>
              <a:t>Liszt</a:t>
            </a:r>
            <a:r>
              <a:rPr lang="cs-CZ" sz="2800" dirty="0" smtClean="0"/>
              <a:t>, R. Wagner</a:t>
            </a:r>
          </a:p>
          <a:p>
            <a:endParaRPr lang="cs-CZ" sz="2800" dirty="0" smtClean="0"/>
          </a:p>
          <a:p>
            <a:r>
              <a:rPr lang="cs-CZ" sz="2800" b="1" dirty="0" smtClean="0"/>
              <a:t>Čeští skladatelé: </a:t>
            </a:r>
            <a:r>
              <a:rPr lang="cs-CZ" sz="2800" dirty="0" smtClean="0"/>
              <a:t>B. Smetana, A. Dvořák, J. Suk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5241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IMPRESIONISMUS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Konec 19.stol. – začátek 20.stol.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Nejdůležitější hudební složka = </a:t>
            </a:r>
            <a:r>
              <a:rPr lang="cs-CZ" sz="2800" b="1" dirty="0" smtClean="0"/>
              <a:t>barva</a:t>
            </a:r>
          </a:p>
          <a:p>
            <a:r>
              <a:rPr lang="cs-CZ" sz="2800" dirty="0" smtClean="0"/>
              <a:t>Melodie útržkovité, hudba bez konkrétní formy, spíše dlouhý tok hudby přinášející různé nálady</a:t>
            </a:r>
          </a:p>
          <a:p>
            <a:r>
              <a:rPr lang="cs-CZ" sz="2800" dirty="0" smtClean="0"/>
              <a:t>Snaha zachytit přítomný okamžik, vyjádřit jeho náladu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Skladatelé: </a:t>
            </a:r>
            <a:r>
              <a:rPr lang="cs-CZ" sz="2800" dirty="0" smtClean="0"/>
              <a:t>C. Debussy, M. </a:t>
            </a:r>
            <a:r>
              <a:rPr lang="cs-CZ" sz="2800" dirty="0" err="1" smtClean="0"/>
              <a:t>Ravel</a:t>
            </a:r>
            <a:endParaRPr lang="cs-CZ" sz="2800" dirty="0" smtClean="0"/>
          </a:p>
          <a:p>
            <a:pPr>
              <a:lnSpc>
                <a:spcPct val="150000"/>
              </a:lnSpc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016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123</TotalTime>
  <Words>559</Words>
  <Application>Microsoft Office PowerPoint</Application>
  <PresentationFormat>Předvádění na obrazovce (4:3)</PresentationFormat>
  <Paragraphs>94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Exekutivní</vt:lpstr>
      <vt:lpstr>Prezentace aplikace PowerPoint</vt:lpstr>
      <vt:lpstr>Prezentace aplikace PowerPoint</vt:lpstr>
      <vt:lpstr>Velmi stručný přehled dějin vážné hudby</vt:lpstr>
      <vt:lpstr>Pravěk</vt:lpstr>
      <vt:lpstr>Antika</vt:lpstr>
      <vt:lpstr>Středověk</vt:lpstr>
      <vt:lpstr>Renesance</vt:lpstr>
      <vt:lpstr>Baroko</vt:lpstr>
      <vt:lpstr>Prezentace aplikace PowerPoint</vt:lpstr>
      <vt:lpstr>Klasicismus</vt:lpstr>
      <vt:lpstr>Romantismus</vt:lpstr>
      <vt:lpstr>Prezentace aplikace PowerPoint</vt:lpstr>
      <vt:lpstr>IMPRESIONISMUS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Velmi stručný přehled dějin vážné hudby</dc:title>
  <dc:creator>0JXR</dc:creator>
  <cp:lastModifiedBy>0JXR</cp:lastModifiedBy>
  <cp:revision>9</cp:revision>
  <dcterms:created xsi:type="dcterms:W3CDTF">2013-02-16T18:48:13Z</dcterms:created>
  <dcterms:modified xsi:type="dcterms:W3CDTF">2013-06-18T05:52:38Z</dcterms:modified>
</cp:coreProperties>
</file>