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73" r:id="rId3"/>
    <p:sldId id="264" r:id="rId4"/>
    <p:sldId id="256" r:id="rId5"/>
    <p:sldId id="257" r:id="rId6"/>
    <p:sldId id="267" r:id="rId7"/>
    <p:sldId id="265" r:id="rId8"/>
    <p:sldId id="258" r:id="rId9"/>
    <p:sldId id="268" r:id="rId10"/>
    <p:sldId id="259" r:id="rId11"/>
    <p:sldId id="260" r:id="rId12"/>
    <p:sldId id="269" r:id="rId13"/>
    <p:sldId id="262" r:id="rId14"/>
    <p:sldId id="263" r:id="rId15"/>
    <p:sldId id="270" r:id="rId16"/>
    <p:sldId id="271" r:id="rId17"/>
    <p:sldId id="266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8D5CA-2124-484B-B2BE-E4A08AA7E6ED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56285-32BF-404C-B356-6ABE17ECE36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8D5CA-2124-484B-B2BE-E4A08AA7E6ED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56285-32BF-404C-B356-6ABE17ECE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8D5CA-2124-484B-B2BE-E4A08AA7E6ED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8C56285-32BF-404C-B356-6ABE17ECE36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8D5CA-2124-484B-B2BE-E4A08AA7E6ED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56285-32BF-404C-B356-6ABE17ECE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8D5CA-2124-484B-B2BE-E4A08AA7E6ED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56285-32BF-404C-B356-6ABE17ECE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8D5CA-2124-484B-B2BE-E4A08AA7E6ED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56285-32BF-404C-B356-6ABE17ECE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8D5CA-2124-484B-B2BE-E4A08AA7E6ED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56285-32BF-404C-B356-6ABE17ECE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8D5CA-2124-484B-B2BE-E4A08AA7E6ED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56285-32BF-404C-B356-6ABE17ECE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8D5CA-2124-484B-B2BE-E4A08AA7E6ED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56285-32BF-404C-B356-6ABE17ECE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8D5CA-2124-484B-B2BE-E4A08AA7E6ED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56285-32BF-404C-B356-6ABE17ECE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8D5CA-2124-484B-B2BE-E4A08AA7E6ED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56285-32BF-404C-B356-6ABE17ECE3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298D5CA-2124-484B-B2BE-E4A08AA7E6ED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8C56285-32BF-404C-B356-6ABE17ECE36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slide" Target="slide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slide" Target="slide1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5" Type="http://schemas.openxmlformats.org/officeDocument/2006/relationships/slide" Target="slide9.xml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slide" Target="slide14.xml"/><Relationship Id="rId5" Type="http://schemas.openxmlformats.org/officeDocument/2006/relationships/slide" Target="slide13.xml"/><Relationship Id="rId4" Type="http://schemas.openxmlformats.org/officeDocument/2006/relationships/slide" Target="slide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3" Type="http://schemas.openxmlformats.org/officeDocument/2006/relationships/image" Target="../media/image12.wmf"/><Relationship Id="rId7" Type="http://schemas.openxmlformats.org/officeDocument/2006/relationships/slide" Target="slide16.xml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slide" Target="slide15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050" y="5129213"/>
            <a:ext cx="916305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748514" y="1340768"/>
            <a:ext cx="36279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Šablona 32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3358" y="3140968"/>
            <a:ext cx="827822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VY_32_INOVACE_18_16_Y</a:t>
            </a:r>
            <a:r>
              <a:rPr lang="az-Cyrl-AZ" sz="3600" b="1" cap="none" spc="0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пражнение</a:t>
            </a:r>
            <a:endParaRPr lang="cs-CZ" sz="36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8270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400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Y</a:t>
            </a:r>
            <a:r>
              <a:rPr lang="az-Cyrl-AZ" sz="4400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пражнение</a:t>
            </a:r>
            <a:r>
              <a:rPr lang="cs-CZ" sz="4400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sz="4400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54461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/>
              <a:t> Prezentace může sloužit </a:t>
            </a:r>
            <a:r>
              <a:rPr lang="cs-CZ"/>
              <a:t>jako </a:t>
            </a:r>
            <a:r>
              <a:rPr lang="cs-CZ" smtClean="0"/>
              <a:t>procvičovací </a:t>
            </a:r>
            <a:r>
              <a:rPr lang="cs-CZ" dirty="0"/>
              <a:t>učivo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výstup: </a:t>
            </a:r>
            <a:r>
              <a:rPr lang="cs-CZ" dirty="0" smtClean="0"/>
              <a:t>procvičování tématu Domácí hospodářství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 smtClean="0"/>
              <a:t>cvičení – Domácí hospodářství 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01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420888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Y</a:t>
            </a:r>
            <a:r>
              <a:rPr lang="az-Cyrl-AZ" sz="8800" dirty="0" smtClean="0"/>
              <a:t>пражнение</a:t>
            </a:r>
            <a:endParaRPr lang="cs-CZ" sz="8800" dirty="0"/>
          </a:p>
        </p:txBody>
      </p:sp>
      <p:sp>
        <p:nvSpPr>
          <p:cNvPr id="4" name="Obdélník 3"/>
          <p:cNvSpPr/>
          <p:nvPr/>
        </p:nvSpPr>
        <p:spPr>
          <a:xfrm>
            <a:off x="1507706" y="3890665"/>
            <a:ext cx="6128601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Procvičování a opakování tématu </a:t>
            </a:r>
          </a:p>
          <a:p>
            <a:pPr algn="ctr"/>
            <a:r>
              <a:rPr lang="cs-CZ" sz="28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Domácí hospodářství</a:t>
            </a:r>
            <a:endParaRPr lang="cs-CZ" sz="28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0306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420888"/>
            <a:ext cx="8229600" cy="1828800"/>
          </a:xfrm>
        </p:spPr>
        <p:txBody>
          <a:bodyPr>
            <a:normAutofit fontScale="90000"/>
          </a:bodyPr>
          <a:lstStyle/>
          <a:p>
            <a:r>
              <a:rPr lang="ru-RU" dirty="0"/>
              <a:t>Скажите, кто что дéлает. Употребите словá и выражения: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1805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Admin\AppData\Local\Microsoft\Windows\Temporary Internet Files\Content.IE5\UWDINS0I\MC9000244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132856"/>
            <a:ext cx="3237206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Admin\AppData\Local\Microsoft\Windows\Temporary Internet Files\Content.IE5\UWDINS0I\MC9000554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317"/>
            <a:ext cx="3613842" cy="3452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823" y="5157192"/>
            <a:ext cx="9143999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телевизор, игрáют в футбóл, кресл</a:t>
            </a:r>
            <a:r>
              <a:rPr lang="cs-CZ" sz="4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ó, </a:t>
            </a:r>
            <a:r>
              <a:rPr lang="ru-RU" sz="4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сид</a:t>
            </a:r>
            <a:r>
              <a:rPr lang="cs-CZ" sz="4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é</a:t>
            </a:r>
            <a:r>
              <a:rPr lang="ru-RU" sz="4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ть, попк</a:t>
            </a:r>
            <a:r>
              <a:rPr lang="cs-CZ" sz="4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ó</a:t>
            </a:r>
            <a:r>
              <a:rPr lang="ru-RU" sz="4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рн</a:t>
            </a:r>
            <a:endParaRPr lang="cs-CZ" sz="4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2057" name="Picture 9" descr="C:\Users\Admin\AppData\Local\Microsoft\Windows\Temporary Internet Files\Content.IE5\UWDINS0I\MP900178626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663"/>
          <a:stretch/>
        </p:blipFill>
        <p:spPr bwMode="auto">
          <a:xfrm>
            <a:off x="5865781" y="532263"/>
            <a:ext cx="2316617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ěticípá hvězda 4"/>
          <p:cNvSpPr/>
          <p:nvPr/>
        </p:nvSpPr>
        <p:spPr>
          <a:xfrm>
            <a:off x="2073336" y="5818911"/>
            <a:ext cx="532831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ipka doprava 5">
            <a:hlinkClick r:id="rId5" action="ppaction://hlinksldjump"/>
          </p:cNvPr>
          <p:cNvSpPr/>
          <p:nvPr/>
        </p:nvSpPr>
        <p:spPr>
          <a:xfrm>
            <a:off x="7884368" y="616530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  <p:sp>
        <p:nvSpPr>
          <p:cNvPr id="7" name="Vývojový diagram: postup 6">
            <a:hlinkClick r:id="rId5" action="ppaction://hlinksldjump"/>
          </p:cNvPr>
          <p:cNvSpPr/>
          <p:nvPr/>
        </p:nvSpPr>
        <p:spPr>
          <a:xfrm>
            <a:off x="323528" y="4024982"/>
            <a:ext cx="1202432" cy="82867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dirty="0" smtClean="0"/>
              <a:t>Správné odpovědi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5935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0"/>
            <a:ext cx="4038600" cy="6858000"/>
          </a:xfrm>
        </p:spPr>
        <p:txBody>
          <a:bodyPr>
            <a:noAutofit/>
          </a:bodyPr>
          <a:lstStyle/>
          <a:p>
            <a:endParaRPr lang="cs-CZ" sz="3200" b="1" dirty="0" smtClean="0">
              <a:solidFill>
                <a:schemeClr val="accent1">
                  <a:lumMod val="20000"/>
                  <a:lumOff val="80000"/>
                </a:schemeClr>
              </a:solidFill>
              <a:latin typeface="Comic Sans MS" pitchFamily="66" charset="0"/>
            </a:endParaRPr>
          </a:p>
          <a:p>
            <a:r>
              <a:rPr lang="ru-RU" sz="3200" b="1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  <a:t>Сид</a:t>
            </a:r>
            <a:r>
              <a:rPr lang="cs-CZ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  <a:t>é</a:t>
            </a:r>
            <a:r>
              <a:rPr lang="ru-RU" sz="3200" b="1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  <a:t>ть</a:t>
            </a:r>
            <a:endParaRPr lang="cs-CZ" sz="3200" b="1" dirty="0" smtClean="0">
              <a:solidFill>
                <a:schemeClr val="accent1">
                  <a:lumMod val="20000"/>
                  <a:lumOff val="80000"/>
                </a:schemeClr>
              </a:solidFill>
              <a:latin typeface="Comic Sans MS" pitchFamily="66" charset="0"/>
            </a:endParaRPr>
          </a:p>
          <a:p>
            <a:pPr marL="137160" indent="0">
              <a:buNone/>
            </a:pPr>
            <a:endParaRPr lang="cs-CZ" sz="3200" b="1" dirty="0">
              <a:solidFill>
                <a:schemeClr val="accent1">
                  <a:lumMod val="20000"/>
                  <a:lumOff val="80000"/>
                </a:schemeClr>
              </a:solidFill>
              <a:latin typeface="Comic Sans MS" pitchFamily="66" charset="0"/>
            </a:endParaRPr>
          </a:p>
          <a:p>
            <a:pPr marL="137160" indent="0">
              <a:buNone/>
            </a:pPr>
            <a:r>
              <a:rPr lang="ru-RU" sz="3200" b="1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  <a:t>я </a:t>
            </a:r>
            <a:r>
              <a:rPr lang="ru-RU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  <a:t>сижý</a:t>
            </a:r>
            <a:br>
              <a:rPr lang="ru-RU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</a:br>
            <a:r>
              <a:rPr lang="ru-RU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  <a:t>ты сидишь</a:t>
            </a:r>
            <a:br>
              <a:rPr lang="ru-RU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</a:br>
            <a:r>
              <a:rPr lang="ru-RU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  <a:t>он </a:t>
            </a:r>
            <a:r>
              <a:rPr lang="ru-RU" sz="3200" b="1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  <a:t>сидит</a:t>
            </a:r>
            <a:endParaRPr lang="cs-CZ" sz="3200" b="1" dirty="0" smtClean="0">
              <a:solidFill>
                <a:schemeClr val="accent1">
                  <a:lumMod val="20000"/>
                  <a:lumOff val="80000"/>
                </a:schemeClr>
              </a:solidFill>
              <a:latin typeface="Comic Sans MS" pitchFamily="66" charset="0"/>
            </a:endParaRPr>
          </a:p>
          <a:p>
            <a:pPr marL="137160" indent="0">
              <a:buNone/>
            </a:pPr>
            <a:endParaRPr lang="cs-CZ" sz="3200" b="1" dirty="0">
              <a:solidFill>
                <a:schemeClr val="accent1">
                  <a:lumMod val="20000"/>
                  <a:lumOff val="80000"/>
                </a:schemeClr>
              </a:solidFill>
              <a:latin typeface="Comic Sans MS" pitchFamily="66" charset="0"/>
            </a:endParaRPr>
          </a:p>
          <a:p>
            <a:pPr marL="137160" indent="0">
              <a:buNone/>
            </a:pPr>
            <a:r>
              <a:rPr lang="ru-RU" sz="3200" b="1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  <a:t>мы </a:t>
            </a:r>
            <a:r>
              <a:rPr lang="ru-RU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  <a:t>сидим</a:t>
            </a:r>
            <a:br>
              <a:rPr lang="ru-RU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</a:br>
            <a:r>
              <a:rPr lang="ru-RU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  <a:t>вы сидите</a:t>
            </a:r>
            <a:br>
              <a:rPr lang="ru-RU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</a:br>
            <a:r>
              <a:rPr lang="ru-RU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Comic Sans MS" pitchFamily="66" charset="0"/>
              </a:rPr>
              <a:t>они сидят</a:t>
            </a:r>
            <a:r>
              <a:rPr lang="cs-CZ" sz="4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/>
            </a:r>
            <a:br>
              <a:rPr lang="cs-CZ" sz="4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endParaRPr lang="cs-CZ" sz="4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0"/>
            <a:ext cx="4104456" cy="6858000"/>
          </a:xfrm>
        </p:spPr>
        <p:txBody>
          <a:bodyPr>
            <a:noAutofit/>
          </a:bodyPr>
          <a:lstStyle/>
          <a:p>
            <a:endParaRPr lang="cs-CZ" sz="3200" b="1" dirty="0" smtClean="0">
              <a:latin typeface="Comic Sans MS" pitchFamily="66" charset="0"/>
            </a:endParaRPr>
          </a:p>
          <a:p>
            <a:r>
              <a:rPr lang="ru-RU" sz="3200" b="1" dirty="0" smtClean="0">
                <a:latin typeface="Comic Sans MS" pitchFamily="66" charset="0"/>
              </a:rPr>
              <a:t>Игрáть</a:t>
            </a:r>
            <a:endParaRPr lang="ru-RU" sz="3200" b="1" dirty="0">
              <a:latin typeface="Comic Sans MS" pitchFamily="66" charset="0"/>
            </a:endParaRPr>
          </a:p>
          <a:p>
            <a:pPr marL="137160" indent="0">
              <a:buNone/>
            </a:pPr>
            <a:endParaRPr lang="cs-CZ" sz="3200" b="1" dirty="0" smtClean="0">
              <a:latin typeface="Comic Sans MS" pitchFamily="66" charset="0"/>
            </a:endParaRPr>
          </a:p>
          <a:p>
            <a:pPr marL="137160" indent="0">
              <a:buNone/>
            </a:pPr>
            <a:r>
              <a:rPr lang="ru-RU" sz="3200" b="1" dirty="0" smtClean="0">
                <a:latin typeface="Comic Sans MS" pitchFamily="66" charset="0"/>
              </a:rPr>
              <a:t>я </a:t>
            </a:r>
            <a:r>
              <a:rPr lang="ru-RU" sz="3200" b="1" dirty="0">
                <a:latin typeface="Comic Sans MS" pitchFamily="66" charset="0"/>
              </a:rPr>
              <a:t>игрáю</a:t>
            </a:r>
          </a:p>
          <a:p>
            <a:pPr marL="137160" indent="0">
              <a:buNone/>
            </a:pPr>
            <a:r>
              <a:rPr lang="ru-RU" sz="3200" b="1" dirty="0">
                <a:latin typeface="Comic Sans MS" pitchFamily="66" charset="0"/>
              </a:rPr>
              <a:t>ты игрáешь</a:t>
            </a:r>
          </a:p>
          <a:p>
            <a:pPr marL="137160" indent="0">
              <a:buNone/>
            </a:pPr>
            <a:r>
              <a:rPr lang="ru-RU" sz="3200" b="1" dirty="0">
                <a:latin typeface="Comic Sans MS" pitchFamily="66" charset="0"/>
              </a:rPr>
              <a:t>он игрáет</a:t>
            </a:r>
          </a:p>
          <a:p>
            <a:endParaRPr lang="ru-RU" sz="3200" b="1" dirty="0">
              <a:latin typeface="Comic Sans MS" pitchFamily="66" charset="0"/>
            </a:endParaRPr>
          </a:p>
          <a:p>
            <a:pPr marL="137160" indent="0">
              <a:buNone/>
            </a:pPr>
            <a:r>
              <a:rPr lang="ru-RU" sz="3200" b="1" dirty="0">
                <a:latin typeface="Comic Sans MS" pitchFamily="66" charset="0"/>
              </a:rPr>
              <a:t>мы игрáем</a:t>
            </a:r>
          </a:p>
          <a:p>
            <a:pPr marL="137160" indent="0">
              <a:buNone/>
            </a:pPr>
            <a:r>
              <a:rPr lang="ru-RU" sz="3200" b="1" dirty="0">
                <a:latin typeface="Comic Sans MS" pitchFamily="66" charset="0"/>
              </a:rPr>
              <a:t>вы игрáете</a:t>
            </a:r>
          </a:p>
          <a:p>
            <a:pPr marL="137160" indent="0">
              <a:buNone/>
            </a:pPr>
            <a:r>
              <a:rPr lang="ru-RU" sz="3200" b="1" dirty="0">
                <a:latin typeface="Comic Sans MS" pitchFamily="66" charset="0"/>
              </a:rPr>
              <a:t>они игрáют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" name="Pěticípá hvězda 2">
            <a:hlinkClick r:id="rId2" action="ppaction://hlinksldjump"/>
          </p:cNvPr>
          <p:cNvSpPr/>
          <p:nvPr/>
        </p:nvSpPr>
        <p:spPr>
          <a:xfrm>
            <a:off x="7956376" y="5957458"/>
            <a:ext cx="532831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432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484784"/>
            <a:ext cx="874846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 algn="ctr">
              <a:buFont typeface="Wingdings" pitchFamily="2" charset="2"/>
              <a:buChar char="ü"/>
            </a:pPr>
            <a:r>
              <a:rPr lang="ru-RU" sz="4000" dirty="0" smtClean="0"/>
              <a:t>Мáльчик ест попкóрн и смóтрит телевизор.</a:t>
            </a:r>
          </a:p>
          <a:p>
            <a:pPr marL="571500" indent="-571500" algn="ctr">
              <a:buFont typeface="Wingdings" pitchFamily="2" charset="2"/>
              <a:buChar char="ü"/>
            </a:pPr>
            <a:r>
              <a:rPr lang="ru-RU" sz="4000" dirty="0" smtClean="0"/>
              <a:t>Он сидит в креслé.</a:t>
            </a:r>
          </a:p>
          <a:p>
            <a:pPr marL="571500" indent="-571500" algn="ctr">
              <a:buFont typeface="Wingdings" pitchFamily="2" charset="2"/>
              <a:buChar char="ü"/>
            </a:pPr>
            <a:r>
              <a:rPr lang="ru-RU" sz="4000" dirty="0" smtClean="0"/>
              <a:t>У негó стакáн воды.</a:t>
            </a:r>
          </a:p>
          <a:p>
            <a:pPr marL="571500" indent="-571500" algn="ctr">
              <a:buFont typeface="Wingdings" pitchFamily="2" charset="2"/>
              <a:buChar char="ü"/>
            </a:pPr>
            <a:r>
              <a:rPr lang="ru-RU" sz="4000" dirty="0" smtClean="0"/>
              <a:t>Мальчики игрáют в футбóл.</a:t>
            </a:r>
          </a:p>
          <a:p>
            <a:pPr marL="571500" indent="-571500" algn="ctr">
              <a:buFont typeface="Wingdings" pitchFamily="2" charset="2"/>
              <a:buChar char="ü"/>
            </a:pPr>
            <a:r>
              <a:rPr lang="ru-RU" sz="4000" dirty="0" smtClean="0"/>
              <a:t>Таня и Петя смóтрят телевизор.</a:t>
            </a:r>
            <a:endParaRPr lang="cs-CZ" sz="4000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668344" y="602128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  <p:sp>
        <p:nvSpPr>
          <p:cNvPr id="4" name="Pěticípá hvězda 3">
            <a:hlinkClick r:id="rId3" action="ppaction://hlinksldjump"/>
          </p:cNvPr>
          <p:cNvSpPr/>
          <p:nvPr/>
        </p:nvSpPr>
        <p:spPr>
          <a:xfrm>
            <a:off x="719572" y="5871091"/>
            <a:ext cx="504056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361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Admin\AppData\Local\Microsoft\Windows\Temporary Internet Files\Content.IE5\UWDINS0I\MP9004465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331" y="14897"/>
            <a:ext cx="3280400" cy="42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dmin\AppData\Local\Microsoft\Windows\Temporary Internet Files\Content.IE5\WSHQMAWC\MP90044658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07" y="-16137"/>
            <a:ext cx="3457120" cy="4279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4869160"/>
            <a:ext cx="83825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800" b="1" dirty="0" smtClean="0"/>
              <a:t>кошки смотрят, рисовáть, краски, мыши пьют, сидит</a:t>
            </a:r>
            <a:endParaRPr lang="cs-CZ" sz="4800" b="1" dirty="0"/>
          </a:p>
        </p:txBody>
      </p:sp>
      <p:pic>
        <p:nvPicPr>
          <p:cNvPr id="3075" name="Picture 3" descr="C:\Users\Admin\AppData\Local\Microsoft\Windows\Temporary Internet Files\Content.IE5\IHF11LFI\MC9002871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227" y="1147725"/>
            <a:ext cx="2514870" cy="32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ěticípá hvězda 4">
            <a:hlinkClick r:id="rId5" action="ppaction://hlinksldjump"/>
          </p:cNvPr>
          <p:cNvSpPr/>
          <p:nvPr/>
        </p:nvSpPr>
        <p:spPr>
          <a:xfrm>
            <a:off x="323528" y="4451088"/>
            <a:ext cx="688434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  <p:sp>
        <p:nvSpPr>
          <p:cNvPr id="6" name="Vývojový diagram: postup 5">
            <a:hlinkClick r:id="rId6" action="ppaction://hlinksldjump"/>
          </p:cNvPr>
          <p:cNvSpPr/>
          <p:nvPr/>
        </p:nvSpPr>
        <p:spPr>
          <a:xfrm>
            <a:off x="3995936" y="260648"/>
            <a:ext cx="1433274" cy="79208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7" name="Šipka doprava 6">
            <a:hlinkClick r:id="rId7" action="ppaction://hlinksldjump"/>
          </p:cNvPr>
          <p:cNvSpPr/>
          <p:nvPr/>
        </p:nvSpPr>
        <p:spPr>
          <a:xfrm>
            <a:off x="7884368" y="45425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2478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0"/>
            <a:ext cx="3059832" cy="6858000"/>
          </a:xfrm>
        </p:spPr>
        <p:txBody>
          <a:bodyPr>
            <a:normAutofit/>
          </a:bodyPr>
          <a:lstStyle/>
          <a:p>
            <a:endParaRPr lang="cs-CZ" sz="3200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q"/>
            </a:pPr>
            <a:r>
              <a:rPr lang="ru-RU" sz="3200" b="1" dirty="0" smtClean="0">
                <a:solidFill>
                  <a:srgbClr val="FFC000"/>
                </a:solidFill>
                <a:latin typeface="Comic Sans MS" pitchFamily="66" charset="0"/>
              </a:rPr>
              <a:t>Смотрéть</a:t>
            </a:r>
            <a:endParaRPr lang="ru-RU" sz="3200" b="1" dirty="0">
              <a:solidFill>
                <a:srgbClr val="FFC000"/>
              </a:solidFill>
              <a:latin typeface="Comic Sans MS" pitchFamily="66" charset="0"/>
            </a:endParaRPr>
          </a:p>
          <a:p>
            <a:endParaRPr lang="ru-RU" sz="3200" b="1" dirty="0">
              <a:solidFill>
                <a:srgbClr val="FFC000"/>
              </a:solidFill>
              <a:latin typeface="Comic Sans MS" pitchFamily="66" charset="0"/>
            </a:endParaRPr>
          </a:p>
          <a:p>
            <a:pPr marL="137160" indent="0">
              <a:buNone/>
            </a:pPr>
            <a:r>
              <a:rPr lang="ru-RU" sz="3200" b="1" dirty="0">
                <a:solidFill>
                  <a:srgbClr val="FFC000"/>
                </a:solidFill>
                <a:latin typeface="Comic Sans MS" pitchFamily="66" charset="0"/>
              </a:rPr>
              <a:t>я смотрю</a:t>
            </a:r>
          </a:p>
          <a:p>
            <a:pPr marL="137160" indent="0">
              <a:buNone/>
            </a:pPr>
            <a:r>
              <a:rPr lang="ru-RU" sz="3200" b="1" dirty="0">
                <a:solidFill>
                  <a:srgbClr val="FFC000"/>
                </a:solidFill>
                <a:latin typeface="Comic Sans MS" pitchFamily="66" charset="0"/>
              </a:rPr>
              <a:t>ты смóтришь</a:t>
            </a:r>
          </a:p>
          <a:p>
            <a:pPr marL="137160" indent="0">
              <a:buNone/>
            </a:pPr>
            <a:r>
              <a:rPr lang="ru-RU" sz="3200" b="1" dirty="0">
                <a:solidFill>
                  <a:srgbClr val="FFC000"/>
                </a:solidFill>
                <a:latin typeface="Comic Sans MS" pitchFamily="66" charset="0"/>
              </a:rPr>
              <a:t>он смóтрит</a:t>
            </a:r>
          </a:p>
          <a:p>
            <a:endParaRPr lang="ru-RU" sz="3200" b="1" dirty="0">
              <a:solidFill>
                <a:srgbClr val="FFC000"/>
              </a:solidFill>
              <a:latin typeface="Comic Sans MS" pitchFamily="66" charset="0"/>
            </a:endParaRPr>
          </a:p>
          <a:p>
            <a:pPr marL="137160" indent="0">
              <a:buNone/>
            </a:pPr>
            <a:r>
              <a:rPr lang="ru-RU" sz="3200" b="1" dirty="0">
                <a:solidFill>
                  <a:srgbClr val="FFC000"/>
                </a:solidFill>
                <a:latin typeface="Comic Sans MS" pitchFamily="66" charset="0"/>
              </a:rPr>
              <a:t>мы смóтрим</a:t>
            </a:r>
          </a:p>
          <a:p>
            <a:pPr marL="137160" indent="0">
              <a:buNone/>
            </a:pPr>
            <a:r>
              <a:rPr lang="ru-RU" sz="3200" b="1" dirty="0">
                <a:solidFill>
                  <a:srgbClr val="FFC000"/>
                </a:solidFill>
                <a:latin typeface="Comic Sans MS" pitchFamily="66" charset="0"/>
              </a:rPr>
              <a:t>вы смóтрите</a:t>
            </a:r>
          </a:p>
          <a:p>
            <a:pPr marL="137160" indent="0">
              <a:buNone/>
            </a:pPr>
            <a:r>
              <a:rPr lang="ru-RU" sz="3200" b="1" dirty="0">
                <a:solidFill>
                  <a:srgbClr val="FFC000"/>
                </a:solidFill>
                <a:latin typeface="Comic Sans MS" pitchFamily="66" charset="0"/>
              </a:rPr>
              <a:t>они смóтрят</a:t>
            </a:r>
          </a:p>
          <a:p>
            <a:pPr marL="137160" indent="0">
              <a:buNone/>
            </a:pPr>
            <a:endParaRPr lang="cs-CZ" sz="3200" dirty="0">
              <a:latin typeface="Comic Sans MS" pitchFamily="66" charset="0"/>
            </a:endParaRPr>
          </a:p>
        </p:txBody>
      </p:sp>
      <p:sp>
        <p:nvSpPr>
          <p:cNvPr id="2" name="Pěticípá hvězda 1">
            <a:hlinkClick r:id="rId2" action="ppaction://hlinksldjump"/>
          </p:cNvPr>
          <p:cNvSpPr/>
          <p:nvPr/>
        </p:nvSpPr>
        <p:spPr>
          <a:xfrm>
            <a:off x="1403648" y="5877272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  <p:sp>
        <p:nvSpPr>
          <p:cNvPr id="3" name="Šipka doprava 2">
            <a:hlinkClick r:id="rId3" action="ppaction://hlinksldjump"/>
          </p:cNvPr>
          <p:cNvSpPr/>
          <p:nvPr/>
        </p:nvSpPr>
        <p:spPr>
          <a:xfrm>
            <a:off x="7953767" y="599251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131840" y="0"/>
            <a:ext cx="3168352" cy="6858000"/>
          </a:xfrm>
        </p:spPr>
        <p:txBody>
          <a:bodyPr/>
          <a:lstStyle/>
          <a:p>
            <a:endParaRPr lang="cs-CZ" sz="3200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q"/>
            </a:pPr>
            <a:r>
              <a:rPr lang="ru-RU" sz="3200" b="1" dirty="0" smtClean="0">
                <a:solidFill>
                  <a:srgbClr val="C00000"/>
                </a:solidFill>
                <a:latin typeface="Comic Sans MS" pitchFamily="66" charset="0"/>
              </a:rPr>
              <a:t>Рисовáть</a:t>
            </a:r>
            <a:endParaRPr lang="ru-RU" sz="3200" b="1" dirty="0">
              <a:solidFill>
                <a:srgbClr val="C00000"/>
              </a:solidFill>
              <a:latin typeface="Comic Sans MS" pitchFamily="66" charset="0"/>
            </a:endParaRPr>
          </a:p>
          <a:p>
            <a:endParaRPr lang="ru-RU" sz="3200" b="1" dirty="0">
              <a:solidFill>
                <a:srgbClr val="C00000"/>
              </a:solidFill>
              <a:latin typeface="Comic Sans MS" pitchFamily="66" charset="0"/>
            </a:endParaRPr>
          </a:p>
          <a:p>
            <a:pPr marL="137160" indent="0">
              <a:buNone/>
            </a:pPr>
            <a:r>
              <a:rPr lang="ru-RU" sz="3200" b="1" dirty="0" smtClean="0">
                <a:solidFill>
                  <a:srgbClr val="C00000"/>
                </a:solidFill>
                <a:latin typeface="Comic Sans MS" pitchFamily="66" charset="0"/>
              </a:rPr>
              <a:t>я рисýю</a:t>
            </a:r>
            <a:r>
              <a:rPr lang="cs-CZ" sz="3200" b="1" dirty="0" smtClean="0">
                <a:solidFill>
                  <a:srgbClr val="C00000"/>
                </a:solidFill>
                <a:latin typeface="Comic Sans MS" pitchFamily="66" charset="0"/>
              </a:rPr>
              <a:t>                     </a:t>
            </a:r>
            <a:endParaRPr lang="ru-RU" sz="3200" b="1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pPr marL="137160" indent="0">
              <a:buNone/>
            </a:pPr>
            <a:r>
              <a:rPr lang="ru-RU" sz="3200" b="1" dirty="0" smtClean="0">
                <a:solidFill>
                  <a:srgbClr val="C00000"/>
                </a:solidFill>
                <a:latin typeface="Comic Sans MS" pitchFamily="66" charset="0"/>
              </a:rPr>
              <a:t>ты рисýешь</a:t>
            </a:r>
          </a:p>
          <a:p>
            <a:pPr marL="137160" indent="0">
              <a:buNone/>
            </a:pPr>
            <a:r>
              <a:rPr lang="ru-RU" sz="3200" b="1" dirty="0" smtClean="0">
                <a:solidFill>
                  <a:srgbClr val="C00000"/>
                </a:solidFill>
                <a:latin typeface="Comic Sans MS" pitchFamily="66" charset="0"/>
              </a:rPr>
              <a:t>он </a:t>
            </a:r>
            <a:r>
              <a:rPr lang="ru-RU" sz="3200" b="1" dirty="0">
                <a:solidFill>
                  <a:srgbClr val="C00000"/>
                </a:solidFill>
                <a:latin typeface="Comic Sans MS" pitchFamily="66" charset="0"/>
              </a:rPr>
              <a:t>рисýет</a:t>
            </a:r>
          </a:p>
          <a:p>
            <a:endParaRPr lang="ru-RU" sz="3200" b="1" dirty="0">
              <a:solidFill>
                <a:srgbClr val="C00000"/>
              </a:solidFill>
              <a:latin typeface="Comic Sans MS" pitchFamily="66" charset="0"/>
            </a:endParaRPr>
          </a:p>
          <a:p>
            <a:pPr marL="137160" indent="0">
              <a:buNone/>
            </a:pPr>
            <a:r>
              <a:rPr lang="ru-RU" sz="3200" b="1" dirty="0">
                <a:solidFill>
                  <a:srgbClr val="C00000"/>
                </a:solidFill>
                <a:latin typeface="Comic Sans MS" pitchFamily="66" charset="0"/>
              </a:rPr>
              <a:t>мы рисуем</a:t>
            </a:r>
          </a:p>
          <a:p>
            <a:pPr marL="137160" indent="0">
              <a:buNone/>
            </a:pPr>
            <a:r>
              <a:rPr lang="ru-RU" sz="3200" b="1" dirty="0">
                <a:solidFill>
                  <a:srgbClr val="C00000"/>
                </a:solidFill>
                <a:latin typeface="Comic Sans MS" pitchFamily="66" charset="0"/>
              </a:rPr>
              <a:t>вы рисýете</a:t>
            </a:r>
          </a:p>
          <a:p>
            <a:pPr marL="137160" indent="0">
              <a:buNone/>
            </a:pPr>
            <a:r>
              <a:rPr lang="ru-RU" sz="3200" b="1" dirty="0">
                <a:solidFill>
                  <a:srgbClr val="C00000"/>
                </a:solidFill>
                <a:latin typeface="Comic Sans MS" pitchFamily="66" charset="0"/>
              </a:rPr>
              <a:t>они рисýют</a:t>
            </a:r>
          </a:p>
          <a:p>
            <a:endParaRPr lang="ru-RU" dirty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300192" y="-492442"/>
            <a:ext cx="2843808" cy="7971413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endParaRPr lang="cs-CZ" sz="3200" dirty="0" smtClean="0">
              <a:latin typeface="Comic Sans MS" pitchFamily="66" charset="0"/>
            </a:endParaRPr>
          </a:p>
          <a:p>
            <a:endParaRPr lang="cs-CZ" sz="3200" dirty="0">
              <a:latin typeface="Comic Sans MS" pitchFamily="66" charset="0"/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ru-RU" sz="3200" b="1" dirty="0" smtClean="0">
                <a:solidFill>
                  <a:srgbClr val="FFFF00"/>
                </a:solidFill>
                <a:latin typeface="Comic Sans MS" pitchFamily="66" charset="0"/>
              </a:rPr>
              <a:t>Пить</a:t>
            </a:r>
          </a:p>
          <a:p>
            <a:endParaRPr lang="cs-CZ" sz="32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endParaRPr lang="ru-RU" sz="32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r>
              <a:rPr lang="az-Cyrl-AZ" sz="3200" b="1" dirty="0" smtClean="0">
                <a:solidFill>
                  <a:srgbClr val="FFFF00"/>
                </a:solidFill>
                <a:latin typeface="Comic Sans MS" pitchFamily="66" charset="0"/>
              </a:rPr>
              <a:t>я пью</a:t>
            </a:r>
          </a:p>
          <a:p>
            <a:r>
              <a:rPr lang="ru-RU" sz="3200" b="1" dirty="0" smtClean="0">
                <a:solidFill>
                  <a:srgbClr val="FFFF00"/>
                </a:solidFill>
                <a:latin typeface="Comic Sans MS" pitchFamily="66" charset="0"/>
              </a:rPr>
              <a:t>ты пьёшь</a:t>
            </a:r>
          </a:p>
          <a:p>
            <a:r>
              <a:rPr lang="ru-RU" sz="3200" b="1" dirty="0" smtClean="0">
                <a:solidFill>
                  <a:srgbClr val="FFFF00"/>
                </a:solidFill>
                <a:latin typeface="Comic Sans MS" pitchFamily="66" charset="0"/>
              </a:rPr>
              <a:t>он пьёт</a:t>
            </a:r>
          </a:p>
          <a:p>
            <a:endParaRPr lang="cs-CZ" sz="32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endParaRPr lang="ru-RU" sz="32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r>
              <a:rPr lang="ru-RU" sz="3200" b="1" dirty="0" smtClean="0">
                <a:solidFill>
                  <a:srgbClr val="FFFF00"/>
                </a:solidFill>
                <a:latin typeface="Comic Sans MS" pitchFamily="66" charset="0"/>
              </a:rPr>
              <a:t>мы пьём</a:t>
            </a:r>
          </a:p>
          <a:p>
            <a:r>
              <a:rPr lang="ru-RU" sz="3200" b="1" dirty="0" smtClean="0">
                <a:solidFill>
                  <a:srgbClr val="FFFF00"/>
                </a:solidFill>
                <a:latin typeface="Comic Sans MS" pitchFamily="66" charset="0"/>
              </a:rPr>
              <a:t>вы пьёте</a:t>
            </a:r>
          </a:p>
          <a:p>
            <a:r>
              <a:rPr lang="ru-RU" sz="3200" b="1" dirty="0" smtClean="0">
                <a:solidFill>
                  <a:srgbClr val="FFFF00"/>
                </a:solidFill>
                <a:latin typeface="Comic Sans MS" pitchFamily="66" charset="0"/>
              </a:rPr>
              <a:t>они пьют</a:t>
            </a:r>
          </a:p>
          <a:p>
            <a:endParaRPr lang="cs-CZ" sz="3200" dirty="0" smtClean="0">
              <a:latin typeface="Comic Sans MS" pitchFamily="66" charset="0"/>
            </a:endParaRPr>
          </a:p>
          <a:p>
            <a:endParaRPr lang="cs-CZ" sz="3200" dirty="0">
              <a:latin typeface="Comic Sans MS" pitchFamily="66" charset="0"/>
            </a:endParaRPr>
          </a:p>
          <a:p>
            <a:endParaRPr lang="ru-RU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9827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86974" y="1268760"/>
            <a:ext cx="835292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0" indent="-685800" algn="ctr">
              <a:buFont typeface="Wingdings" pitchFamily="2" charset="2"/>
              <a:buChar char="ü"/>
            </a:pPr>
            <a:r>
              <a:rPr lang="ru-RU" sz="5400" dirty="0" smtClean="0"/>
              <a:t>На картине 3 кошки.</a:t>
            </a:r>
          </a:p>
          <a:p>
            <a:pPr marL="685800" indent="-685800" algn="ctr">
              <a:buFont typeface="Wingdings" pitchFamily="2" charset="2"/>
              <a:buChar char="ü"/>
            </a:pPr>
            <a:r>
              <a:rPr lang="ru-RU" sz="5400" dirty="0" smtClean="0"/>
              <a:t>Кошки смотрят на мышки.</a:t>
            </a:r>
          </a:p>
          <a:p>
            <a:pPr marL="685800" indent="-685800" algn="ctr">
              <a:buFont typeface="Wingdings" pitchFamily="2" charset="2"/>
              <a:buChar char="ü"/>
            </a:pPr>
            <a:r>
              <a:rPr lang="ru-RU" sz="5400" dirty="0" smtClean="0"/>
              <a:t>Мыши пьют молоко.</a:t>
            </a:r>
          </a:p>
          <a:p>
            <a:pPr marL="685800" indent="-685800" algn="ctr">
              <a:buFont typeface="Wingdings" pitchFamily="2" charset="2"/>
              <a:buChar char="ü"/>
            </a:pPr>
            <a:r>
              <a:rPr lang="ru-RU" sz="5400" dirty="0" smtClean="0"/>
              <a:t>Мыши на столе.</a:t>
            </a:r>
            <a:endParaRPr lang="ru-RU" sz="5400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7524328" y="585098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  <p:sp>
        <p:nvSpPr>
          <p:cNvPr id="6" name="Pěticípá hvězda 5">
            <a:hlinkClick r:id="rId3" action="ppaction://hlinksldjump"/>
          </p:cNvPr>
          <p:cNvSpPr/>
          <p:nvPr/>
        </p:nvSpPr>
        <p:spPr>
          <a:xfrm>
            <a:off x="475351" y="5850980"/>
            <a:ext cx="720080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3829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5" descr="C:\Users\Admin\AppData\Local\Microsoft\Windows\Temporary Internet Files\Content.IE5\813Z5JN1\MC9002856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3218506" cy="32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3" descr="C:\Users\Admin\AppData\Local\Microsoft\Windows\Temporary Internet Files\Content.IE5\WSHQMAWC\MC9002856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1761" y="332656"/>
            <a:ext cx="4378185" cy="31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67932" y="3717032"/>
            <a:ext cx="8568952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400" b="1" dirty="0" smtClean="0"/>
              <a:t>пекут печенье, на столе тéсто, миска, ложка, семья, обед, курица, тарелки, ложки, вилки, ножи</a:t>
            </a:r>
            <a:r>
              <a:rPr lang="cs-CZ" sz="4400" b="1" dirty="0" smtClean="0"/>
              <a:t>, </a:t>
            </a:r>
            <a:r>
              <a:rPr lang="az-Cyrl-AZ" sz="4400" b="1" dirty="0" smtClean="0"/>
              <a:t>ф</a:t>
            </a:r>
            <a:r>
              <a:rPr lang="cs-CZ" sz="4400" b="1" dirty="0" smtClean="0"/>
              <a:t>ó</a:t>
            </a:r>
            <a:r>
              <a:rPr lang="az-Cyrl-AZ" sz="4400" b="1" dirty="0" smtClean="0"/>
              <a:t>рма</a:t>
            </a:r>
            <a:endParaRPr lang="cs-CZ" sz="4400" b="1" dirty="0"/>
          </a:p>
        </p:txBody>
      </p:sp>
      <p:sp>
        <p:nvSpPr>
          <p:cNvPr id="8" name="Pěticípá hvězda 7">
            <a:hlinkClick r:id="rId4" action="ppaction://hlinksldjump"/>
          </p:cNvPr>
          <p:cNvSpPr/>
          <p:nvPr/>
        </p:nvSpPr>
        <p:spPr>
          <a:xfrm>
            <a:off x="252129" y="4542218"/>
            <a:ext cx="574846" cy="49785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549699" y="5838081"/>
            <a:ext cx="1274440" cy="86157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10" name="Šipka doprava 9">
            <a:hlinkClick r:id="rId6" action="ppaction://hlinksldjump"/>
          </p:cNvPr>
          <p:cNvSpPr/>
          <p:nvPr/>
        </p:nvSpPr>
        <p:spPr>
          <a:xfrm>
            <a:off x="7596336" y="603316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5202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2843808" y="404813"/>
            <a:ext cx="4249142" cy="590391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ru-RU" sz="3600" b="1" dirty="0">
                <a:solidFill>
                  <a:srgbClr val="FFC000"/>
                </a:solidFill>
                <a:latin typeface="Comic Sans MS" pitchFamily="66" charset="0"/>
              </a:rPr>
              <a:t>Печь</a:t>
            </a:r>
          </a:p>
          <a:p>
            <a:pPr>
              <a:buFont typeface="Wingdings" pitchFamily="2" charset="2"/>
              <a:buChar char="Ø"/>
            </a:pPr>
            <a:endParaRPr lang="ru-RU" sz="3600" b="1" dirty="0">
              <a:solidFill>
                <a:srgbClr val="FFC000"/>
              </a:solidFill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ru-RU" sz="3600" b="1" dirty="0">
                <a:solidFill>
                  <a:srgbClr val="FFC000"/>
                </a:solidFill>
                <a:latin typeface="Comic Sans MS" pitchFamily="66" charset="0"/>
              </a:rPr>
              <a:t>я пекý</a:t>
            </a:r>
          </a:p>
          <a:p>
            <a:pPr>
              <a:buFont typeface="Wingdings" pitchFamily="2" charset="2"/>
              <a:buChar char="Ø"/>
            </a:pPr>
            <a:r>
              <a:rPr lang="ru-RU" sz="3600" b="1" dirty="0">
                <a:solidFill>
                  <a:srgbClr val="FFC000"/>
                </a:solidFill>
                <a:latin typeface="Comic Sans MS" pitchFamily="66" charset="0"/>
              </a:rPr>
              <a:t>ты печёшь</a:t>
            </a:r>
          </a:p>
          <a:p>
            <a:pPr>
              <a:buFont typeface="Wingdings" pitchFamily="2" charset="2"/>
              <a:buChar char="Ø"/>
            </a:pPr>
            <a:r>
              <a:rPr lang="ru-RU" sz="3600" b="1" dirty="0">
                <a:solidFill>
                  <a:srgbClr val="FFC000"/>
                </a:solidFill>
                <a:latin typeface="Comic Sans MS" pitchFamily="66" charset="0"/>
              </a:rPr>
              <a:t>он печёт</a:t>
            </a:r>
          </a:p>
          <a:p>
            <a:pPr>
              <a:buFont typeface="Wingdings" pitchFamily="2" charset="2"/>
              <a:buChar char="Ø"/>
            </a:pPr>
            <a:endParaRPr lang="ru-RU" sz="3600" b="1" dirty="0">
              <a:solidFill>
                <a:srgbClr val="FFC000"/>
              </a:solidFill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ru-RU" sz="3600" b="1" dirty="0">
                <a:solidFill>
                  <a:srgbClr val="FFC000"/>
                </a:solidFill>
                <a:latin typeface="Comic Sans MS" pitchFamily="66" charset="0"/>
              </a:rPr>
              <a:t>мы печём</a:t>
            </a:r>
          </a:p>
          <a:p>
            <a:pPr>
              <a:buFont typeface="Wingdings" pitchFamily="2" charset="2"/>
              <a:buChar char="Ø"/>
            </a:pPr>
            <a:r>
              <a:rPr lang="ru-RU" sz="3600" b="1" dirty="0">
                <a:solidFill>
                  <a:srgbClr val="FFC000"/>
                </a:solidFill>
                <a:latin typeface="Comic Sans MS" pitchFamily="66" charset="0"/>
              </a:rPr>
              <a:t>вы печёте</a:t>
            </a:r>
          </a:p>
          <a:p>
            <a:pPr>
              <a:buFont typeface="Wingdings" pitchFamily="2" charset="2"/>
              <a:buChar char="Ø"/>
            </a:pPr>
            <a:r>
              <a:rPr lang="ru-RU" sz="3600" b="1" dirty="0">
                <a:solidFill>
                  <a:srgbClr val="FFC000"/>
                </a:solidFill>
                <a:latin typeface="Comic Sans MS" pitchFamily="66" charset="0"/>
              </a:rPr>
              <a:t>они пекýт</a:t>
            </a:r>
            <a:endParaRPr lang="cs-CZ" sz="36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6" name="Pěticípá hvězda 5">
            <a:hlinkClick r:id="rId2" action="ppaction://hlinksldjump"/>
          </p:cNvPr>
          <p:cNvSpPr/>
          <p:nvPr/>
        </p:nvSpPr>
        <p:spPr>
          <a:xfrm>
            <a:off x="783399" y="5763177"/>
            <a:ext cx="648072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668344" y="580889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0954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908720"/>
            <a:ext cx="8928992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 algn="ctr">
              <a:buFont typeface="Wingdings" pitchFamily="2" charset="2"/>
              <a:buChar char="ü"/>
            </a:pPr>
            <a:r>
              <a:rPr lang="ru-RU" sz="4400" dirty="0" smtClean="0"/>
              <a:t>Мáма с дóчкой пекýт печéньне.</a:t>
            </a:r>
          </a:p>
          <a:p>
            <a:pPr marL="571500" indent="-571500" algn="ctr">
              <a:buFont typeface="Wingdings" pitchFamily="2" charset="2"/>
              <a:buChar char="ü"/>
            </a:pPr>
            <a:r>
              <a:rPr lang="ru-RU" sz="4400" dirty="0" smtClean="0"/>
              <a:t>На столé тéсто и фóрма сéрдце.</a:t>
            </a:r>
          </a:p>
          <a:p>
            <a:pPr marL="571500" indent="-571500" algn="ctr">
              <a:buFont typeface="Wingdings" pitchFamily="2" charset="2"/>
              <a:buChar char="ü"/>
            </a:pPr>
            <a:r>
              <a:rPr lang="ru-RU" sz="4400" dirty="0" smtClean="0"/>
              <a:t>На столé тоже миска.</a:t>
            </a:r>
          </a:p>
          <a:p>
            <a:pPr marL="571500" indent="-571500" algn="ctr">
              <a:buFont typeface="Wingdings" pitchFamily="2" charset="2"/>
              <a:buChar char="ü"/>
            </a:pPr>
            <a:r>
              <a:rPr lang="ru-RU" sz="4400" dirty="0" smtClean="0"/>
              <a:t>На вторóй картине обéдуют.</a:t>
            </a:r>
          </a:p>
          <a:p>
            <a:pPr marL="571500" indent="-571500" algn="ctr">
              <a:buFont typeface="Wingdings" pitchFamily="2" charset="2"/>
              <a:buChar char="ü"/>
            </a:pPr>
            <a:r>
              <a:rPr lang="ru-RU" sz="4400" dirty="0" smtClean="0"/>
              <a:t>Мáма несёт курицу.</a:t>
            </a:r>
          </a:p>
          <a:p>
            <a:pPr marL="571500" indent="-571500" algn="ctr">
              <a:buFont typeface="Wingdings" pitchFamily="2" charset="2"/>
              <a:buChar char="ü"/>
            </a:pPr>
            <a:r>
              <a:rPr lang="ru-RU" sz="4400" dirty="0" smtClean="0"/>
              <a:t>Дéти сидят за столóм.</a:t>
            </a:r>
          </a:p>
          <a:p>
            <a:pPr marL="571500" indent="-571500" algn="ctr">
              <a:buFont typeface="Wingdings" pitchFamily="2" charset="2"/>
              <a:buChar char="ü"/>
            </a:pPr>
            <a:r>
              <a:rPr lang="ru-RU" sz="4400" dirty="0" smtClean="0"/>
              <a:t>Мáма и пáпа стоят.</a:t>
            </a:r>
            <a:endParaRPr lang="cs-CZ" sz="4400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7668344" y="603622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  <p:sp>
        <p:nvSpPr>
          <p:cNvPr id="6" name="Pěticípá hvězda 5">
            <a:hlinkClick r:id="rId3" action="ppaction://hlinksldjump"/>
          </p:cNvPr>
          <p:cNvSpPr/>
          <p:nvPr/>
        </p:nvSpPr>
        <p:spPr>
          <a:xfrm>
            <a:off x="467544" y="6026490"/>
            <a:ext cx="509182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2463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min\AppData\Local\Microsoft\Windows\Temporary Internet Files\Content.IE5\UWDINS0I\MC9002504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2368990" cy="2678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dmin\AppData\Local\Microsoft\Windows\Temporary Internet Files\Content.IE5\IHF11LFI\MC9003329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2656"/>
            <a:ext cx="2734682" cy="26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Admin\AppData\Local\Microsoft\Windows\Temporary Internet Files\Content.IE5\UWDINS0I\MC9003329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46123"/>
            <a:ext cx="1836001" cy="22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IHF11LFI\MC9003329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4279" y="3212976"/>
            <a:ext cx="2761041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0" y="3717032"/>
            <a:ext cx="6102424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400" b="1" dirty="0" smtClean="0"/>
              <a:t>пылесосить, вешать бельё, мыть посуду, окно</a:t>
            </a:r>
            <a:r>
              <a:rPr lang="cs-CZ" sz="4400" b="1" dirty="0" smtClean="0"/>
              <a:t>, </a:t>
            </a:r>
            <a:r>
              <a:rPr lang="az-Cyrl-AZ" sz="4400" b="1" dirty="0" smtClean="0"/>
              <a:t>уб</a:t>
            </a:r>
            <a:r>
              <a:rPr lang="cs-CZ" sz="4400" b="1" dirty="0" smtClean="0"/>
              <a:t>ó</a:t>
            </a:r>
            <a:r>
              <a:rPr lang="az-Cyrl-AZ" sz="4400" b="1" dirty="0" smtClean="0"/>
              <a:t>рка дома</a:t>
            </a:r>
            <a:endParaRPr lang="cs-CZ" sz="4400" b="1" dirty="0"/>
          </a:p>
        </p:txBody>
      </p:sp>
      <p:sp>
        <p:nvSpPr>
          <p:cNvPr id="5" name="Pěticípá hvězda 4">
            <a:hlinkClick r:id="rId6" action="ppaction://hlinksldjump"/>
          </p:cNvPr>
          <p:cNvSpPr/>
          <p:nvPr/>
        </p:nvSpPr>
        <p:spPr>
          <a:xfrm>
            <a:off x="3051212" y="3356992"/>
            <a:ext cx="512676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  <p:sp>
        <p:nvSpPr>
          <p:cNvPr id="6" name="Čtyřcípá hvězda 5">
            <a:hlinkClick r:id="rId7" action="ppaction://hlinksldjump"/>
          </p:cNvPr>
          <p:cNvSpPr/>
          <p:nvPr/>
        </p:nvSpPr>
        <p:spPr>
          <a:xfrm>
            <a:off x="3051212" y="5855018"/>
            <a:ext cx="583338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  <p:sp>
        <p:nvSpPr>
          <p:cNvPr id="7" name="Šipka doprava 6">
            <a:hlinkClick r:id="rId8" action="ppaction://hlinksldjump"/>
          </p:cNvPr>
          <p:cNvSpPr/>
          <p:nvPr/>
        </p:nvSpPr>
        <p:spPr>
          <a:xfrm>
            <a:off x="7618040" y="60699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  <p:sp>
        <p:nvSpPr>
          <p:cNvPr id="8" name="Obdélník 7">
            <a:hlinkClick r:id="rId8" action="ppaction://hlinksldjump"/>
          </p:cNvPr>
          <p:cNvSpPr/>
          <p:nvPr/>
        </p:nvSpPr>
        <p:spPr>
          <a:xfrm>
            <a:off x="226367" y="5833995"/>
            <a:ext cx="12816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dirty="0" smtClean="0"/>
              <a:t>Správné odpovědi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4172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332656"/>
            <a:ext cx="5004048" cy="4525963"/>
          </a:xfrm>
        </p:spPr>
        <p:txBody>
          <a:bodyPr>
            <a:noAutofit/>
          </a:bodyPr>
          <a:lstStyle/>
          <a:p>
            <a:r>
              <a:rPr lang="ru-RU" sz="3600" b="1" dirty="0">
                <a:solidFill>
                  <a:srgbClr val="C00000"/>
                </a:solidFill>
                <a:latin typeface="Comic Sans MS" pitchFamily="66" charset="0"/>
              </a:rPr>
              <a:t>Пилесóсить</a:t>
            </a:r>
          </a:p>
          <a:p>
            <a:endParaRPr lang="ru-RU" sz="3600" b="1" dirty="0">
              <a:solidFill>
                <a:srgbClr val="C00000"/>
              </a:solidFill>
              <a:latin typeface="Comic Sans MS" pitchFamily="66" charset="0"/>
            </a:endParaRPr>
          </a:p>
          <a:p>
            <a:r>
              <a:rPr lang="ru-RU" sz="3600" b="1" dirty="0">
                <a:solidFill>
                  <a:srgbClr val="C00000"/>
                </a:solidFill>
                <a:latin typeface="Comic Sans MS" pitchFamily="66" charset="0"/>
              </a:rPr>
              <a:t>я пилесóшу</a:t>
            </a:r>
          </a:p>
          <a:p>
            <a:r>
              <a:rPr lang="ru-RU" sz="3600" b="1" dirty="0">
                <a:solidFill>
                  <a:srgbClr val="C00000"/>
                </a:solidFill>
                <a:latin typeface="Comic Sans MS" pitchFamily="66" charset="0"/>
              </a:rPr>
              <a:t>ты пилесóсишь</a:t>
            </a:r>
          </a:p>
          <a:p>
            <a:r>
              <a:rPr lang="ru-RU" sz="3600" b="1" dirty="0">
                <a:solidFill>
                  <a:srgbClr val="C00000"/>
                </a:solidFill>
                <a:latin typeface="Comic Sans MS" pitchFamily="66" charset="0"/>
              </a:rPr>
              <a:t>он пилесóсит</a:t>
            </a:r>
          </a:p>
          <a:p>
            <a:endParaRPr lang="ru-RU" sz="3600" b="1" dirty="0">
              <a:solidFill>
                <a:srgbClr val="C00000"/>
              </a:solidFill>
              <a:latin typeface="Comic Sans MS" pitchFamily="66" charset="0"/>
            </a:endParaRPr>
          </a:p>
          <a:p>
            <a:r>
              <a:rPr lang="ru-RU" sz="3600" b="1" dirty="0">
                <a:solidFill>
                  <a:srgbClr val="C00000"/>
                </a:solidFill>
                <a:latin typeface="Comic Sans MS" pitchFamily="66" charset="0"/>
              </a:rPr>
              <a:t>мы пилесóсим</a:t>
            </a:r>
          </a:p>
          <a:p>
            <a:r>
              <a:rPr lang="ru-RU" sz="3600" b="1" dirty="0">
                <a:solidFill>
                  <a:srgbClr val="C00000"/>
                </a:solidFill>
                <a:latin typeface="Comic Sans MS" pitchFamily="66" charset="0"/>
              </a:rPr>
              <a:t>вы пилесóсите</a:t>
            </a:r>
          </a:p>
          <a:p>
            <a:r>
              <a:rPr lang="ru-RU" sz="3600" b="1" dirty="0">
                <a:solidFill>
                  <a:srgbClr val="C00000"/>
                </a:solidFill>
                <a:latin typeface="Comic Sans MS" pitchFamily="66" charset="0"/>
              </a:rPr>
              <a:t>они пилесóсят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332656"/>
            <a:ext cx="4038600" cy="4525963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B</a:t>
            </a:r>
            <a:r>
              <a:rPr lang="ru-RU" sz="3600" b="1" dirty="0" smtClean="0">
                <a:solidFill>
                  <a:srgbClr val="FFFF00"/>
                </a:solidFill>
                <a:latin typeface="Comic Sans MS" pitchFamily="66" charset="0"/>
              </a:rPr>
              <a:t>есить</a:t>
            </a:r>
            <a:endParaRPr lang="ru-RU" sz="3600" b="1" dirty="0">
              <a:solidFill>
                <a:srgbClr val="FFFF00"/>
              </a:solidFill>
              <a:latin typeface="Comic Sans MS" pitchFamily="66" charset="0"/>
            </a:endParaRPr>
          </a:p>
          <a:p>
            <a:endParaRPr lang="ru-RU" sz="3600" b="1" dirty="0">
              <a:solidFill>
                <a:srgbClr val="FFFF00"/>
              </a:solidFill>
              <a:latin typeface="Comic Sans MS" pitchFamily="66" charset="0"/>
            </a:endParaRPr>
          </a:p>
          <a:p>
            <a:r>
              <a:rPr lang="ru-RU" sz="3600" b="1" dirty="0">
                <a:solidFill>
                  <a:srgbClr val="FFFF00"/>
                </a:solidFill>
                <a:latin typeface="Comic Sans MS" pitchFamily="66" charset="0"/>
              </a:rPr>
              <a:t>я вешáю</a:t>
            </a:r>
          </a:p>
          <a:p>
            <a:r>
              <a:rPr lang="ru-RU" sz="3600" b="1" dirty="0">
                <a:solidFill>
                  <a:srgbClr val="FFFF00"/>
                </a:solidFill>
                <a:latin typeface="Comic Sans MS" pitchFamily="66" charset="0"/>
              </a:rPr>
              <a:t>ты вешáешь</a:t>
            </a:r>
          </a:p>
          <a:p>
            <a:r>
              <a:rPr lang="ru-RU" sz="3600" b="1" dirty="0">
                <a:solidFill>
                  <a:srgbClr val="FFFF00"/>
                </a:solidFill>
                <a:latin typeface="Comic Sans MS" pitchFamily="66" charset="0"/>
              </a:rPr>
              <a:t>он вешáет</a:t>
            </a:r>
          </a:p>
          <a:p>
            <a:endParaRPr lang="ru-RU" sz="3600" b="1" dirty="0">
              <a:solidFill>
                <a:srgbClr val="FFFF00"/>
              </a:solidFill>
              <a:latin typeface="Comic Sans MS" pitchFamily="66" charset="0"/>
            </a:endParaRPr>
          </a:p>
          <a:p>
            <a:r>
              <a:rPr lang="ru-RU" sz="3600" b="1" dirty="0">
                <a:solidFill>
                  <a:srgbClr val="FFFF00"/>
                </a:solidFill>
                <a:latin typeface="Comic Sans MS" pitchFamily="66" charset="0"/>
              </a:rPr>
              <a:t>мы вешáем</a:t>
            </a:r>
          </a:p>
          <a:p>
            <a:r>
              <a:rPr lang="ru-RU" sz="3600" b="1" dirty="0">
                <a:solidFill>
                  <a:srgbClr val="FFFF00"/>
                </a:solidFill>
                <a:latin typeface="Comic Sans MS" pitchFamily="66" charset="0"/>
              </a:rPr>
              <a:t>вы вешáете</a:t>
            </a:r>
          </a:p>
          <a:p>
            <a:r>
              <a:rPr lang="ru-RU" sz="3600" b="1" dirty="0">
                <a:solidFill>
                  <a:srgbClr val="FFFF00"/>
                </a:solidFill>
                <a:latin typeface="Comic Sans MS" pitchFamily="66" charset="0"/>
              </a:rPr>
              <a:t>они вешáют</a:t>
            </a:r>
            <a:endParaRPr lang="cs-CZ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" name="Pěticípá hvězda 4">
            <a:hlinkClick r:id="rId2" action="ppaction://hlinksldjump"/>
          </p:cNvPr>
          <p:cNvSpPr/>
          <p:nvPr/>
        </p:nvSpPr>
        <p:spPr>
          <a:xfrm>
            <a:off x="8239459" y="6013794"/>
            <a:ext cx="576064" cy="5910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4578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331640" y="620688"/>
            <a:ext cx="6400800" cy="1752600"/>
          </a:xfrm>
        </p:spPr>
        <p:txBody>
          <a:bodyPr>
            <a:noAutofit/>
          </a:bodyPr>
          <a:lstStyle/>
          <a:p>
            <a:r>
              <a:rPr lang="ru-RU" sz="3600" b="1" dirty="0">
                <a:solidFill>
                  <a:srgbClr val="FFC000"/>
                </a:solidFill>
                <a:latin typeface="Comic Sans MS" pitchFamily="66" charset="0"/>
              </a:rPr>
              <a:t>Мыть</a:t>
            </a:r>
          </a:p>
          <a:p>
            <a:endParaRPr lang="ru-RU" sz="3600" b="1" dirty="0">
              <a:solidFill>
                <a:srgbClr val="FFC000"/>
              </a:solidFill>
              <a:latin typeface="Comic Sans MS" pitchFamily="66" charset="0"/>
            </a:endParaRPr>
          </a:p>
          <a:p>
            <a:r>
              <a:rPr lang="ru-RU" sz="3600" b="1" dirty="0">
                <a:solidFill>
                  <a:srgbClr val="FFC000"/>
                </a:solidFill>
                <a:latin typeface="Comic Sans MS" pitchFamily="66" charset="0"/>
              </a:rPr>
              <a:t>я мóю</a:t>
            </a:r>
          </a:p>
          <a:p>
            <a:r>
              <a:rPr lang="ru-RU" sz="3600" b="1" dirty="0">
                <a:solidFill>
                  <a:srgbClr val="FFC000"/>
                </a:solidFill>
                <a:latin typeface="Comic Sans MS" pitchFamily="66" charset="0"/>
              </a:rPr>
              <a:t>ты мóешь</a:t>
            </a:r>
          </a:p>
          <a:p>
            <a:r>
              <a:rPr lang="ru-RU" sz="3600" b="1" dirty="0">
                <a:solidFill>
                  <a:srgbClr val="FFC000"/>
                </a:solidFill>
                <a:latin typeface="Comic Sans MS" pitchFamily="66" charset="0"/>
              </a:rPr>
              <a:t>он мóет</a:t>
            </a:r>
          </a:p>
          <a:p>
            <a:endParaRPr lang="ru-RU" sz="3600" b="1" dirty="0">
              <a:solidFill>
                <a:srgbClr val="FFC000"/>
              </a:solidFill>
              <a:latin typeface="Comic Sans MS" pitchFamily="66" charset="0"/>
            </a:endParaRPr>
          </a:p>
          <a:p>
            <a:r>
              <a:rPr lang="ru-RU" sz="3600" b="1" dirty="0">
                <a:solidFill>
                  <a:srgbClr val="FFC000"/>
                </a:solidFill>
                <a:latin typeface="Comic Sans MS" pitchFamily="66" charset="0"/>
              </a:rPr>
              <a:t>мы мóем</a:t>
            </a:r>
          </a:p>
          <a:p>
            <a:r>
              <a:rPr lang="ru-RU" sz="3600" b="1" dirty="0">
                <a:solidFill>
                  <a:srgbClr val="FFC000"/>
                </a:solidFill>
                <a:latin typeface="Comic Sans MS" pitchFamily="66" charset="0"/>
              </a:rPr>
              <a:t>вы мóете</a:t>
            </a:r>
          </a:p>
          <a:p>
            <a:r>
              <a:rPr lang="ru-RU" sz="3600" b="1" dirty="0">
                <a:solidFill>
                  <a:srgbClr val="FFC000"/>
                </a:solidFill>
                <a:latin typeface="Comic Sans MS" pitchFamily="66" charset="0"/>
              </a:rPr>
              <a:t>они мóют</a:t>
            </a:r>
            <a:endParaRPr lang="cs-CZ" sz="36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9" name="Šipka doprava 8">
            <a:hlinkClick r:id="rId2" action="ppaction://hlinksldjump"/>
          </p:cNvPr>
          <p:cNvSpPr/>
          <p:nvPr/>
        </p:nvSpPr>
        <p:spPr>
          <a:xfrm>
            <a:off x="7668344" y="616530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  <p:sp>
        <p:nvSpPr>
          <p:cNvPr id="10" name="Pěticípá hvězda 9">
            <a:hlinkClick r:id="rId2" action="ppaction://hlinksldjump"/>
          </p:cNvPr>
          <p:cNvSpPr/>
          <p:nvPr/>
        </p:nvSpPr>
        <p:spPr>
          <a:xfrm>
            <a:off x="666223" y="5878412"/>
            <a:ext cx="593409" cy="52920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1256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7649" y="1340768"/>
            <a:ext cx="8352928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 algn="ctr">
              <a:buFont typeface="Wingdings" pitchFamily="2" charset="2"/>
              <a:buChar char="ü"/>
            </a:pPr>
            <a:r>
              <a:rPr lang="ru-RU" sz="4400" dirty="0" smtClean="0"/>
              <a:t>Убóрка дома.</a:t>
            </a:r>
          </a:p>
          <a:p>
            <a:pPr marL="571500" indent="-571500" algn="ctr">
              <a:buFont typeface="Wingdings" pitchFamily="2" charset="2"/>
              <a:buChar char="ü"/>
            </a:pPr>
            <a:r>
              <a:rPr lang="ru-RU" sz="4400" dirty="0" smtClean="0"/>
              <a:t>Служанка пылесосить ковёр.</a:t>
            </a:r>
          </a:p>
          <a:p>
            <a:pPr marL="571500" indent="-571500" algn="ctr">
              <a:buFont typeface="Wingdings" pitchFamily="2" charset="2"/>
              <a:buChar char="ü"/>
            </a:pPr>
            <a:r>
              <a:rPr lang="ru-RU" sz="4400" dirty="0" smtClean="0"/>
              <a:t>Мужчина мóет окнó.</a:t>
            </a:r>
          </a:p>
          <a:p>
            <a:pPr marL="571500" indent="-571500" algn="ctr">
              <a:buFont typeface="Wingdings" pitchFamily="2" charset="2"/>
              <a:buChar char="ü"/>
            </a:pPr>
            <a:r>
              <a:rPr lang="ru-RU" sz="4400" dirty="0" smtClean="0"/>
              <a:t>Мужчина вешáет плáтье и брюки.</a:t>
            </a:r>
          </a:p>
          <a:p>
            <a:pPr marL="571500" indent="-571500" algn="ctr">
              <a:buFont typeface="Wingdings" pitchFamily="2" charset="2"/>
              <a:buChar char="ü"/>
            </a:pPr>
            <a:r>
              <a:rPr lang="ru-RU" sz="4400" dirty="0" smtClean="0"/>
              <a:t>Пáпа мóет посýду.</a:t>
            </a:r>
            <a:endParaRPr lang="cs-CZ" sz="4400" dirty="0"/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884368" y="609329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  <p:sp>
        <p:nvSpPr>
          <p:cNvPr id="4" name="Pěticípá hvězda 3">
            <a:hlinkClick r:id="rId3" action="ppaction://hlinksldjump"/>
          </p:cNvPr>
          <p:cNvSpPr/>
          <p:nvPr/>
        </p:nvSpPr>
        <p:spPr>
          <a:xfrm>
            <a:off x="298376" y="5983435"/>
            <a:ext cx="601216" cy="59449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4809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7619" y="404664"/>
            <a:ext cx="8376011" cy="470898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Zdroje:</a:t>
            </a:r>
          </a:p>
          <a:p>
            <a:pPr algn="ctr"/>
            <a:endParaRPr lang="cs-CZ" sz="5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sz="2400" i="1" dirty="0" smtClean="0">
                <a:latin typeface="Comic Sans MS" pitchFamily="66" charset="0"/>
              </a:rPr>
              <a:t>Http://www.translit.ru/</a:t>
            </a:r>
            <a:r>
              <a:rPr lang="cs-CZ" sz="2400" dirty="0" smtClean="0">
                <a:latin typeface="Comic Sans MS" pitchFamily="66" charset="0"/>
              </a:rPr>
              <a:t> [online]. 2002 [cit. 2011-05-09]. </a:t>
            </a:r>
          </a:p>
          <a:p>
            <a:pPr algn="ctr"/>
            <a:r>
              <a:rPr lang="az-Cyrl-AZ" sz="2400" dirty="0" smtClean="0">
                <a:latin typeface="Comic Sans MS" pitchFamily="66" charset="0"/>
              </a:rPr>
              <a:t>транслитерация - переводчик с транслита. </a:t>
            </a:r>
            <a:endParaRPr lang="cs-CZ" sz="2400" dirty="0" smtClean="0">
              <a:latin typeface="Comic Sans MS" pitchFamily="66" charset="0"/>
            </a:endParaRPr>
          </a:p>
          <a:p>
            <a:pPr algn="ctr"/>
            <a:r>
              <a:rPr lang="cs-CZ" sz="2400" dirty="0" smtClean="0">
                <a:latin typeface="Comic Sans MS" pitchFamily="66" charset="0"/>
              </a:rPr>
              <a:t>Dostupné z WWW: &lt;translit.ru&gt;.</a:t>
            </a:r>
          </a:p>
          <a:p>
            <a:pPr algn="ctr"/>
            <a:endParaRPr lang="cs-CZ" sz="2400" dirty="0">
              <a:latin typeface="Comic Sans MS" pitchFamily="66" charset="0"/>
            </a:endParaRPr>
          </a:p>
          <a:p>
            <a:pPr algn="ctr"/>
            <a:r>
              <a:rPr lang="cs-CZ" sz="2400" dirty="0" smtClean="0">
                <a:latin typeface="Comic Sans MS" pitchFamily="66" charset="0"/>
              </a:rPr>
              <a:t>Klipart Microsoft PowerPoint</a:t>
            </a:r>
          </a:p>
          <a:p>
            <a:pPr algn="ctr"/>
            <a:endParaRPr lang="cs-CZ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011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/>
      <a:bodyPr rtlCol="0" anchor="ctr"/>
      <a:lstStyle>
        <a:defPPr algn="ctr">
          <a:defRPr dirty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320</TotalTime>
  <Words>413</Words>
  <Application>Microsoft Office PowerPoint</Application>
  <PresentationFormat>Předvádění na obrazovce (4:3)</PresentationFormat>
  <Paragraphs>140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Vrchol</vt:lpstr>
      <vt:lpstr>Prezentace aplikace PowerPoint</vt:lpstr>
      <vt:lpstr>Yпражнение </vt:lpstr>
      <vt:lpstr>Yпражнение</vt:lpstr>
      <vt:lpstr>Скажите, кто что дéлает. Употребите словá и выражения: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52</cp:revision>
  <dcterms:created xsi:type="dcterms:W3CDTF">2011-08-15T15:32:04Z</dcterms:created>
  <dcterms:modified xsi:type="dcterms:W3CDTF">2011-10-20T20:02:59Z</dcterms:modified>
</cp:coreProperties>
</file>