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69" r:id="rId3"/>
    <p:sldId id="275" r:id="rId4"/>
    <p:sldId id="274" r:id="rId5"/>
    <p:sldId id="277" r:id="rId6"/>
    <p:sldId id="276" r:id="rId7"/>
    <p:sldId id="278" r:id="rId8"/>
    <p:sldId id="265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382" autoAdjust="0"/>
    <p:restoredTop sz="94660"/>
  </p:normalViewPr>
  <p:slideViewPr>
    <p:cSldViewPr>
      <p:cViewPr varScale="1">
        <p:scale>
          <a:sx n="87" d="100"/>
          <a:sy n="87" d="100"/>
        </p:scale>
        <p:origin x="-115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17606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73461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31770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89104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72754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69357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65144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72347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4497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78865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5843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43804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9" name="obrázek 1" descr="Logolink_horizontal_zaklad_RGB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51647" y="228600"/>
            <a:ext cx="5640705" cy="1341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extovéPole 14"/>
          <p:cNvSpPr txBox="1"/>
          <p:nvPr/>
        </p:nvSpPr>
        <p:spPr>
          <a:xfrm>
            <a:off x="781538" y="1628800"/>
            <a:ext cx="7791364" cy="52937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300" dirty="0" smtClean="0">
                <a:latin typeface="Arial" pitchFamily="34" charset="0"/>
                <a:cs typeface="Arial" pitchFamily="34" charset="0"/>
              </a:rPr>
              <a:t>Název školy: Základní škola a Mateřská škola Libhošť 90, příspěvková organizace</a:t>
            </a:r>
          </a:p>
          <a:p>
            <a:endParaRPr lang="cs-CZ" sz="13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300" dirty="0" smtClean="0">
                <a:latin typeface="Arial" pitchFamily="34" charset="0"/>
                <a:cs typeface="Arial" pitchFamily="34" charset="0"/>
              </a:rPr>
              <a:t>Autor:			Mgr. Pavla </a:t>
            </a:r>
            <a:r>
              <a:rPr lang="cs-CZ" sz="1300" dirty="0" smtClean="0">
                <a:latin typeface="Arial" pitchFamily="34" charset="0"/>
                <a:cs typeface="Arial" pitchFamily="34" charset="0"/>
              </a:rPr>
              <a:t>Jeníková</a:t>
            </a:r>
            <a:endParaRPr lang="cs-CZ" sz="1300" dirty="0" smtClean="0">
              <a:latin typeface="Arial" pitchFamily="34" charset="0"/>
              <a:cs typeface="Arial" pitchFamily="34" charset="0"/>
            </a:endParaRPr>
          </a:p>
          <a:p>
            <a:endParaRPr lang="cs-CZ" sz="13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300" dirty="0" smtClean="0">
                <a:latin typeface="Arial" pitchFamily="34" charset="0"/>
                <a:cs typeface="Arial" pitchFamily="34" charset="0"/>
              </a:rPr>
              <a:t>Název projektu:		Moderní škola</a:t>
            </a:r>
          </a:p>
          <a:p>
            <a:endParaRPr lang="cs-CZ" sz="13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300" dirty="0" smtClean="0">
                <a:latin typeface="Arial" pitchFamily="34" charset="0"/>
                <a:cs typeface="Arial" pitchFamily="34" charset="0"/>
              </a:rPr>
              <a:t>Registrační číslo projektu:	CZ.1.07/1.4.00/21.3715</a:t>
            </a:r>
          </a:p>
          <a:p>
            <a:r>
              <a:rPr lang="cs-CZ" sz="1300" dirty="0" smtClean="0">
                <a:latin typeface="Arial" pitchFamily="34" charset="0"/>
                <a:cs typeface="Arial" pitchFamily="34" charset="0"/>
              </a:rPr>
              <a:t>Název:			</a:t>
            </a:r>
            <a:r>
              <a:rPr lang="cs-CZ" sz="1300" dirty="0" smtClean="0">
                <a:latin typeface="Arial" pitchFamily="34" charset="0"/>
                <a:cs typeface="Arial" pitchFamily="34" charset="0"/>
              </a:rPr>
              <a:t>VY_32_INOVACE_S3_M_16_PJ</a:t>
            </a:r>
            <a:endParaRPr lang="cs-CZ" sz="13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300" dirty="0" smtClean="0">
                <a:latin typeface="Arial" pitchFamily="34" charset="0"/>
                <a:cs typeface="Arial" pitchFamily="34" charset="0"/>
              </a:rPr>
              <a:t>Anotace:			Operace s </a:t>
            </a:r>
            <a:r>
              <a:rPr lang="cs-CZ" sz="1300" dirty="0" smtClean="0">
                <a:latin typeface="Arial" pitchFamily="34" charset="0"/>
                <a:cs typeface="Arial" pitchFamily="34" charset="0"/>
              </a:rPr>
              <a:t>čísly</a:t>
            </a:r>
            <a:endParaRPr lang="cs-CZ" sz="13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300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1300" dirty="0" smtClean="0">
                <a:latin typeface="Arial" pitchFamily="34" charset="0"/>
                <a:cs typeface="Arial" pitchFamily="34" charset="0"/>
              </a:rPr>
              <a:t>		Obor </a:t>
            </a:r>
            <a:r>
              <a:rPr lang="cs-CZ" sz="1300" dirty="0">
                <a:latin typeface="Arial" pitchFamily="34" charset="0"/>
                <a:cs typeface="Arial" pitchFamily="34" charset="0"/>
              </a:rPr>
              <a:t>č</a:t>
            </a:r>
            <a:r>
              <a:rPr lang="cs-CZ" sz="1300" dirty="0" smtClean="0">
                <a:latin typeface="Arial" pitchFamily="34" charset="0"/>
                <a:cs typeface="Arial" pitchFamily="34" charset="0"/>
              </a:rPr>
              <a:t>ísel do 100,pamětné sčítání a odčítání dvojciferných čísel </a:t>
            </a:r>
          </a:p>
          <a:p>
            <a:r>
              <a:rPr lang="cs-CZ" sz="1300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1300" dirty="0" smtClean="0">
                <a:latin typeface="Arial" pitchFamily="34" charset="0"/>
                <a:cs typeface="Arial" pitchFamily="34" charset="0"/>
              </a:rPr>
              <a:t>		s přechodem přes základ,  </a:t>
            </a:r>
          </a:p>
          <a:p>
            <a:r>
              <a:rPr lang="cs-CZ" sz="1300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1300" dirty="0" smtClean="0">
                <a:latin typeface="Arial" pitchFamily="34" charset="0"/>
                <a:cs typeface="Arial" pitchFamily="34" charset="0"/>
              </a:rPr>
              <a:t>		násobení, dělení,</a:t>
            </a:r>
          </a:p>
          <a:p>
            <a:r>
              <a:rPr lang="cs-CZ" sz="1300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1300" dirty="0" smtClean="0">
                <a:latin typeface="Arial" pitchFamily="34" charset="0"/>
                <a:cs typeface="Arial" pitchFamily="34" charset="0"/>
              </a:rPr>
              <a:t>		používání matematických pojmů – </a:t>
            </a:r>
          </a:p>
          <a:p>
            <a:r>
              <a:rPr lang="cs-CZ" sz="1300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1300" dirty="0" smtClean="0">
                <a:latin typeface="Arial" pitchFamily="34" charset="0"/>
                <a:cs typeface="Arial" pitchFamily="34" charset="0"/>
              </a:rPr>
              <a:t>		sčítanec, sčítanec, součet</a:t>
            </a:r>
          </a:p>
          <a:p>
            <a:r>
              <a:rPr lang="cs-CZ" sz="1300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1300" dirty="0" smtClean="0">
                <a:latin typeface="Arial" pitchFamily="34" charset="0"/>
                <a:cs typeface="Arial" pitchFamily="34" charset="0"/>
              </a:rPr>
              <a:t>		menšenec, menšitel, rozdíl</a:t>
            </a:r>
          </a:p>
          <a:p>
            <a:r>
              <a:rPr lang="cs-CZ" sz="1300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1300" dirty="0" smtClean="0">
                <a:latin typeface="Arial" pitchFamily="34" charset="0"/>
                <a:cs typeface="Arial" pitchFamily="34" charset="0"/>
              </a:rPr>
              <a:t>		činitel, činitel, součin, </a:t>
            </a:r>
          </a:p>
          <a:p>
            <a:r>
              <a:rPr lang="cs-CZ" sz="1300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1300" dirty="0" smtClean="0">
                <a:latin typeface="Arial" pitchFamily="34" charset="0"/>
                <a:cs typeface="Arial" pitchFamily="34" charset="0"/>
              </a:rPr>
              <a:t>		dělenec, dělitel, podíl. </a:t>
            </a:r>
          </a:p>
          <a:p>
            <a:r>
              <a:rPr lang="cs-CZ" sz="1300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1300" dirty="0" smtClean="0">
                <a:latin typeface="Arial" pitchFamily="34" charset="0"/>
                <a:cs typeface="Arial" pitchFamily="34" charset="0"/>
              </a:rPr>
              <a:t>		Celý obor malé násobilky(0-10).</a:t>
            </a:r>
          </a:p>
          <a:p>
            <a:r>
              <a:rPr lang="cs-CZ" sz="1300" dirty="0" smtClean="0">
                <a:latin typeface="Arial" pitchFamily="34" charset="0"/>
                <a:cs typeface="Arial" pitchFamily="34" charset="0"/>
              </a:rPr>
              <a:t>Očekáváné výstupy:		Žák provádí operace s přirozenými čísly, sčítá a odčítá dvojciferná</a:t>
            </a:r>
          </a:p>
          <a:p>
            <a:r>
              <a:rPr lang="cs-CZ" sz="1300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1300" dirty="0" smtClean="0">
                <a:latin typeface="Arial" pitchFamily="34" charset="0"/>
                <a:cs typeface="Arial" pitchFamily="34" charset="0"/>
              </a:rPr>
              <a:t>		čísla s přechodem přes základ.</a:t>
            </a:r>
          </a:p>
          <a:p>
            <a:r>
              <a:rPr lang="cs-CZ" sz="1300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1300" dirty="0" smtClean="0">
                <a:latin typeface="Arial" pitchFamily="34" charset="0"/>
                <a:cs typeface="Arial" pitchFamily="34" charset="0"/>
              </a:rPr>
              <a:t>		Žák násobí a dělí v oboru celém oboru násobilky.	</a:t>
            </a:r>
          </a:p>
          <a:p>
            <a:r>
              <a:rPr lang="cs-CZ" sz="1300" dirty="0" smtClean="0">
                <a:latin typeface="Arial" pitchFamily="34" charset="0"/>
                <a:cs typeface="Arial" pitchFamily="34" charset="0"/>
              </a:rPr>
              <a:t>Klíčová slova:		Vypočítej součin, podíl, součet, rozdíl.</a:t>
            </a:r>
          </a:p>
          <a:p>
            <a:r>
              <a:rPr lang="cs-CZ" sz="1300" dirty="0" smtClean="0">
                <a:latin typeface="Arial" pitchFamily="34" charset="0"/>
                <a:cs typeface="Arial" pitchFamily="34" charset="0"/>
              </a:rPr>
              <a:t>Druh učebního materiálu:	</a:t>
            </a:r>
            <a:r>
              <a:rPr lang="cs-CZ" sz="1300" dirty="0" smtClean="0">
                <a:latin typeface="Arial" pitchFamily="34" charset="0"/>
                <a:cs typeface="Arial" pitchFamily="34" charset="0"/>
              </a:rPr>
              <a:t>Prezentace</a:t>
            </a:r>
            <a:endParaRPr lang="cs-CZ" sz="13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300" dirty="0" smtClean="0">
                <a:latin typeface="Arial" pitchFamily="34" charset="0"/>
                <a:cs typeface="Arial" pitchFamily="34" charset="0"/>
              </a:rPr>
              <a:t>Ročník:			3.</a:t>
            </a:r>
          </a:p>
          <a:p>
            <a:r>
              <a:rPr lang="cs-CZ" sz="1300" dirty="0" smtClean="0">
                <a:latin typeface="Arial" pitchFamily="34" charset="0"/>
                <a:cs typeface="Arial" pitchFamily="34" charset="0"/>
              </a:rPr>
              <a:t>Datum ověření:		</a:t>
            </a:r>
            <a:r>
              <a:rPr lang="cs-CZ" sz="1300" smtClean="0">
                <a:latin typeface="Arial" pitchFamily="34" charset="0"/>
                <a:cs typeface="Arial" pitchFamily="34" charset="0"/>
              </a:rPr>
              <a:t>Leden </a:t>
            </a:r>
            <a:r>
              <a:rPr lang="cs-CZ" sz="1300" smtClean="0">
                <a:latin typeface="Arial" pitchFamily="34" charset="0"/>
                <a:cs typeface="Arial" pitchFamily="34" charset="0"/>
              </a:rPr>
              <a:t>2013</a:t>
            </a:r>
            <a:endParaRPr lang="cs-CZ" sz="13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4734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96855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900" dirty="0"/>
              <a:t>	</a:t>
            </a:r>
            <a:r>
              <a:rPr lang="cs-CZ" sz="2900" dirty="0" smtClean="0"/>
              <a:t>1.	Menšenec je 93. Menšitel je 56.</a:t>
            </a:r>
            <a:endParaRPr lang="cs-CZ" sz="2900" dirty="0"/>
          </a:p>
          <a:p>
            <a:pPr marL="0" indent="0">
              <a:buNone/>
            </a:pPr>
            <a:r>
              <a:rPr lang="cs-CZ" sz="2900" b="1" dirty="0"/>
              <a:t>		</a:t>
            </a:r>
            <a:r>
              <a:rPr lang="cs-CZ" sz="2900" dirty="0"/>
              <a:t>Jaký je </a:t>
            </a:r>
            <a:r>
              <a:rPr lang="cs-CZ" sz="2900" b="1" dirty="0" smtClean="0"/>
              <a:t>rozdíl?</a:t>
            </a:r>
            <a:r>
              <a:rPr lang="cs-CZ" sz="2900" dirty="0" smtClean="0"/>
              <a:t/>
            </a:r>
            <a:br>
              <a:rPr lang="cs-CZ" sz="2900" dirty="0" smtClean="0"/>
            </a:br>
            <a:r>
              <a:rPr lang="cs-CZ" sz="2900" dirty="0" smtClean="0"/>
              <a:t>	2.	Jeden sčítanec 16. Součet je 38.</a:t>
            </a:r>
          </a:p>
          <a:p>
            <a:pPr marL="0" indent="0">
              <a:buNone/>
            </a:pPr>
            <a:r>
              <a:rPr lang="cs-CZ" sz="2900" dirty="0"/>
              <a:t>	</a:t>
            </a:r>
            <a:r>
              <a:rPr lang="cs-CZ" sz="2900" dirty="0" smtClean="0"/>
              <a:t>	Jaký je druhý </a:t>
            </a:r>
            <a:r>
              <a:rPr lang="cs-CZ" sz="2900" b="1" dirty="0" smtClean="0"/>
              <a:t>sčítanec</a:t>
            </a:r>
            <a:r>
              <a:rPr lang="cs-CZ" sz="2900" dirty="0" smtClean="0"/>
              <a:t>?	</a:t>
            </a:r>
            <a:br>
              <a:rPr lang="cs-CZ" sz="2900" dirty="0" smtClean="0"/>
            </a:br>
            <a:r>
              <a:rPr lang="cs-CZ" sz="2900" dirty="0" smtClean="0"/>
              <a:t>	3.	Dělenec je 63.Podíl je 7.</a:t>
            </a:r>
          </a:p>
          <a:p>
            <a:pPr marL="0" indent="0">
              <a:buNone/>
            </a:pPr>
            <a:r>
              <a:rPr lang="cs-CZ" sz="2900" dirty="0"/>
              <a:t>	</a:t>
            </a:r>
            <a:r>
              <a:rPr lang="cs-CZ" sz="2900" dirty="0" smtClean="0"/>
              <a:t>	Jaký je </a:t>
            </a:r>
            <a:r>
              <a:rPr lang="cs-CZ" sz="2900" b="1" dirty="0" smtClean="0"/>
              <a:t>dělitel</a:t>
            </a:r>
            <a:r>
              <a:rPr lang="cs-CZ" sz="2900" dirty="0" smtClean="0"/>
              <a:t>?</a:t>
            </a:r>
            <a:endParaRPr lang="cs-CZ" sz="2900" dirty="0"/>
          </a:p>
          <a:p>
            <a:pPr marL="0" indent="0">
              <a:buNone/>
            </a:pPr>
            <a:r>
              <a:rPr lang="cs-CZ" sz="2900" dirty="0"/>
              <a:t>	</a:t>
            </a:r>
            <a:r>
              <a:rPr lang="cs-CZ" sz="2900" dirty="0" smtClean="0"/>
              <a:t>4.	Jeden činitel je 5. Součin je 35.</a:t>
            </a:r>
          </a:p>
          <a:p>
            <a:pPr marL="0" indent="0">
              <a:buNone/>
            </a:pPr>
            <a:r>
              <a:rPr lang="cs-CZ" sz="2900" dirty="0"/>
              <a:t>	</a:t>
            </a:r>
            <a:r>
              <a:rPr lang="cs-CZ" sz="2900" dirty="0" smtClean="0"/>
              <a:t>	Jaký je druhý </a:t>
            </a:r>
            <a:r>
              <a:rPr lang="cs-CZ" sz="2900" b="1" dirty="0" smtClean="0"/>
              <a:t>činitel</a:t>
            </a:r>
            <a:r>
              <a:rPr lang="cs-CZ" sz="2900" dirty="0" smtClean="0"/>
              <a:t>?</a:t>
            </a:r>
          </a:p>
          <a:p>
            <a:pPr marL="0" indent="0">
              <a:buNone/>
            </a:pPr>
            <a:r>
              <a:rPr lang="cs-CZ" sz="2900" dirty="0"/>
              <a:t>	</a:t>
            </a:r>
            <a:r>
              <a:rPr lang="cs-CZ" sz="2900" dirty="0" smtClean="0"/>
              <a:t>5.	3 . 4 : 2 . 6 : 9 . 8 . 0 . 10	</a:t>
            </a:r>
            <a:r>
              <a:rPr lang="cs-CZ" sz="2900" dirty="0"/>
              <a:t>=</a:t>
            </a:r>
            <a:endParaRPr lang="cs-CZ" sz="2900" b="1" dirty="0" smtClean="0"/>
          </a:p>
          <a:p>
            <a:pPr marL="0" indent="0">
              <a:buNone/>
            </a:pPr>
            <a:r>
              <a:rPr lang="cs-CZ" dirty="0"/>
              <a:t>	6.	</a:t>
            </a:r>
            <a:r>
              <a:rPr lang="cs-CZ" dirty="0" smtClean="0"/>
              <a:t>(28 </a:t>
            </a:r>
            <a:r>
              <a:rPr lang="cs-CZ" dirty="0"/>
              <a:t>+ </a:t>
            </a:r>
            <a:r>
              <a:rPr lang="cs-CZ" dirty="0" smtClean="0"/>
              <a:t>34) + (93 </a:t>
            </a:r>
            <a:r>
              <a:rPr lang="cs-CZ" dirty="0"/>
              <a:t>- </a:t>
            </a:r>
            <a:r>
              <a:rPr lang="cs-CZ" dirty="0" smtClean="0"/>
              <a:t>27) 		=</a:t>
            </a:r>
            <a:endParaRPr lang="cs-CZ" b="1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cs-CZ" dirty="0" smtClean="0"/>
              <a:t>Matematická rozcvička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7380312" y="1772816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 </a:t>
            </a:r>
            <a:r>
              <a:rPr lang="cs-CZ" dirty="0" smtClean="0"/>
              <a:t>          </a:t>
            </a:r>
            <a:endParaRPr lang="cs-CZ" sz="7200" dirty="0"/>
          </a:p>
        </p:txBody>
      </p:sp>
    </p:spTree>
    <p:extLst>
      <p:ext uri="{BB962C8B-B14F-4D97-AF65-F5344CB8AC3E}">
        <p14:creationId xmlns:p14="http://schemas.microsoft.com/office/powerpoint/2010/main" val="3977329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cs-CZ" dirty="0"/>
              <a:t>Řešení: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5148064" y="5325015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 </a:t>
            </a:r>
            <a:r>
              <a:rPr lang="cs-CZ" dirty="0" smtClean="0"/>
              <a:t>          </a:t>
            </a:r>
            <a:endParaRPr lang="cs-CZ" sz="72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	1.	Menšenec je 93. Menšitel je 56.</a:t>
            </a:r>
          </a:p>
          <a:p>
            <a:pPr marL="0" indent="0">
              <a:buNone/>
            </a:pPr>
            <a:r>
              <a:rPr lang="cs-CZ" b="1" dirty="0" smtClean="0"/>
              <a:t>		</a:t>
            </a:r>
            <a:r>
              <a:rPr lang="cs-CZ" dirty="0" smtClean="0"/>
              <a:t>Jaký je </a:t>
            </a:r>
            <a:r>
              <a:rPr lang="cs-CZ" b="1" dirty="0" smtClean="0"/>
              <a:t>rozdíl?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380781" y="3717032"/>
            <a:ext cx="36724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	-		=</a:t>
            </a:r>
            <a:endParaRPr lang="cs-CZ" sz="4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375667" y="3750131"/>
            <a:ext cx="36724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93		</a:t>
            </a:r>
            <a:endParaRPr lang="cs-CZ" sz="4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375667" y="3750131"/>
            <a:ext cx="36724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		 56	</a:t>
            </a:r>
            <a:endParaRPr lang="cs-CZ" sz="48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383160" y="3750131"/>
            <a:ext cx="45651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	 			</a:t>
            </a:r>
            <a:r>
              <a:rPr lang="cs-CZ" sz="4800" b="1" dirty="0" smtClean="0"/>
              <a:t>37</a:t>
            </a:r>
            <a:endParaRPr lang="cs-CZ" sz="4800" b="1" dirty="0"/>
          </a:p>
        </p:txBody>
      </p:sp>
    </p:spTree>
    <p:extLst>
      <p:ext uri="{BB962C8B-B14F-4D97-AF65-F5344CB8AC3E}">
        <p14:creationId xmlns:p14="http://schemas.microsoft.com/office/powerpoint/2010/main" val="689821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cs-CZ" dirty="0"/>
              <a:t>Řešení: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5148064" y="5325015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 </a:t>
            </a:r>
            <a:r>
              <a:rPr lang="cs-CZ" dirty="0" smtClean="0"/>
              <a:t>          </a:t>
            </a:r>
            <a:endParaRPr lang="cs-CZ" sz="72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	2.	</a:t>
            </a:r>
            <a:r>
              <a:rPr lang="cs-CZ" dirty="0"/>
              <a:t>Jeden sčítanec 16. Součet je 38.</a:t>
            </a:r>
          </a:p>
          <a:p>
            <a:pPr marL="0" indent="0">
              <a:buNone/>
            </a:pPr>
            <a:r>
              <a:rPr lang="cs-CZ" dirty="0"/>
              <a:t>		Jaký je druhý </a:t>
            </a:r>
            <a:r>
              <a:rPr lang="cs-CZ" b="1" dirty="0"/>
              <a:t>sčítanec</a:t>
            </a:r>
            <a:r>
              <a:rPr lang="cs-CZ" dirty="0"/>
              <a:t>?	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380781" y="3678123"/>
            <a:ext cx="36724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	+		=</a:t>
            </a:r>
            <a:endParaRPr lang="cs-CZ" sz="4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375667" y="3717032"/>
            <a:ext cx="36724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16		</a:t>
            </a:r>
            <a:endParaRPr lang="cs-CZ" sz="4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411760" y="3717032"/>
            <a:ext cx="36724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		</a:t>
            </a:r>
            <a:r>
              <a:rPr lang="cs-CZ" sz="4800" b="1" dirty="0" smtClean="0"/>
              <a:t>22</a:t>
            </a:r>
            <a:r>
              <a:rPr lang="cs-CZ" sz="4800" dirty="0" smtClean="0"/>
              <a:t>	</a:t>
            </a:r>
            <a:endParaRPr lang="cs-CZ" sz="48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383160" y="3717032"/>
            <a:ext cx="45651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				38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1355979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cs-CZ" dirty="0"/>
              <a:t>Řešení: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5148064" y="5325015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 </a:t>
            </a:r>
            <a:r>
              <a:rPr lang="cs-CZ" dirty="0" smtClean="0"/>
              <a:t>          </a:t>
            </a:r>
            <a:endParaRPr lang="cs-CZ" sz="72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3.	</a:t>
            </a:r>
            <a:r>
              <a:rPr lang="cs-CZ" dirty="0"/>
              <a:t>Dělenec je 63.Podíl je 7.</a:t>
            </a:r>
          </a:p>
          <a:p>
            <a:pPr marL="0" indent="0">
              <a:buNone/>
            </a:pPr>
            <a:r>
              <a:rPr lang="cs-CZ" dirty="0"/>
              <a:t>		Jaký je </a:t>
            </a:r>
            <a:r>
              <a:rPr lang="cs-CZ" b="1" dirty="0"/>
              <a:t>dělitel</a:t>
            </a:r>
            <a:r>
              <a:rPr lang="cs-CZ" dirty="0"/>
              <a:t>?</a:t>
            </a:r>
          </a:p>
          <a:p>
            <a:pPr marL="0" indent="0">
              <a:buNone/>
            </a:pPr>
            <a:r>
              <a:rPr lang="cs-CZ" sz="3600" dirty="0" smtClean="0"/>
              <a:t>	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380781" y="3717032"/>
            <a:ext cx="36724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	 :		=</a:t>
            </a:r>
            <a:endParaRPr lang="cs-CZ" sz="4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375667" y="3750131"/>
            <a:ext cx="36724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63</a:t>
            </a:r>
            <a:r>
              <a:rPr lang="cs-CZ" sz="4800" b="1" dirty="0" smtClean="0"/>
              <a:t>	</a:t>
            </a:r>
            <a:r>
              <a:rPr lang="cs-CZ" sz="4800" dirty="0" smtClean="0"/>
              <a:t>	</a:t>
            </a:r>
            <a:endParaRPr lang="cs-CZ" sz="4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375667" y="3750131"/>
            <a:ext cx="36724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		</a:t>
            </a:r>
            <a:r>
              <a:rPr lang="cs-CZ" sz="4800" b="1" dirty="0" smtClean="0"/>
              <a:t>9</a:t>
            </a:r>
            <a:r>
              <a:rPr lang="cs-CZ" sz="4800" dirty="0" smtClean="0"/>
              <a:t>	</a:t>
            </a:r>
            <a:endParaRPr lang="cs-CZ" sz="48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383160" y="3750131"/>
            <a:ext cx="45651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/>
              <a:t>	</a:t>
            </a:r>
            <a:r>
              <a:rPr lang="cs-CZ" sz="4800" dirty="0" smtClean="0"/>
              <a:t>			7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2212485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cs-CZ" dirty="0"/>
              <a:t>Řešení: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5148064" y="5325015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 </a:t>
            </a:r>
            <a:r>
              <a:rPr lang="cs-CZ" dirty="0" smtClean="0"/>
              <a:t>          </a:t>
            </a:r>
            <a:endParaRPr lang="cs-CZ" sz="72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4.	</a:t>
            </a:r>
            <a:r>
              <a:rPr lang="cs-CZ" dirty="0"/>
              <a:t>Jeden činitel je 5. Součin je 35.</a:t>
            </a:r>
          </a:p>
          <a:p>
            <a:pPr marL="0" indent="0">
              <a:buNone/>
            </a:pPr>
            <a:r>
              <a:rPr lang="cs-CZ" dirty="0"/>
              <a:t>		Jaký je druhý </a:t>
            </a:r>
            <a:r>
              <a:rPr lang="cs-CZ" b="1" dirty="0"/>
              <a:t>činitel</a:t>
            </a:r>
            <a:r>
              <a:rPr lang="cs-CZ" dirty="0"/>
              <a:t>?</a:t>
            </a:r>
          </a:p>
          <a:p>
            <a:pPr marL="0" indent="0">
              <a:buNone/>
            </a:pPr>
            <a:r>
              <a:rPr lang="cs-CZ" sz="3600" dirty="0" smtClean="0"/>
              <a:t>	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380781" y="3717032"/>
            <a:ext cx="36724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	.		=</a:t>
            </a:r>
            <a:endParaRPr lang="cs-CZ" sz="4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375667" y="3750131"/>
            <a:ext cx="36724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5		</a:t>
            </a:r>
            <a:endParaRPr lang="cs-CZ" sz="4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375667" y="3750131"/>
            <a:ext cx="36724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		</a:t>
            </a:r>
            <a:r>
              <a:rPr lang="cs-CZ" sz="4800" b="1" dirty="0" smtClean="0"/>
              <a:t>7</a:t>
            </a:r>
            <a:r>
              <a:rPr lang="cs-CZ" sz="4800" dirty="0" smtClean="0"/>
              <a:t>	</a:t>
            </a:r>
            <a:endParaRPr lang="cs-CZ" sz="48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383160" y="3750131"/>
            <a:ext cx="45651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/>
              <a:t>	</a:t>
            </a:r>
            <a:r>
              <a:rPr lang="cs-CZ" sz="4800" dirty="0" smtClean="0"/>
              <a:t>	</a:t>
            </a:r>
            <a:r>
              <a:rPr lang="cs-CZ" sz="4800" b="1" dirty="0" smtClean="0"/>
              <a:t>	</a:t>
            </a:r>
            <a:r>
              <a:rPr lang="cs-CZ" sz="4800" dirty="0" smtClean="0"/>
              <a:t>	35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2754428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cs-CZ" dirty="0"/>
              <a:t>Řešení: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5148064" y="5325015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 </a:t>
            </a:r>
            <a:r>
              <a:rPr lang="cs-CZ" dirty="0" smtClean="0"/>
              <a:t>          </a:t>
            </a:r>
            <a:endParaRPr lang="cs-CZ" sz="72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1855365"/>
            <a:ext cx="8229600" cy="45259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4000" dirty="0"/>
              <a:t>	1.	</a:t>
            </a:r>
            <a:r>
              <a:rPr lang="cs-CZ" sz="4000" dirty="0" smtClean="0"/>
              <a:t>93	-	56	=	</a:t>
            </a:r>
            <a:r>
              <a:rPr lang="cs-CZ" sz="4000" b="1" dirty="0" smtClean="0"/>
              <a:t>37</a:t>
            </a:r>
            <a:r>
              <a:rPr lang="cs-CZ" sz="4000" dirty="0"/>
              <a:t/>
            </a:r>
            <a:br>
              <a:rPr lang="cs-CZ" sz="4000" dirty="0"/>
            </a:br>
            <a:r>
              <a:rPr lang="cs-CZ" sz="4000" dirty="0"/>
              <a:t>	2.	</a:t>
            </a:r>
            <a:r>
              <a:rPr lang="cs-CZ" sz="4000" dirty="0" smtClean="0"/>
              <a:t>16</a:t>
            </a:r>
            <a:r>
              <a:rPr lang="cs-CZ" sz="4000" b="1" dirty="0" smtClean="0"/>
              <a:t>	</a:t>
            </a:r>
            <a:r>
              <a:rPr lang="cs-CZ" sz="4000" dirty="0"/>
              <a:t>+</a:t>
            </a:r>
            <a:r>
              <a:rPr lang="cs-CZ" sz="4000" b="1" dirty="0" smtClean="0"/>
              <a:t>	22</a:t>
            </a:r>
            <a:r>
              <a:rPr lang="cs-CZ" sz="4000" dirty="0" smtClean="0"/>
              <a:t>	=	38</a:t>
            </a:r>
            <a:r>
              <a:rPr lang="cs-CZ" sz="4000" dirty="0"/>
              <a:t/>
            </a:r>
            <a:br>
              <a:rPr lang="cs-CZ" sz="4000" dirty="0"/>
            </a:br>
            <a:r>
              <a:rPr lang="cs-CZ" sz="4000" dirty="0"/>
              <a:t>	3.	</a:t>
            </a:r>
            <a:r>
              <a:rPr lang="cs-CZ" sz="4000" dirty="0" smtClean="0"/>
              <a:t>63	:	</a:t>
            </a:r>
            <a:r>
              <a:rPr lang="cs-CZ" sz="4000" b="1" dirty="0" smtClean="0"/>
              <a:t>9</a:t>
            </a:r>
            <a:r>
              <a:rPr lang="cs-CZ" sz="4000" dirty="0" smtClean="0"/>
              <a:t>	=	7</a:t>
            </a:r>
            <a:r>
              <a:rPr lang="cs-CZ" sz="4000" dirty="0"/>
              <a:t/>
            </a:r>
            <a:br>
              <a:rPr lang="cs-CZ" sz="4000" dirty="0"/>
            </a:br>
            <a:r>
              <a:rPr lang="cs-CZ" sz="4000" dirty="0"/>
              <a:t>	4.	</a:t>
            </a:r>
            <a:r>
              <a:rPr lang="cs-CZ" sz="4000" dirty="0" smtClean="0"/>
              <a:t>5	.	</a:t>
            </a:r>
            <a:r>
              <a:rPr lang="cs-CZ" sz="4000" b="1" dirty="0" smtClean="0"/>
              <a:t>7</a:t>
            </a:r>
            <a:r>
              <a:rPr lang="cs-CZ" sz="4000" dirty="0" smtClean="0"/>
              <a:t>	=	35</a:t>
            </a:r>
            <a:endParaRPr lang="cs-CZ" sz="4000" dirty="0"/>
          </a:p>
          <a:p>
            <a:pPr marL="0" indent="0">
              <a:buNone/>
            </a:pPr>
            <a:r>
              <a:rPr lang="cs-CZ" sz="4000" dirty="0"/>
              <a:t>	5.	 </a:t>
            </a:r>
            <a:r>
              <a:rPr lang="cs-CZ" sz="4000" dirty="0" smtClean="0"/>
              <a:t>3 . 4 : 2 . 6 : 9 . 8 . 0 . 10 =	</a:t>
            </a:r>
            <a:r>
              <a:rPr lang="cs-CZ" sz="4000" b="1" dirty="0" smtClean="0"/>
              <a:t>0</a:t>
            </a:r>
            <a:r>
              <a:rPr lang="cs-CZ" sz="4000" dirty="0"/>
              <a:t>	</a:t>
            </a:r>
            <a:r>
              <a:rPr lang="cs-CZ" sz="4000" dirty="0" smtClean="0"/>
              <a:t>6</a:t>
            </a:r>
            <a:r>
              <a:rPr lang="cs-CZ" sz="4000" dirty="0"/>
              <a:t>.	(28 + 34) + (93 - </a:t>
            </a:r>
            <a:r>
              <a:rPr lang="cs-CZ" sz="4000" dirty="0" smtClean="0"/>
              <a:t>57</a:t>
            </a:r>
            <a:r>
              <a:rPr lang="cs-CZ" sz="4000" dirty="0"/>
              <a:t>) </a:t>
            </a:r>
            <a:r>
              <a:rPr lang="cs-CZ" sz="4000" dirty="0" smtClean="0"/>
              <a:t>=	</a:t>
            </a:r>
            <a:r>
              <a:rPr lang="cs-CZ" sz="4000" b="1" dirty="0" smtClean="0"/>
              <a:t>98</a:t>
            </a:r>
            <a:endParaRPr lang="cs-CZ" sz="4000" b="1" dirty="0"/>
          </a:p>
          <a:p>
            <a:pPr marL="0" indent="0">
              <a:buNone/>
            </a:pPr>
            <a:r>
              <a:rPr lang="cs-CZ" sz="3600" dirty="0" smtClean="0"/>
              <a:t>	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584213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96752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cs-CZ" dirty="0" smtClean="0"/>
              <a:t>Použité zdroje :	</a:t>
            </a:r>
            <a:br>
              <a:rPr lang="cs-CZ" dirty="0" smtClean="0"/>
            </a:br>
            <a:r>
              <a:rPr lang="cs-CZ" sz="3600" dirty="0" smtClean="0"/>
              <a:t>K vytvoření  učebního materiálu byl použit Microsoft PowerPoint a vlastní nápady. 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1056875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494</TotalTime>
  <Words>40</Words>
  <Application>Microsoft Office PowerPoint</Application>
  <PresentationFormat>Předvádění na obrazovce (4:3)</PresentationFormat>
  <Paragraphs>75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Matematická rozcvička</vt:lpstr>
      <vt:lpstr>Řešení:</vt:lpstr>
      <vt:lpstr>Řešení:</vt:lpstr>
      <vt:lpstr>Řešení:</vt:lpstr>
      <vt:lpstr>Řešení:</vt:lpstr>
      <vt:lpstr>Řešení:</vt:lpstr>
      <vt:lpstr>Použité zdroje :  K vytvoření  učebního materiálu byl použit Microsoft PowerPoint a vlastní nápady. 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pavla</dc:creator>
  <cp:lastModifiedBy>Pavla Jeníková</cp:lastModifiedBy>
  <cp:revision>56</cp:revision>
  <cp:lastPrinted>2013-04-21T19:12:58Z</cp:lastPrinted>
  <dcterms:created xsi:type="dcterms:W3CDTF">2013-04-21T17:28:00Z</dcterms:created>
  <dcterms:modified xsi:type="dcterms:W3CDTF">2013-05-23T11:08:02Z</dcterms:modified>
</cp:coreProperties>
</file>