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9" r:id="rId3"/>
    <p:sldId id="275" r:id="rId4"/>
    <p:sldId id="274" r:id="rId5"/>
    <p:sldId id="277" r:id="rId6"/>
    <p:sldId id="276" r:id="rId7"/>
    <p:sldId id="27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87" d="100"/>
          <a:sy n="87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628800"/>
            <a:ext cx="686277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VY_32_INOVACE_S3_M_20_PJ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Anotace:			Operace s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	Obor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ísel do 1000,pamětné sčítání a odčítání čísel 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	s přechodem přes 100,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	násobení, dělení,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	používání matematických pojmů – 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	sčítanec, sčítanec, součet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	menšenec, menšitel, rozdíl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	činitel, činitel, součin, 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	dělenec, dělitel, podíl. 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	Násobení do 1000.</a:t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>			Dělení se zbytkem.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Očekáváné výstupy:		Žák provádí operace s přirozenými čísly v oboru do 1000,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	sčítá a odčítá  čísla s přechodem přes 100.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	Žák násobí a dělí čísly 10,20,30…90.</a:t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>			Žák dělí se zbytkem.	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Klíčová slova:		Vypočítej součin, podíl, součet, rozdíl.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Prezentace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Ročník:			3.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Datum ověření:		Květen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2013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7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1.	Menšitel je 240. Rozdíl je 450.</a:t>
            </a:r>
            <a:br>
              <a:rPr lang="cs-CZ" sz="2900" dirty="0" smtClean="0"/>
            </a:br>
            <a:r>
              <a:rPr lang="cs-CZ" sz="2900" dirty="0" smtClean="0"/>
              <a:t>		Jaký je </a:t>
            </a:r>
            <a:r>
              <a:rPr lang="cs-CZ" sz="2900" b="1" dirty="0" smtClean="0"/>
              <a:t>menšenec</a:t>
            </a:r>
            <a:r>
              <a:rPr lang="cs-CZ" sz="2900" dirty="0" smtClean="0"/>
              <a:t>?</a:t>
            </a:r>
            <a:br>
              <a:rPr lang="cs-CZ" sz="2900" dirty="0" smtClean="0"/>
            </a:br>
            <a:r>
              <a:rPr lang="cs-CZ" sz="2900" dirty="0" smtClean="0"/>
              <a:t>	2.	Jeden sčítanec je 170. Druhý sčítanec je 		53. Jaký je </a:t>
            </a:r>
            <a:r>
              <a:rPr lang="cs-CZ" sz="2900" b="1" dirty="0" smtClean="0"/>
              <a:t>součet</a:t>
            </a:r>
            <a:r>
              <a:rPr lang="cs-CZ" sz="2900" dirty="0" smtClean="0"/>
              <a:t>?</a:t>
            </a:r>
            <a:br>
              <a:rPr lang="cs-CZ" sz="2900" dirty="0" smtClean="0"/>
            </a:br>
            <a:r>
              <a:rPr lang="cs-CZ" sz="2900" dirty="0" smtClean="0"/>
              <a:t>	3.	Dělitel je 9.Neúplný podíl je 4, zbytek 1.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</a:t>
            </a:r>
            <a:r>
              <a:rPr lang="cs-CZ" sz="2900" b="1" dirty="0" smtClean="0"/>
              <a:t>dělenec</a:t>
            </a:r>
            <a:r>
              <a:rPr lang="cs-CZ" sz="2900" dirty="0" smtClean="0"/>
              <a:t>?</a:t>
            </a:r>
            <a:endParaRPr lang="cs-CZ" sz="2900" dirty="0"/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4.	Jeden činitel je 7. Součin je 560.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druhý </a:t>
            </a:r>
            <a:r>
              <a:rPr lang="cs-CZ" sz="2900" b="1" dirty="0" smtClean="0"/>
              <a:t>činitel</a:t>
            </a:r>
            <a:r>
              <a:rPr lang="cs-CZ" sz="2900" dirty="0" smtClean="0"/>
              <a:t>?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5.	1000 : 100 . 4 : 8 . 9 : 5 . 40 : 6 = 60   </a:t>
            </a:r>
            <a:endParaRPr lang="cs-CZ" sz="2900" b="1" dirty="0" smtClean="0"/>
          </a:p>
          <a:p>
            <a:pPr marL="0" indent="0">
              <a:buNone/>
            </a:pPr>
            <a:r>
              <a:rPr lang="cs-CZ" dirty="0"/>
              <a:t>	6.	</a:t>
            </a:r>
            <a:r>
              <a:rPr lang="cs-CZ" dirty="0" smtClean="0"/>
              <a:t>1000 </a:t>
            </a:r>
            <a:r>
              <a:rPr lang="cs-CZ" dirty="0"/>
              <a:t>- (70 : 10) . (5 . 20) </a:t>
            </a:r>
            <a:r>
              <a:rPr lang="cs-CZ" dirty="0" smtClean="0"/>
              <a:t>	=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177281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39341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</a:t>
            </a:r>
            <a:r>
              <a:rPr lang="cs-CZ" dirty="0"/>
              <a:t>	</a:t>
            </a:r>
            <a:r>
              <a:rPr lang="cs-CZ" dirty="0" smtClean="0"/>
              <a:t>Menšitel </a:t>
            </a:r>
            <a:r>
              <a:rPr lang="cs-CZ" dirty="0"/>
              <a:t>je 240. Rozdíl je 450.</a:t>
            </a:r>
            <a:br>
              <a:rPr lang="cs-CZ" dirty="0"/>
            </a:br>
            <a:r>
              <a:rPr lang="cs-CZ" dirty="0"/>
              <a:t>		Jaký je </a:t>
            </a:r>
            <a:r>
              <a:rPr lang="cs-CZ" b="1" dirty="0"/>
              <a:t>menšenec</a:t>
            </a:r>
            <a:r>
              <a:rPr lang="cs-CZ" dirty="0"/>
              <a:t>?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80780" y="3717032"/>
            <a:ext cx="4279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-		</a:t>
            </a:r>
            <a:r>
              <a:rPr lang="cs-CZ" sz="4800" dirty="0"/>
              <a:t> </a:t>
            </a:r>
            <a:r>
              <a:rPr lang="cs-CZ" sz="4800" dirty="0" smtClean="0"/>
              <a:t>   =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63688" y="3789040"/>
            <a:ext cx="53285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690	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3789040"/>
            <a:ext cx="36724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240	</a:t>
            </a:r>
            <a:endParaRPr lang="cs-CZ" sz="4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43200" y="3750131"/>
            <a:ext cx="6293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450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8982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2.	Jeden </a:t>
            </a:r>
            <a:r>
              <a:rPr lang="cs-CZ" dirty="0"/>
              <a:t>sčítanec je 170. Druhý sčítanec </a:t>
            </a:r>
            <a:r>
              <a:rPr lang="cs-CZ" dirty="0" smtClean="0"/>
              <a:t>		je 53</a:t>
            </a:r>
            <a:r>
              <a:rPr lang="cs-CZ" dirty="0"/>
              <a:t>. Jaký je </a:t>
            </a:r>
            <a:r>
              <a:rPr lang="cs-CZ" b="1" dirty="0"/>
              <a:t>součet</a:t>
            </a:r>
            <a:r>
              <a:rPr lang="cs-CZ" dirty="0"/>
              <a:t>? 	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380780" y="3717032"/>
            <a:ext cx="4279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</a:t>
            </a:r>
            <a:r>
              <a:rPr lang="cs-CZ" sz="4800" dirty="0"/>
              <a:t>+</a:t>
            </a:r>
            <a:r>
              <a:rPr lang="cs-CZ" sz="4800" dirty="0" smtClean="0"/>
              <a:t>		</a:t>
            </a:r>
            <a:r>
              <a:rPr lang="cs-CZ" sz="4800" dirty="0"/>
              <a:t> </a:t>
            </a:r>
            <a:r>
              <a:rPr lang="cs-CZ" sz="4800" dirty="0" smtClean="0"/>
              <a:t>   =</a:t>
            </a:r>
            <a:endParaRPr lang="cs-CZ" sz="4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763688" y="3750131"/>
            <a:ext cx="53285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170</a:t>
            </a:r>
            <a:endParaRPr lang="cs-CZ" sz="4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411760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53	</a:t>
            </a:r>
            <a:endParaRPr lang="cs-CZ" sz="4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743200" y="3750131"/>
            <a:ext cx="6293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</a:t>
            </a:r>
            <a:r>
              <a:rPr lang="cs-CZ" sz="4800" b="1" dirty="0" smtClean="0"/>
              <a:t>223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55979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	</a:t>
            </a:r>
            <a:r>
              <a:rPr lang="cs-CZ" dirty="0"/>
              <a:t>Dělitel je 9.Neúplný podíl je 4,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zbytek 1. Jaký </a:t>
            </a:r>
            <a:r>
              <a:rPr lang="cs-CZ" dirty="0"/>
              <a:t>je </a:t>
            </a:r>
            <a:r>
              <a:rPr lang="cs-CZ" b="1" dirty="0"/>
              <a:t>dělenec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80780" y="3717032"/>
            <a:ext cx="4279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:		</a:t>
            </a:r>
            <a:r>
              <a:rPr lang="cs-CZ" sz="4800" dirty="0"/>
              <a:t> </a:t>
            </a:r>
            <a:r>
              <a:rPr lang="cs-CZ" sz="4800" dirty="0" smtClean="0"/>
              <a:t>   =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3750131"/>
            <a:ext cx="53285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37	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9	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43200" y="3750131"/>
            <a:ext cx="6293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4(1)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21248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4.	</a:t>
            </a:r>
            <a:r>
              <a:rPr lang="cs-CZ" dirty="0"/>
              <a:t>Jeden činitel je 7. Součin je 560.</a:t>
            </a:r>
          </a:p>
          <a:p>
            <a:pPr marL="0" indent="0">
              <a:buNone/>
            </a:pPr>
            <a:r>
              <a:rPr lang="cs-CZ" dirty="0"/>
              <a:t>		Jaký je druhý </a:t>
            </a:r>
            <a:r>
              <a:rPr lang="cs-CZ" b="1" dirty="0"/>
              <a:t>činitel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80780" y="3717032"/>
            <a:ext cx="4279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.		</a:t>
            </a:r>
            <a:r>
              <a:rPr lang="cs-CZ" sz="4800" dirty="0"/>
              <a:t> </a:t>
            </a:r>
            <a:r>
              <a:rPr lang="cs-CZ" sz="4800" dirty="0" smtClean="0"/>
              <a:t>   =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3789040"/>
            <a:ext cx="53285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</a:t>
            </a:r>
            <a:r>
              <a:rPr lang="cs-CZ" sz="4800" b="1" dirty="0" smtClean="0"/>
              <a:t>	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80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43200" y="3789040"/>
            <a:ext cx="6293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560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75442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700" dirty="0"/>
              <a:t>	</a:t>
            </a:r>
            <a:endParaRPr lang="cs-CZ" sz="3700" dirty="0" smtClean="0"/>
          </a:p>
          <a:p>
            <a:pPr marL="0" indent="0">
              <a:buNone/>
            </a:pPr>
            <a:r>
              <a:rPr lang="cs-CZ" sz="3700" dirty="0"/>
              <a:t>	</a:t>
            </a:r>
            <a:r>
              <a:rPr lang="cs-CZ" sz="3700" dirty="0" smtClean="0"/>
              <a:t>1</a:t>
            </a:r>
            <a:r>
              <a:rPr lang="cs-CZ" sz="3700" dirty="0"/>
              <a:t>.	</a:t>
            </a:r>
            <a:r>
              <a:rPr lang="cs-CZ" sz="3700" b="1" dirty="0" smtClean="0"/>
              <a:t>690</a:t>
            </a:r>
            <a:r>
              <a:rPr lang="cs-CZ" sz="3700" dirty="0" smtClean="0"/>
              <a:t>	-	240	=	450</a:t>
            </a:r>
            <a:r>
              <a:rPr lang="cs-CZ" sz="3700" dirty="0"/>
              <a:t>	</a:t>
            </a:r>
            <a:endParaRPr lang="cs-CZ" sz="3700" dirty="0" smtClean="0"/>
          </a:p>
          <a:p>
            <a:pPr marL="0" indent="0">
              <a:buNone/>
            </a:pPr>
            <a:r>
              <a:rPr lang="cs-CZ" sz="3700" dirty="0"/>
              <a:t>	</a:t>
            </a:r>
            <a:r>
              <a:rPr lang="cs-CZ" sz="3700" dirty="0" smtClean="0"/>
              <a:t>2</a:t>
            </a:r>
            <a:r>
              <a:rPr lang="cs-CZ" sz="3700" dirty="0"/>
              <a:t>.	</a:t>
            </a:r>
            <a:r>
              <a:rPr lang="cs-CZ" sz="3700" dirty="0" smtClean="0"/>
              <a:t>170</a:t>
            </a:r>
            <a:r>
              <a:rPr lang="cs-CZ" sz="3700" b="1" dirty="0" smtClean="0"/>
              <a:t>	 </a:t>
            </a:r>
            <a:r>
              <a:rPr lang="cs-CZ" sz="3700" dirty="0" smtClean="0"/>
              <a:t>+</a:t>
            </a:r>
            <a:r>
              <a:rPr lang="cs-CZ" sz="3700" b="1" dirty="0" smtClean="0"/>
              <a:t>	</a:t>
            </a:r>
            <a:r>
              <a:rPr lang="cs-CZ" sz="3700" dirty="0" smtClean="0"/>
              <a:t>53	=	</a:t>
            </a:r>
            <a:r>
              <a:rPr lang="cs-CZ" sz="3700" b="1" dirty="0" smtClean="0"/>
              <a:t>223</a:t>
            </a:r>
            <a:r>
              <a:rPr lang="cs-CZ" sz="3700" dirty="0"/>
              <a:t/>
            </a:r>
            <a:br>
              <a:rPr lang="cs-CZ" sz="3700" dirty="0"/>
            </a:br>
            <a:r>
              <a:rPr lang="cs-CZ" sz="3700" dirty="0"/>
              <a:t>	3.	</a:t>
            </a:r>
            <a:r>
              <a:rPr lang="cs-CZ" sz="3700" b="1" dirty="0" smtClean="0"/>
              <a:t>540</a:t>
            </a:r>
            <a:r>
              <a:rPr lang="cs-CZ" sz="3700" dirty="0" smtClean="0"/>
              <a:t>	 :	  9	=	60</a:t>
            </a:r>
            <a:r>
              <a:rPr lang="cs-CZ" sz="3700" dirty="0"/>
              <a:t/>
            </a:r>
            <a:br>
              <a:rPr lang="cs-CZ" sz="3700" dirty="0"/>
            </a:br>
            <a:r>
              <a:rPr lang="cs-CZ" sz="3700" dirty="0"/>
              <a:t>	4.	</a:t>
            </a:r>
            <a:r>
              <a:rPr lang="cs-CZ" sz="3700" dirty="0" smtClean="0"/>
              <a:t>7	 .	</a:t>
            </a:r>
            <a:r>
              <a:rPr lang="cs-CZ" sz="3700" b="1" dirty="0" smtClean="0"/>
              <a:t>80</a:t>
            </a:r>
            <a:r>
              <a:rPr lang="cs-CZ" sz="3700" dirty="0" smtClean="0"/>
              <a:t>	=	560</a:t>
            </a:r>
            <a:endParaRPr lang="cs-CZ" sz="3700" dirty="0"/>
          </a:p>
          <a:p>
            <a:pPr marL="0" indent="0">
              <a:buNone/>
            </a:pPr>
            <a:r>
              <a:rPr lang="cs-CZ" sz="3700" dirty="0"/>
              <a:t>	5.	</a:t>
            </a:r>
            <a:r>
              <a:rPr lang="cs-CZ" sz="3700" dirty="0" smtClean="0"/>
              <a:t>1000 </a:t>
            </a:r>
            <a:r>
              <a:rPr lang="cs-CZ" sz="3700" dirty="0"/>
              <a:t>: 100 . 4 : 8 . 9 : 5 . 40 </a:t>
            </a:r>
            <a:r>
              <a:rPr lang="cs-CZ" sz="3700" dirty="0" smtClean="0"/>
              <a:t>: 6 = </a:t>
            </a:r>
            <a:r>
              <a:rPr lang="cs-CZ" sz="3700" b="1" dirty="0"/>
              <a:t>60</a:t>
            </a:r>
            <a:r>
              <a:rPr lang="cs-CZ" sz="3700" dirty="0"/>
              <a:t> 	</a:t>
            </a:r>
            <a:r>
              <a:rPr lang="cs-CZ" sz="3700" dirty="0" smtClean="0"/>
              <a:t>6</a:t>
            </a:r>
            <a:r>
              <a:rPr lang="cs-CZ" sz="3700" dirty="0"/>
              <a:t>.	</a:t>
            </a:r>
            <a:r>
              <a:rPr lang="cs-CZ" sz="3700" dirty="0" smtClean="0"/>
              <a:t>1000 - (70 : 10) . (5 . 20)	= </a:t>
            </a:r>
            <a:r>
              <a:rPr lang="cs-CZ" sz="3700" b="1" dirty="0" smtClean="0"/>
              <a:t> 300</a:t>
            </a:r>
          </a:p>
          <a:p>
            <a:pPr marL="0" indent="0">
              <a:buNone/>
            </a:pPr>
            <a:endParaRPr lang="cs-CZ" sz="4000" b="1" dirty="0"/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8421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616</TotalTime>
  <Words>42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Matematická rozcvička</vt:lpstr>
      <vt:lpstr>Řešení:</vt:lpstr>
      <vt:lpstr>Řešení:</vt:lpstr>
      <vt:lpstr>Řešení:</vt:lpstr>
      <vt:lpstr>Řešení:</vt:lpstr>
      <vt:lpstr>Řešení: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71</cp:revision>
  <cp:lastPrinted>2013-04-21T19:12:58Z</cp:lastPrinted>
  <dcterms:created xsi:type="dcterms:W3CDTF">2013-04-21T17:28:00Z</dcterms:created>
  <dcterms:modified xsi:type="dcterms:W3CDTF">2013-05-23T11:21:36Z</dcterms:modified>
</cp:coreProperties>
</file>