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6" r:id="rId20"/>
    <p:sldId id="274" r:id="rId21"/>
    <p:sldId id="275" r:id="rId22"/>
    <p:sldId id="27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1F8337-A8F9-43F8-B951-77A386D92419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ED2734-7FA5-4B1B-80CB-8B54CD9BFDE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jpeg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wmf"/><Relationship Id="rId5" Type="http://schemas.openxmlformats.org/officeDocument/2006/relationships/image" Target="../media/image50.wmf"/><Relationship Id="rId4" Type="http://schemas.openxmlformats.org/officeDocument/2006/relationships/image" Target="../media/image4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wmf"/><Relationship Id="rId5" Type="http://schemas.openxmlformats.org/officeDocument/2006/relationships/image" Target="../media/image55.wmf"/><Relationship Id="rId4" Type="http://schemas.openxmlformats.org/officeDocument/2006/relationships/image" Target="../media/image5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wmf"/><Relationship Id="rId7" Type="http://schemas.openxmlformats.org/officeDocument/2006/relationships/image" Target="../media/image62.wmf"/><Relationship Id="rId2" Type="http://schemas.openxmlformats.org/officeDocument/2006/relationships/image" Target="../media/image5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wmf"/><Relationship Id="rId5" Type="http://schemas.openxmlformats.org/officeDocument/2006/relationships/image" Target="../media/image60.wmf"/><Relationship Id="rId4" Type="http://schemas.openxmlformats.org/officeDocument/2006/relationships/image" Target="../media/image5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wmf"/><Relationship Id="rId2" Type="http://schemas.openxmlformats.org/officeDocument/2006/relationships/image" Target="../media/image6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wmf"/><Relationship Id="rId5" Type="http://schemas.openxmlformats.org/officeDocument/2006/relationships/image" Target="../media/image66.wmf"/><Relationship Id="rId4" Type="http://schemas.openxmlformats.org/officeDocument/2006/relationships/image" Target="../media/image6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wmf"/><Relationship Id="rId2" Type="http://schemas.openxmlformats.org/officeDocument/2006/relationships/image" Target="../media/image6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1.wmf"/><Relationship Id="rId4" Type="http://schemas.openxmlformats.org/officeDocument/2006/relationships/image" Target="../media/image70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7" Type="http://schemas.openxmlformats.org/officeDocument/2006/relationships/image" Target="../media/image77.wmf"/><Relationship Id="rId2" Type="http://schemas.openxmlformats.org/officeDocument/2006/relationships/image" Target="../media/image7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wmf"/><Relationship Id="rId5" Type="http://schemas.openxmlformats.org/officeDocument/2006/relationships/image" Target="../media/image75.wmf"/><Relationship Id="rId4" Type="http://schemas.openxmlformats.org/officeDocument/2006/relationships/image" Target="../media/image7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2" Type="http://schemas.openxmlformats.org/officeDocument/2006/relationships/image" Target="../media/image7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wmf"/><Relationship Id="rId5" Type="http://schemas.openxmlformats.org/officeDocument/2006/relationships/image" Target="../media/image81.wmf"/><Relationship Id="rId4" Type="http://schemas.openxmlformats.org/officeDocument/2006/relationships/image" Target="../media/image80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wmf"/><Relationship Id="rId2" Type="http://schemas.openxmlformats.org/officeDocument/2006/relationships/image" Target="../media/image8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wmf"/><Relationship Id="rId5" Type="http://schemas.openxmlformats.org/officeDocument/2006/relationships/image" Target="../media/image85.wmf"/><Relationship Id="rId4" Type="http://schemas.openxmlformats.org/officeDocument/2006/relationships/image" Target="../media/image15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0.wmf"/><Relationship Id="rId4" Type="http://schemas.openxmlformats.org/officeDocument/2006/relationships/image" Target="../media/image89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wmf"/><Relationship Id="rId2" Type="http://schemas.openxmlformats.org/officeDocument/2006/relationships/image" Target="../media/image9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5.wmf"/><Relationship Id="rId5" Type="http://schemas.openxmlformats.org/officeDocument/2006/relationships/image" Target="../media/image94.wmf"/><Relationship Id="rId4" Type="http://schemas.openxmlformats.org/officeDocument/2006/relationships/image" Target="../media/image93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186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81841" y="1226369"/>
            <a:ext cx="39533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Šablona 32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13468" y="3244334"/>
            <a:ext cx="73170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VY_32_INOVACE_17_16_Domácnost</a:t>
            </a:r>
            <a:endParaRPr lang="cs-CZ" sz="3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567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</a:t>
            </a:r>
            <a:r>
              <a:rPr lang="cs-CZ" dirty="0" smtClean="0"/>
              <a:t>k rozšíření slovní zásoby na </a:t>
            </a:r>
            <a:r>
              <a:rPr lang="cs-CZ" smtClean="0"/>
              <a:t>téma Domácnost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/>
              <a:t>obohacení a rozšíření učiva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domácnost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913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5708104"/>
          </a:xfrm>
        </p:spPr>
        <p:txBody>
          <a:bodyPr>
            <a:normAutofit/>
          </a:bodyPr>
          <a:lstStyle/>
          <a:p>
            <a:pPr algn="ctr"/>
            <a:r>
              <a:rPr lang="vi-VN" sz="8000" b="1" dirty="0">
                <a:solidFill>
                  <a:srgbClr val="C00000"/>
                </a:solidFill>
              </a:rPr>
              <a:t>дома́шнее хозя́йство 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vi-VN" sz="4800" b="1" dirty="0" smtClean="0"/>
              <a:t> </a:t>
            </a:r>
            <a:r>
              <a:rPr lang="cs-CZ" sz="4800" b="1" dirty="0" smtClean="0">
                <a:latin typeface="Comic Sans MS" pitchFamily="66" charset="0"/>
              </a:rPr>
              <a:t/>
            </a:r>
            <a:br>
              <a:rPr lang="cs-CZ" sz="4800" b="1" dirty="0" smtClean="0">
                <a:latin typeface="Comic Sans MS" pitchFamily="66" charset="0"/>
              </a:rPr>
            </a:br>
            <a:r>
              <a:rPr lang="cs-CZ" sz="4800" b="1" dirty="0" smtClean="0">
                <a:latin typeface="Comic Sans MS" pitchFamily="66" charset="0"/>
              </a:rPr>
              <a:t>domácnost 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370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az-Cyrl-AZ" sz="3200" b="1" dirty="0" smtClean="0">
                <a:solidFill>
                  <a:srgbClr val="C00000"/>
                </a:solidFill>
              </a:rPr>
              <a:t>Домохозяйка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az-Cyrl-AZ" sz="3200" b="1" dirty="0" smtClean="0">
                <a:solidFill>
                  <a:srgbClr val="C00000"/>
                </a:solidFill>
              </a:rPr>
              <a:t>Домохозяин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619064" y="1124744"/>
            <a:ext cx="4343400" cy="146876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Majitelka domu, hospodyně, žena v domácnosti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3284984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Majitel domu, pan domácí</a:t>
            </a:r>
            <a:endParaRPr lang="cs-CZ" sz="2800" b="1" dirty="0"/>
          </a:p>
        </p:txBody>
      </p:sp>
      <p:pic>
        <p:nvPicPr>
          <p:cNvPr id="1027" name="Picture 3" descr="C:\Users\Admin\AppData\Local\Microsoft\Windows\Temporary Internet Files\Content.IE5\DNN2WEBW\MC900415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11327"/>
            <a:ext cx="4591616" cy="284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3528" y="2564904"/>
            <a:ext cx="25202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3528" y="980728"/>
            <a:ext cx="25202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092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20303" y="185739"/>
            <a:ext cx="4608512" cy="722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c</a:t>
            </a:r>
            <a:r>
              <a:rPr lang="az-Cyrl-AZ" b="1" dirty="0" smtClean="0">
                <a:solidFill>
                  <a:srgbClr val="C00000"/>
                </a:solidFill>
              </a:rPr>
              <a:t>лужанка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az-Cyrl-AZ" b="1" dirty="0">
                <a:solidFill>
                  <a:srgbClr val="C00000"/>
                </a:solidFill>
              </a:rPr>
              <a:t>горничная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04802" y="856005"/>
            <a:ext cx="305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dirty="0" smtClean="0"/>
              <a:t>lužka, služebná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6542039" y="2100961"/>
            <a:ext cx="15872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швабра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48264" y="2683034"/>
            <a:ext cx="9525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mop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217276" y="4427030"/>
            <a:ext cx="16674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пылесос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4899051"/>
            <a:ext cx="15273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vysavač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2345970" y="2255589"/>
            <a:ext cx="12426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ведро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86360" y="2840364"/>
            <a:ext cx="11753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kyblík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4565384" y="4264419"/>
            <a:ext cx="24801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Кисть</a:t>
            </a:r>
            <a:r>
              <a:rPr lang="cs-CZ" sz="3200" b="1" dirty="0" smtClean="0">
                <a:solidFill>
                  <a:srgbClr val="C00000"/>
                </a:solidFill>
              </a:rPr>
              <a:t>, </a:t>
            </a:r>
            <a:r>
              <a:rPr lang="az-Cyrl-AZ" sz="3200" b="1" dirty="0">
                <a:solidFill>
                  <a:srgbClr val="C00000"/>
                </a:solidFill>
              </a:rPr>
              <a:t>щётка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98919" y="4874123"/>
            <a:ext cx="14682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smeták</a:t>
            </a:r>
            <a:endParaRPr lang="cs-CZ" sz="3200" b="1" dirty="0"/>
          </a:p>
        </p:txBody>
      </p:sp>
      <p:pic>
        <p:nvPicPr>
          <p:cNvPr id="3075" name="Picture 3" descr="C:\Users\Admin\AppData\Local\Microsoft\Windows\Temporary Internet Files\Content.IE5\QIBMB860\MC900371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764" y="4869158"/>
            <a:ext cx="163860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BH2YY3PZ\MC9002413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790" y="4829230"/>
            <a:ext cx="1244498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BH2YY3PZ\MC9002151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75" y="2531420"/>
            <a:ext cx="1302692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dmin\AppData\Local\Microsoft\Windows\Temporary Internet Files\Content.IE5\DNN2WEBW\MC9002376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00961"/>
            <a:ext cx="2091350" cy="234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dmin\AppData\Local\Microsoft\Windows\Temporary Internet Files\Content.IE5\DNN2WEBW\MC9002974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36" y="1003647"/>
            <a:ext cx="1455725" cy="1854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5584168" y="103299"/>
            <a:ext cx="13789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тряпка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05467" y="600760"/>
            <a:ext cx="9813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hadr</a:t>
            </a:r>
            <a:endParaRPr lang="cs-CZ" sz="3200" b="1" dirty="0"/>
          </a:p>
        </p:txBody>
      </p:sp>
      <p:pic>
        <p:nvPicPr>
          <p:cNvPr id="3081" name="Picture 9" descr="C:\Users\Admin\AppData\Local\Microsoft\Windows\Temporary Internet Files\Content.IE5\QIBMB860\MC9000549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475" y="1255610"/>
            <a:ext cx="1996289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101198" y="74316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793779" y="1643761"/>
            <a:ext cx="296058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83554" y="3196539"/>
            <a:ext cx="107852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58864" y="274682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3409" y="5548557"/>
            <a:ext cx="15059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392622" y="5548557"/>
            <a:ext cx="141284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1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83799" y="3569455"/>
            <a:ext cx="14927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чистить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64829" y="4121495"/>
            <a:ext cx="10086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čistit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594830" y="136525"/>
            <a:ext cx="10855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мыть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4295" y="623141"/>
            <a:ext cx="14373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umývat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6736382" y="10361"/>
            <a:ext cx="15065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стирать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13410" y="470413"/>
            <a:ext cx="30492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dirty="0" smtClean="0"/>
              <a:t>tírat (zem), prát</a:t>
            </a:r>
            <a:endParaRPr lang="cs-CZ" sz="3200" b="1" dirty="0"/>
          </a:p>
        </p:txBody>
      </p:sp>
      <p:pic>
        <p:nvPicPr>
          <p:cNvPr id="2051" name="Picture 3" descr="C:\Users\Admin\AppData\Local\Microsoft\Windows\Temporary Internet Files\Content.IE5\BH2YY3PZ\MC900343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733" y="1853208"/>
            <a:ext cx="1765706" cy="174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QIBMB860\MC9002909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36" y="5228618"/>
            <a:ext cx="1603972" cy="117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855121" y="3849859"/>
            <a:ext cx="11432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мыло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4" name="Picture 6" descr="C:\Users\Admin\AppData\Local\Microsoft\Windows\Temporary Internet Files\Content.IE5\DNN2WEBW\MC9003831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39" y="2032032"/>
            <a:ext cx="169529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855121" y="4413883"/>
            <a:ext cx="1218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mýdlo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3291502" y="136526"/>
            <a:ext cx="18111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вытирать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24839" y="556815"/>
            <a:ext cx="28634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utírat, osušovat</a:t>
            </a:r>
            <a:endParaRPr lang="cs-CZ" sz="3200" b="1" dirty="0"/>
          </a:p>
        </p:txBody>
      </p:sp>
      <p:pic>
        <p:nvPicPr>
          <p:cNvPr id="2055" name="Picture 7" descr="C:\Users\Admin\AppData\Local\Microsoft\Windows\Temporary Internet Files\Content.IE5\QIBMB860\MC9003910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799" y="4788830"/>
            <a:ext cx="1566292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0736J39Y\MC9002803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733" y="4788830"/>
            <a:ext cx="2171549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253217" y="3585593"/>
            <a:ext cx="15065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стирать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52848" y="4146890"/>
            <a:ext cx="8851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prát</a:t>
            </a:r>
            <a:endParaRPr lang="cs-CZ" sz="3200" b="1" dirty="0"/>
          </a:p>
        </p:txBody>
      </p:sp>
      <p:pic>
        <p:nvPicPr>
          <p:cNvPr id="2058" name="Picture 10" descr="C:\Users\Admin\AppData\Local\Microsoft\Windows\Temporary Internet Files\Content.IE5\0736J39Y\MC9003329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066" y="1802561"/>
            <a:ext cx="1719986" cy="132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485592" y="1394999"/>
            <a:ext cx="165874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59902" y="1345361"/>
            <a:ext cx="304923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70748" y="1349436"/>
            <a:ext cx="279269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6298" y="4185282"/>
            <a:ext cx="108216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361429" y="4249070"/>
            <a:ext cx="103012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252688" y="4443395"/>
            <a:ext cx="136948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42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85737" y="282286"/>
            <a:ext cx="1202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бельё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69519" y="805854"/>
            <a:ext cx="3145413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dámské, pánské </a:t>
            </a:r>
          </a:p>
          <a:p>
            <a:pPr algn="ctr"/>
            <a:r>
              <a:rPr lang="cs-CZ" sz="3200" b="1" dirty="0" smtClean="0"/>
              <a:t>spodní prádlo</a:t>
            </a:r>
            <a:endParaRPr lang="cs-CZ" sz="3200" b="1" dirty="0"/>
          </a:p>
        </p:txBody>
      </p:sp>
      <p:pic>
        <p:nvPicPr>
          <p:cNvPr id="4098" name="Picture 2" descr="C:\Users\Admin\AppData\Local\Microsoft\Windows\Temporary Internet Files\Content.IE5\QIBMB860\MC900287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09" y="1511441"/>
            <a:ext cx="2233540" cy="26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968059" y="759688"/>
            <a:ext cx="16379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prádlo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4470425" y="282286"/>
            <a:ext cx="267092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нижнее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az-Cyrl-AZ" sz="3200" b="1" dirty="0" smtClean="0">
                <a:solidFill>
                  <a:srgbClr val="C00000"/>
                </a:solidFill>
              </a:rPr>
              <a:t>бельё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endParaRPr lang="cs-CZ" sz="3200" b="1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pic>
        <p:nvPicPr>
          <p:cNvPr id="4099" name="Picture 3" descr="C:\Users\Admin\AppData\Local\Microsoft\Windows\Temporary Internet Files\Content.IE5\DNN2WEBW\MC900347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349" y="539519"/>
            <a:ext cx="174455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734028" y="2492896"/>
            <a:ext cx="19912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прищ</a:t>
            </a:r>
            <a:r>
              <a:rPr lang="cs-CZ" sz="3200" b="1" dirty="0">
                <a:solidFill>
                  <a:srgbClr val="C00000"/>
                </a:solidFill>
              </a:rPr>
              <a:t>é</a:t>
            </a:r>
            <a:r>
              <a:rPr lang="az-Cyrl-AZ" sz="3200" b="1" dirty="0" smtClean="0">
                <a:solidFill>
                  <a:srgbClr val="C00000"/>
                </a:solidFill>
              </a:rPr>
              <a:t>пка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84742" y="3102828"/>
            <a:ext cx="13927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kolíček</a:t>
            </a:r>
            <a:endParaRPr lang="cs-CZ" sz="3200" b="1" dirty="0"/>
          </a:p>
        </p:txBody>
      </p:sp>
      <p:pic>
        <p:nvPicPr>
          <p:cNvPr id="4100" name="Picture 4" descr="C:\Users\Admin\AppData\Local\Microsoft\Windows\Temporary Internet Files\Content.IE5\0736J39Y\MC9002907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85959"/>
            <a:ext cx="1444028" cy="140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BH2YY3PZ\MC9002153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265" y="5301208"/>
            <a:ext cx="1306717" cy="124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037801" y="5061169"/>
            <a:ext cx="18934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м</a:t>
            </a:r>
            <a:r>
              <a:rPr lang="cs-CZ" sz="3200" b="1" dirty="0" smtClean="0">
                <a:solidFill>
                  <a:srgbClr val="C00000"/>
                </a:solidFill>
              </a:rPr>
              <a:t>ý</a:t>
            </a:r>
            <a:r>
              <a:rPr lang="az-Cyrl-AZ" sz="3200" b="1" dirty="0" smtClean="0">
                <a:solidFill>
                  <a:srgbClr val="C00000"/>
                </a:solidFill>
              </a:rPr>
              <a:t>сорник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48142" y="5594970"/>
            <a:ext cx="27381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odpadkový koš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557296" y="5225638"/>
            <a:ext cx="12618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м</a:t>
            </a:r>
            <a:r>
              <a:rPr lang="cs-CZ" sz="3200" b="1" dirty="0" smtClean="0">
                <a:solidFill>
                  <a:srgbClr val="C00000"/>
                </a:solidFill>
              </a:rPr>
              <a:t>ý</a:t>
            </a:r>
            <a:r>
              <a:rPr lang="az-Cyrl-AZ" sz="3200" b="1" dirty="0" smtClean="0">
                <a:solidFill>
                  <a:srgbClr val="C00000"/>
                </a:solidFill>
              </a:rPr>
              <a:t>сор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81999" y="5801917"/>
            <a:ext cx="14478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odpady</a:t>
            </a:r>
            <a:endParaRPr lang="cs-CZ" sz="3200" b="1" dirty="0"/>
          </a:p>
        </p:txBody>
      </p:sp>
      <p:pic>
        <p:nvPicPr>
          <p:cNvPr id="4103" name="Picture 7" descr="C:\Users\Admin\AppData\Local\Microsoft\Windows\Temporary Internet Files\Content.IE5\0736J39Y\MC900413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247" y="4709944"/>
            <a:ext cx="1922778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4405987" y="2111672"/>
            <a:ext cx="25202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011587" y="1883072"/>
            <a:ext cx="29724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84742" y="3687603"/>
            <a:ext cx="137934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1999" y="4908515"/>
            <a:ext cx="148162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94333" y="6320477"/>
            <a:ext cx="262310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61148" y="867061"/>
            <a:ext cx="135043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77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13767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посуда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0578" y="845422"/>
            <a:ext cx="13756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nádobí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2709991" y="112276"/>
            <a:ext cx="13131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мойка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79392" y="553034"/>
            <a:ext cx="31295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myčka na nádobí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834897" y="3823217"/>
            <a:ext cx="30246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кухонная мойка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82170" y="4402120"/>
            <a:ext cx="9300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dřez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5708086" y="5980884"/>
            <a:ext cx="33455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кастрюля</a:t>
            </a:r>
            <a:r>
              <a:rPr lang="cs-CZ" sz="3200" b="1" dirty="0" smtClean="0">
                <a:solidFill>
                  <a:srgbClr val="C00000"/>
                </a:solidFill>
              </a:rPr>
              <a:t>, </a:t>
            </a:r>
            <a:r>
              <a:rPr lang="az-Cyrl-AZ" sz="3200" b="1" dirty="0" smtClean="0">
                <a:solidFill>
                  <a:srgbClr val="C00000"/>
                </a:solidFill>
              </a:rPr>
              <a:t>горшок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26004" y="5484378"/>
            <a:ext cx="11689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hrnec</a:t>
            </a:r>
            <a:endParaRPr lang="cs-CZ" sz="3200" b="1" dirty="0"/>
          </a:p>
        </p:txBody>
      </p:sp>
      <p:pic>
        <p:nvPicPr>
          <p:cNvPr id="5124" name="Picture 4" descr="C:\Users\Admin\AppData\Local\Microsoft\Windows\Temporary Internet Files\Content.IE5\BH2YY3PZ\MC900250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868" y="5877272"/>
            <a:ext cx="2827218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44180" y="4849868"/>
            <a:ext cx="8741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нож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59508" y="5324608"/>
            <a:ext cx="8050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nůž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4756901" y="1555272"/>
            <a:ext cx="11753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тёрка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17055" y="1901389"/>
            <a:ext cx="18293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struhadlo</a:t>
            </a:r>
            <a:endParaRPr lang="cs-CZ" sz="3200" b="1" dirty="0"/>
          </a:p>
        </p:txBody>
      </p:sp>
      <p:pic>
        <p:nvPicPr>
          <p:cNvPr id="5125" name="Picture 5" descr="C:\Users\Admin\AppData\Local\Microsoft\Windows\Temporary Internet Files\Content.IE5\QIBMB860\MC9003254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544" y="3158093"/>
            <a:ext cx="1721815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Admin\AppData\Local\Microsoft\Windows\Temporary Internet Files\Content.IE5\0736J39Y\MC9003202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914" y="1853208"/>
            <a:ext cx="1826057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7104997" y="112276"/>
            <a:ext cx="14510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чайник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48070" y="581038"/>
            <a:ext cx="27056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čajová konvice</a:t>
            </a:r>
            <a:endParaRPr lang="cs-CZ" sz="3200" b="1" dirty="0"/>
          </a:p>
        </p:txBody>
      </p:sp>
      <p:pic>
        <p:nvPicPr>
          <p:cNvPr id="5129" name="Picture 9" descr="C:\Users\Admin\AppData\Local\Microsoft\Windows\Temporary Internet Files\Content.IE5\IHF11LFI\MC9003911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014" y="2030172"/>
            <a:ext cx="1532534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Admin\AppData\Local\Microsoft\Windows\Temporary Internet Files\Content.IE5\IHF11LFI\MC9003012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36" y="2050227"/>
            <a:ext cx="1548994" cy="18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Admin\AppData\Local\Microsoft\Windows\Temporary Internet Files\Content.IE5\813Z5JN1\MC9003569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73" y="5110782"/>
            <a:ext cx="1836115" cy="141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Admin\AppData\Local\Microsoft\Windows\Temporary Internet Files\Content.IE5\UWDINS0I\MC9001989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080" y="3508765"/>
            <a:ext cx="1848872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2361666" y="1098072"/>
            <a:ext cx="334642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280965" y="1263860"/>
            <a:ext cx="274156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32981" y="2493773"/>
            <a:ext cx="179560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708086" y="5075565"/>
            <a:ext cx="11457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72747" y="4465907"/>
            <a:ext cx="11448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957259" y="5548165"/>
            <a:ext cx="8186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75582" y="1482168"/>
            <a:ext cx="170658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20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Admin\AppData\Local\Microsoft\Windows\Temporary Internet Files\Content.IE5\DNN2WEBW\MC900250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937" y="1700808"/>
            <a:ext cx="1886644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Admin\AppData\Local\Microsoft\Windows\Temporary Internet Files\Content.IE5\0736J39Y\MC9002963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804" y="1577313"/>
            <a:ext cx="2777727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Admin\AppData\Local\Microsoft\Windows\Temporary Internet Files\Content.IE5\QIBMB860\MC9002900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194157"/>
            <a:ext cx="1149790" cy="1555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5856" y="116632"/>
            <a:ext cx="20545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сковорода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4175" y="548680"/>
            <a:ext cx="12336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pánev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707904" y="235820"/>
            <a:ext cx="12891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миска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39963" y="701407"/>
            <a:ext cx="12250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miska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6182926" y="263820"/>
            <a:ext cx="18498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половник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82926" y="820595"/>
            <a:ext cx="20249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naběračka</a:t>
            </a:r>
            <a:endParaRPr lang="cs-CZ" sz="3200" b="1" dirty="0"/>
          </a:p>
        </p:txBody>
      </p:sp>
      <p:pic>
        <p:nvPicPr>
          <p:cNvPr id="6154" name="Picture 10" descr="C:\Users\Admin\AppData\Local\Microsoft\Windows\Temporary Internet Files\Content.IE5\BH2YY3PZ\MC9003442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927" y="5250964"/>
            <a:ext cx="1260958" cy="149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02112" y="3429000"/>
            <a:ext cx="22547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открывалка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2915" y="3919394"/>
            <a:ext cx="22749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otvírák lahví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3773625" y="2945751"/>
            <a:ext cx="11576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плита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29675" y="3429000"/>
            <a:ext cx="8547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talíř</a:t>
            </a:r>
            <a:endParaRPr lang="cs-CZ" sz="3200" b="1" dirty="0"/>
          </a:p>
        </p:txBody>
      </p:sp>
      <p:pic>
        <p:nvPicPr>
          <p:cNvPr id="6155" name="Picture 11" descr="C:\Users\Admin\AppData\Local\Microsoft\Windows\Temporary Internet Files\Content.IE5\QIBMB860\MC9002521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317" y="2884847"/>
            <a:ext cx="1277417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Admin\AppData\Local\Microsoft\Windows\Temporary Internet Files\Content.IE5\DNN2WEBW\MC900252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595" y="5626357"/>
            <a:ext cx="1826057" cy="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Admin\AppData\Local\Microsoft\Windows\Temporary Internet Files\Content.IE5\DNN2WEBW\MC9001993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976" y="4617650"/>
            <a:ext cx="1727703" cy="201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103124" y="2749844"/>
            <a:ext cx="12476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ложка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47303" y="3334619"/>
            <a:ext cx="11592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lžička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6121655" y="4834251"/>
            <a:ext cx="12105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вилка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84598" y="5333970"/>
            <a:ext cx="14847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vidlička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423303" y="1125893"/>
            <a:ext cx="162192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3303" y="4669438"/>
            <a:ext cx="25202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726858" y="6094294"/>
            <a:ext cx="146626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651937" y="1267056"/>
            <a:ext cx="140106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03038" y="4070634"/>
            <a:ext cx="142584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064512" y="1396008"/>
            <a:ext cx="207024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73625" y="4013775"/>
            <a:ext cx="125707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08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88640"/>
            <a:ext cx="13308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чашка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7306" y="620688"/>
            <a:ext cx="11833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hrnek</a:t>
            </a:r>
            <a:endParaRPr lang="cs-CZ" sz="3200" b="1" dirty="0"/>
          </a:p>
        </p:txBody>
      </p:sp>
      <p:pic>
        <p:nvPicPr>
          <p:cNvPr id="7171" name="Picture 3" descr="C:\Users\Admin\AppData\Local\Microsoft\Windows\Temporary Internet Files\Content.IE5\QIBMB860\MC900237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66" y="1136208"/>
            <a:ext cx="1895218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Admin\AppData\Local\Microsoft\Windows\Temporary Internet Files\Content.IE5\DNN2WEBW\MC90043388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272" y="116752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37923" y="118637"/>
            <a:ext cx="15119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блюдце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14119" y="703412"/>
            <a:ext cx="17604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podšálek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6460082" y="1408420"/>
            <a:ext cx="12105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бокал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74537" y="913074"/>
            <a:ext cx="25539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pohár na víno</a:t>
            </a:r>
            <a:endParaRPr lang="cs-CZ" sz="3200" b="1" dirty="0"/>
          </a:p>
        </p:txBody>
      </p:sp>
      <p:pic>
        <p:nvPicPr>
          <p:cNvPr id="7176" name="Picture 8" descr="C:\Users\Admin\AppData\Local\Microsoft\Windows\Temporary Internet Files\Content.IE5\DNN2WEBW\MC9002987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776" y="1315693"/>
            <a:ext cx="1259129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12780" y="3525236"/>
            <a:ext cx="13708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стакан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6332" y="4079732"/>
            <a:ext cx="16097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sklenice</a:t>
            </a:r>
            <a:endParaRPr lang="cs-CZ" sz="3200" b="1" dirty="0"/>
          </a:p>
        </p:txBody>
      </p:sp>
      <p:pic>
        <p:nvPicPr>
          <p:cNvPr id="7184" name="Picture 16" descr="C:\Users\Admin\AppData\Local\Microsoft\Windows\Temporary Internet Files\Content.IE5\IHF11LFI\MC9003358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9" y="4745181"/>
            <a:ext cx="1809002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380312" y="3248736"/>
            <a:ext cx="14077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рюмка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22064" y="3717031"/>
            <a:ext cx="19219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/>
              <a:t>štamprlka</a:t>
            </a:r>
            <a:endParaRPr lang="cs-CZ" sz="3200" b="1" dirty="0"/>
          </a:p>
        </p:txBody>
      </p:sp>
      <p:pic>
        <p:nvPicPr>
          <p:cNvPr id="7185" name="Picture 17" descr="C:\Users\Admin\AppData\Local\Microsoft\Windows\Temporary Internet Files\Content.IE5\UWDINS0I\MC9001986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464" y="4894268"/>
            <a:ext cx="1436483" cy="197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123526" y="3002514"/>
            <a:ext cx="337303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 smtClean="0">
                <a:solidFill>
                  <a:srgbClr val="C00000"/>
                </a:solidFill>
              </a:rPr>
              <a:t>глубо́кая/ме́лкая</a:t>
            </a:r>
            <a:endParaRPr lang="cs-CZ" sz="3200" dirty="0" smtClean="0">
              <a:solidFill>
                <a:srgbClr val="C00000"/>
              </a:solidFill>
            </a:endParaRPr>
          </a:p>
          <a:p>
            <a:pPr algn="ctr"/>
            <a:r>
              <a:rPr lang="vi-VN" sz="3200" dirty="0" smtClean="0">
                <a:solidFill>
                  <a:srgbClr val="C00000"/>
                </a:solidFill>
              </a:rPr>
              <a:t> </a:t>
            </a:r>
            <a:r>
              <a:rPr lang="vi-VN" sz="3200" dirty="0">
                <a:solidFill>
                  <a:srgbClr val="C00000"/>
                </a:solidFill>
              </a:rPr>
              <a:t>таре́лка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68566" y="3928327"/>
            <a:ext cx="35285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hluboký, mělký talíř</a:t>
            </a:r>
            <a:endParaRPr lang="cs-CZ" sz="3200" b="1" dirty="0"/>
          </a:p>
        </p:txBody>
      </p:sp>
      <p:pic>
        <p:nvPicPr>
          <p:cNvPr id="3075" name="Picture 3" descr="C:\Users\Admin\AppData\Local\Microsoft\Windows\Temporary Internet Files\Content.IE5\WSHQMAWC\MP9004020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899" y="4500065"/>
            <a:ext cx="165998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2003151" y="1059587"/>
            <a:ext cx="148020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574928" y="6021288"/>
            <a:ext cx="36183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94975" y="5248376"/>
            <a:ext cx="1718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743256" y="188640"/>
            <a:ext cx="179466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533124" y="411025"/>
            <a:ext cx="25202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65376" y="4284502"/>
            <a:ext cx="19219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76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39112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микроволновая печь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92533" y="764704"/>
            <a:ext cx="20762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mikrovlnka</a:t>
            </a:r>
            <a:endParaRPr lang="cs-CZ" sz="3200" b="1" dirty="0"/>
          </a:p>
        </p:txBody>
      </p:sp>
      <p:pic>
        <p:nvPicPr>
          <p:cNvPr id="8195" name="Picture 3" descr="C:\Users\Admin\AppData\Local\Microsoft\Windows\Temporary Internet Files\Content.IE5\813Z5JN1\MC900013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52" y="1727336"/>
            <a:ext cx="1828800" cy="132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84168" y="348881"/>
            <a:ext cx="10005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печь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26785" y="917431"/>
            <a:ext cx="13153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trouba</a:t>
            </a:r>
            <a:endParaRPr lang="cs-CZ" sz="3200" b="1" dirty="0"/>
          </a:p>
        </p:txBody>
      </p:sp>
      <p:pic>
        <p:nvPicPr>
          <p:cNvPr id="8198" name="Picture 6" descr="C:\Users\Admin\AppData\Local\Microsoft\Windows\Temporary Internet Files\Content.IE5\WSHQMAWC\MC900332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626527"/>
            <a:ext cx="1871777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415922" y="1850930"/>
            <a:ext cx="11689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шкаф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7219" y="2337353"/>
            <a:ext cx="10342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skříň</a:t>
            </a:r>
            <a:endParaRPr lang="cs-CZ" sz="3200" b="1" dirty="0"/>
          </a:p>
        </p:txBody>
      </p:sp>
      <p:pic>
        <p:nvPicPr>
          <p:cNvPr id="8200" name="Picture 8" descr="C:\Users\Admin\AppData\Local\Microsoft\Windows\Temporary Internet Files\Content.IE5\WSHQMAWC\MC900013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551" y="3599574"/>
            <a:ext cx="1815346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51835" y="2939697"/>
            <a:ext cx="8813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стул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1835" y="3478978"/>
            <a:ext cx="9829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židle</a:t>
            </a:r>
            <a:endParaRPr lang="cs-CZ" sz="3200" b="1" dirty="0"/>
          </a:p>
        </p:txBody>
      </p:sp>
      <p:pic>
        <p:nvPicPr>
          <p:cNvPr id="8202" name="Picture 10" descr="C:\Users\Admin\AppData\Local\Microsoft\Windows\Temporary Internet Files\Content.IE5\WSHQMAWC\MC9002151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835" y="4063753"/>
            <a:ext cx="1145263" cy="242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105576" y="2956480"/>
            <a:ext cx="30013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обеденный стол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8204" name="Picture 12" descr="C:\Users\Admin\AppData\Local\Microsoft\Windows\Temporary Internet Files\Content.IE5\IHF11LFI\MP9003999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597" y="357945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970232" y="3579450"/>
            <a:ext cx="19575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jídelní stůl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1887813" y="1303154"/>
            <a:ext cx="22676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652120" y="2547262"/>
            <a:ext cx="227191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53641" y="1624608"/>
            <a:ext cx="138850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399154" y="3020267"/>
            <a:ext cx="126014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724568" y="3541255"/>
            <a:ext cx="126014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634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433420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конференционный стол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64581" y="843199"/>
            <a:ext cx="33640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konferenční stolek</a:t>
            </a:r>
            <a:endParaRPr lang="cs-CZ" sz="3200" b="1" dirty="0"/>
          </a:p>
        </p:txBody>
      </p:sp>
      <p:pic>
        <p:nvPicPr>
          <p:cNvPr id="9218" name="Picture 2" descr="C:\Users\Admin\AppData\Local\Microsoft\Windows\Temporary Internet Files\Content.IE5\WSHQMAWC\MC900215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585" y="2083250"/>
            <a:ext cx="2292036" cy="180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84168" y="404664"/>
            <a:ext cx="17365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гостиная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96136" y="882571"/>
            <a:ext cx="25124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obývací pokoj</a:t>
            </a:r>
            <a:endParaRPr lang="cs-CZ" sz="3200" b="1" dirty="0"/>
          </a:p>
        </p:txBody>
      </p:sp>
      <p:pic>
        <p:nvPicPr>
          <p:cNvPr id="9220" name="Picture 4" descr="C:\Users\Admin\AppData\Local\Microsoft\Windows\Temporary Internet Files\Content.IE5\UWDINS0I\MC90005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311" y="2032117"/>
            <a:ext cx="2073244" cy="201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Admin\AppData\Local\Microsoft\Windows\Temporary Internet Files\Content.IE5\UWDINS0I\MC9002328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44541"/>
            <a:ext cx="2399168" cy="175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700058" y="2368702"/>
            <a:ext cx="13981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кресло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2002" y="2925271"/>
            <a:ext cx="12378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křeslo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552615" y="3510046"/>
            <a:ext cx="12522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диван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6769" y="3933056"/>
            <a:ext cx="10182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gauč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5615622" y="4869160"/>
            <a:ext cx="12987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лампа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15622" y="5230339"/>
            <a:ext cx="12663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lampa</a:t>
            </a:r>
            <a:endParaRPr lang="cs-CZ" sz="3200" b="1" dirty="0"/>
          </a:p>
        </p:txBody>
      </p:sp>
      <p:pic>
        <p:nvPicPr>
          <p:cNvPr id="9225" name="Picture 9" descr="C:\Users\Admin\AppData\Local\Microsoft\Windows\Temporary Internet Files\Content.IE5\IHF11LFI\MC9002902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826" y="4388727"/>
            <a:ext cx="1791815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5886033" y="1478522"/>
            <a:ext cx="25202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7544" y="1505744"/>
            <a:ext cx="349417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80208" y="3510046"/>
            <a:ext cx="131799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427739" y="5943713"/>
            <a:ext cx="146867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64165" y="4058129"/>
            <a:ext cx="100254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28" name="Picture 4" descr="C:\Users\Admin\AppData\Local\Microsoft\Windows\Temporary Internet Files\Content.IE5\IHF11LFI\MC9000549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761" y="4094821"/>
            <a:ext cx="1920173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37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7773" y="225308"/>
            <a:ext cx="7902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пол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1277" y="657126"/>
            <a:ext cx="185839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/>
              <a:t>podlaha </a:t>
            </a:r>
          </a:p>
          <a:p>
            <a:pPr algn="ctr"/>
            <a:r>
              <a:rPr lang="cs-CZ" sz="3200" b="1" dirty="0" smtClean="0"/>
              <a:t>(i pohlaví)</a:t>
            </a:r>
            <a:endParaRPr lang="cs-CZ" sz="3200" b="1" dirty="0"/>
          </a:p>
        </p:txBody>
      </p:sp>
      <p:pic>
        <p:nvPicPr>
          <p:cNvPr id="1027" name="Picture 3" descr="C:\Users\Admin\AppData\Local\Microsoft\Windows\Temporary Internet Files\Content.IE5\813Z5JN1\MC9002804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214" y="265852"/>
            <a:ext cx="2648139" cy="2362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60163" y="323945"/>
            <a:ext cx="15431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потолок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99907" y="862552"/>
            <a:ext cx="10636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strop</a:t>
            </a:r>
            <a:endParaRPr lang="cs-CZ" sz="3200" b="1" dirty="0"/>
          </a:p>
        </p:txBody>
      </p:sp>
      <p:pic>
        <p:nvPicPr>
          <p:cNvPr id="1028" name="Picture 4" descr="C:\Users\Admin\AppData\Local\Microsoft\Windows\Temporary Internet Files\Content.IE5\813Z5JN1\MP9004026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898" y="261581"/>
            <a:ext cx="1934350" cy="236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51885" y="2683772"/>
            <a:ext cx="36952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c</a:t>
            </a:r>
            <a:r>
              <a:rPr lang="az-Cyrl-AZ" sz="3200" b="1" dirty="0" smtClean="0">
                <a:solidFill>
                  <a:srgbClr val="C00000"/>
                </a:solidFill>
              </a:rPr>
              <a:t>ветильник</a:t>
            </a:r>
            <a:r>
              <a:rPr lang="cs-CZ" sz="3200" b="1" dirty="0" smtClean="0">
                <a:solidFill>
                  <a:srgbClr val="C00000"/>
                </a:solidFill>
              </a:rPr>
              <a:t>, </a:t>
            </a:r>
            <a:r>
              <a:rPr lang="az-Cyrl-AZ" sz="3200" b="1" dirty="0">
                <a:solidFill>
                  <a:srgbClr val="C00000"/>
                </a:solidFill>
              </a:rPr>
              <a:t>фонарь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32" name="Picture 8" descr="C:\Users\Admin\AppData\Local\Microsoft\Windows\Temporary Internet Files\Content.IE5\UWDINS0I\MC9002907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93383"/>
            <a:ext cx="1588883" cy="265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Admin\AppData\Local\Microsoft\Windows\Temporary Internet Files\Content.IE5\813Z5JN1\MC9002907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275" y="3889418"/>
            <a:ext cx="2471596" cy="278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Admin\AppData\Local\Microsoft\Windows\Temporary Internet Files\Content.IE5\UWDINS0I\MC9002056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704" y="4390900"/>
            <a:ext cx="1118311" cy="1783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415947" y="4626573"/>
            <a:ext cx="19078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лампочка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87015" y="2790482"/>
            <a:ext cx="283122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C00000"/>
                </a:solidFill>
              </a:rPr>
              <a:t>Электрический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03342" y="3243326"/>
            <a:ext cx="17235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фонарик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40073" y="3828101"/>
            <a:ext cx="15109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baterka</a:t>
            </a:r>
            <a:endParaRPr lang="az-Cyrl-A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2570357" y="5120810"/>
            <a:ext cx="15167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žárovka</a:t>
            </a:r>
            <a:endParaRPr lang="az-Cyrl-A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352663" y="1734344"/>
            <a:ext cx="1747085" cy="8892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314591" y="3440340"/>
            <a:ext cx="174708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99906" y="1734344"/>
            <a:ext cx="130343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442214" y="3791092"/>
            <a:ext cx="180347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43953" y="5877272"/>
            <a:ext cx="205188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328756" y="3052900"/>
            <a:ext cx="17379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osvětlení</a:t>
            </a:r>
          </a:p>
        </p:txBody>
      </p:sp>
    </p:spTree>
    <p:extLst>
      <p:ext uri="{BB962C8B-B14F-4D97-AF65-F5344CB8AC3E}">
        <p14:creationId xmlns:p14="http://schemas.microsoft.com/office/powerpoint/2010/main" val="353337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12354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ковёр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4719" y="908720"/>
            <a:ext cx="15690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koberec</a:t>
            </a:r>
            <a:endParaRPr lang="cs-CZ" sz="3200" b="1" dirty="0"/>
          </a:p>
        </p:txBody>
      </p:sp>
      <p:pic>
        <p:nvPicPr>
          <p:cNvPr id="2050" name="Picture 2" descr="C:\Users\Admin\AppData\Local\Microsoft\Windows\Temporary Internet Files\Content.IE5\813Z5JN1\MC90021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542"/>
            <a:ext cx="3156642" cy="158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397921" y="323945"/>
            <a:ext cx="10743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часы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2447" y="771429"/>
            <a:ext cx="13194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hodiny</a:t>
            </a:r>
            <a:endParaRPr lang="cs-CZ" sz="3200" b="1" dirty="0"/>
          </a:p>
        </p:txBody>
      </p:sp>
      <p:pic>
        <p:nvPicPr>
          <p:cNvPr id="2059" name="Picture 11" descr="C:\Users\Admin\AppData\Local\Microsoft\Windows\Temporary Internet Files\Content.IE5\WSHQMAWC\MC900290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764" y="1394972"/>
            <a:ext cx="2065989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164110" y="1697687"/>
            <a:ext cx="16875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скатерть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18602" y="2143289"/>
            <a:ext cx="11785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ubrus</a:t>
            </a:r>
            <a:endParaRPr lang="cs-CZ" sz="3200" b="1" dirty="0"/>
          </a:p>
        </p:txBody>
      </p:sp>
      <p:pic>
        <p:nvPicPr>
          <p:cNvPr id="2061" name="Picture 13" descr="C:\Users\Admin\AppData\Local\Microsoft\Windows\Temporary Internet Files\Content.IE5\UWDINS0I\MC9000386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577" y="2887181"/>
            <a:ext cx="1887336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13341" y="2046829"/>
            <a:ext cx="20020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отопление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5313" y="2523882"/>
            <a:ext cx="12684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topení</a:t>
            </a:r>
            <a:endParaRPr lang="cs-CZ" sz="3200" b="1" dirty="0"/>
          </a:p>
        </p:txBody>
      </p:sp>
      <p:pic>
        <p:nvPicPr>
          <p:cNvPr id="2063" name="Picture 15" descr="C:\Users\Admin\AppData\Local\Microsoft\Windows\Temporary Internet Files\Content.IE5\WSHQMAWC\MC9000787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07168"/>
            <a:ext cx="1849473" cy="19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Admin\AppData\Local\Microsoft\Windows\Temporary Internet Files\Content.IE5\IHF11LFI\MC9003201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22" y="4643194"/>
            <a:ext cx="1530706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416786" y="3292406"/>
            <a:ext cx="10246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окно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16786" y="3693432"/>
            <a:ext cx="10390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okno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2927638" y="4971447"/>
            <a:ext cx="15488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жалюзи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048464" y="5556222"/>
            <a:ext cx="13773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žaluzie</a:t>
            </a:r>
            <a:endParaRPr lang="cs-CZ" sz="3200" b="1" dirty="0"/>
          </a:p>
        </p:txBody>
      </p:sp>
      <p:pic>
        <p:nvPicPr>
          <p:cNvPr id="2067" name="Picture 19" descr="C:\Users\Admin\AppData\Local\Microsoft\Windows\Temporary Internet Files\Content.IE5\IHF11LFI\MC900098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913" y="4867181"/>
            <a:ext cx="1423721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5851623" y="2259364"/>
            <a:ext cx="130343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3022" y="3260378"/>
            <a:ext cx="142078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048465" y="6170697"/>
            <a:ext cx="13773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387664" y="4278207"/>
            <a:ext cx="130343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13341" y="1626196"/>
            <a:ext cx="1580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851623" y="387732"/>
            <a:ext cx="130343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157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45" y="179929"/>
            <a:ext cx="38587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секцио́нная ме́бель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9500" y="601743"/>
            <a:ext cx="32830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s</a:t>
            </a:r>
            <a:r>
              <a:rPr lang="cs-CZ" sz="3200" b="1" dirty="0" smtClean="0"/>
              <a:t>ektorový nábytek</a:t>
            </a:r>
            <a:endParaRPr lang="cs-CZ" sz="3200" b="1" dirty="0"/>
          </a:p>
        </p:txBody>
      </p:sp>
      <p:pic>
        <p:nvPicPr>
          <p:cNvPr id="4099" name="Picture 3" descr="C:\Users\Admin\AppData\Local\Microsoft\Windows\Temporary Internet Files\Content.IE5\UWDINS0I\MC900193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00" y="1822914"/>
            <a:ext cx="2438774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04248" y="28234"/>
            <a:ext cx="15754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кровать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29338" y="472316"/>
            <a:ext cx="12356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postel</a:t>
            </a:r>
            <a:endParaRPr lang="cs-CZ" sz="3200" b="1" dirty="0"/>
          </a:p>
        </p:txBody>
      </p:sp>
      <p:pic>
        <p:nvPicPr>
          <p:cNvPr id="4101" name="Picture 5" descr="C:\Users\Admin\AppData\Local\Microsoft\Windows\Temporary Internet Files\Content.IE5\813Z5JN1\MC9002328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407" y="1447725"/>
            <a:ext cx="270086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WSHQMAWC\MC9003196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577" y="1462914"/>
            <a:ext cx="2878135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396641" y="179928"/>
            <a:ext cx="16065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спальня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05645" y="601743"/>
            <a:ext cx="1388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ložnice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6840870" y="3984023"/>
            <a:ext cx="17059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подушка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104" name="Picture 8" descr="C:\Users\Admin\AppData\Local\Microsoft\Windows\Temporary Internet Files\Content.IE5\UWDINS0I\MC9002328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487" y="5286171"/>
            <a:ext cx="2056646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397612" y="4522632"/>
            <a:ext cx="13837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polštář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941919" y="5027122"/>
            <a:ext cx="56500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o</a:t>
            </a:r>
            <a:r>
              <a:rPr lang="az-Cyrl-AZ" sz="3200" b="1" dirty="0" smtClean="0">
                <a:solidFill>
                  <a:srgbClr val="C00000"/>
                </a:solidFill>
              </a:rPr>
              <a:t>деяло</a:t>
            </a:r>
            <a:r>
              <a:rPr lang="cs-CZ" sz="3200" b="1" dirty="0" smtClean="0">
                <a:solidFill>
                  <a:srgbClr val="C00000"/>
                </a:solidFill>
              </a:rPr>
              <a:t> (</a:t>
            </a:r>
            <a:r>
              <a:rPr lang="az-Cyrl-AZ" sz="3200" b="1" dirty="0" smtClean="0">
                <a:solidFill>
                  <a:srgbClr val="C00000"/>
                </a:solidFill>
              </a:rPr>
              <a:t>стёган</a:t>
            </a:r>
            <a:r>
              <a:rPr lang="cs-CZ" sz="3200" b="1" dirty="0" err="1" smtClean="0">
                <a:solidFill>
                  <a:srgbClr val="C00000"/>
                </a:solidFill>
              </a:rPr>
              <a:t>oe</a:t>
            </a:r>
            <a:r>
              <a:rPr lang="cs-CZ" sz="3200" b="1" dirty="0" smtClean="0">
                <a:solidFill>
                  <a:srgbClr val="C00000"/>
                </a:solidFill>
              </a:rPr>
              <a:t>,  </a:t>
            </a:r>
            <a:r>
              <a:rPr lang="az-Cyrl-AZ" sz="3200" b="1" dirty="0" smtClean="0">
                <a:solidFill>
                  <a:srgbClr val="C00000"/>
                </a:solidFill>
              </a:rPr>
              <a:t>пуховое</a:t>
            </a:r>
            <a:r>
              <a:rPr lang="cs-CZ" sz="3200" b="1" dirty="0" smtClean="0">
                <a:solidFill>
                  <a:srgbClr val="C00000"/>
                </a:solidFill>
              </a:rPr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107" name="Picture 11" descr="C:\Users\Admin\AppData\Local\Microsoft\Windows\Temporary Internet Files\Content.IE5\813Z5JN1\MC9003607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53263"/>
            <a:ext cx="3101608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186622" y="5608045"/>
            <a:ext cx="3762312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přikrývka (prošívaná,</a:t>
            </a:r>
          </a:p>
          <a:p>
            <a:r>
              <a:rPr lang="cs-CZ" sz="3200" b="1" dirty="0" smtClean="0"/>
              <a:t>prachová)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4977369" y="1281395"/>
            <a:ext cx="158980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425466" y="4138378"/>
            <a:ext cx="1383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95451" y="990525"/>
            <a:ext cx="130343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3482" y="1219125"/>
            <a:ext cx="338831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78469" y="4011831"/>
            <a:ext cx="3795096" cy="9958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0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20592"/>
            <a:ext cx="35589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посте́льное бельё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4544" y="1305367"/>
            <a:ext cx="18239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povlečení</a:t>
            </a:r>
            <a:endParaRPr lang="cs-CZ" sz="3200" b="1" dirty="0"/>
          </a:p>
        </p:txBody>
      </p:sp>
      <p:pic>
        <p:nvPicPr>
          <p:cNvPr id="5122" name="Picture 2" descr="C:\Users\Admin\AppData\Local\Microsoft\Windows\Temporary Internet Files\Content.IE5\813Z5JN1\MC9002975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44" y="3176465"/>
            <a:ext cx="2229175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11960" y="260647"/>
            <a:ext cx="46939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прикрова́тная ту́мбочка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24535" y="692696"/>
            <a:ext cx="22687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noční stolek</a:t>
            </a:r>
            <a:endParaRPr lang="cs-CZ" sz="3200" b="1" dirty="0"/>
          </a:p>
        </p:txBody>
      </p:sp>
      <p:pic>
        <p:nvPicPr>
          <p:cNvPr id="5126" name="Picture 6" descr="C:\Users\Admin\AppData\Local\Microsoft\Windows\Temporary Internet Files\Content.IE5\IHF11LFI\MC9002303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957" y="1862465"/>
            <a:ext cx="2464402" cy="26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06503" y="1554455"/>
            <a:ext cx="16141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картина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39547" y="2016920"/>
            <a:ext cx="11480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obraz</a:t>
            </a:r>
            <a:endParaRPr lang="cs-CZ" sz="3200" b="1" dirty="0"/>
          </a:p>
        </p:txBody>
      </p:sp>
      <p:pic>
        <p:nvPicPr>
          <p:cNvPr id="5127" name="Picture 7" descr="C:\Users\Admin\AppData\Local\Microsoft\Windows\Temporary Internet Files\Content.IE5\WSHQMAWC\MC9002902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282" y="3068960"/>
            <a:ext cx="2553253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Admin\AppData\Local\Microsoft\Windows\Temporary Internet Files\Content.IE5\813Z5JN1\MC900287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77197"/>
            <a:ext cx="1536071" cy="213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886909" y="5172264"/>
            <a:ext cx="34924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цветочный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az-Cyrl-AZ" sz="3200" b="1" dirty="0">
                <a:solidFill>
                  <a:srgbClr val="C00000"/>
                </a:solidFill>
              </a:rPr>
              <a:t>горшок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13027" y="5725298"/>
            <a:ext cx="16401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květináč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5329616" y="1277470"/>
            <a:ext cx="25682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30856" y="2578714"/>
            <a:ext cx="158980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6744" y="2121514"/>
            <a:ext cx="2003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6017" y="6311258"/>
            <a:ext cx="182397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14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6632"/>
            <a:ext cx="14814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ванная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6147" name="Picture 3" descr="C:\Users\Admin\AppData\Local\Microsoft\Windows\Temporary Internet Files\Content.IE5\WSHQMAWC\MC900232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825" y="1873903"/>
            <a:ext cx="1810693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IHF11LFI\MC90029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776" y="5301208"/>
            <a:ext cx="1252396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Admin\AppData\Local\Microsoft\Windows\Temporary Internet Files\Content.IE5\WSHQMAWC\MC900250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4834490"/>
            <a:ext cx="1711105" cy="201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Admin\AppData\Local\Microsoft\Windows\Temporary Internet Files\Content.IE5\WSHQMAWC\MC9002395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9026" y="4834490"/>
            <a:ext cx="1821485" cy="168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Admin\AppData\Local\Microsoft\Windows\Temporary Internet Files\Content.IE5\813Z5JN1\MC9003201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774" y="1717231"/>
            <a:ext cx="1587398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Admin\AppData\Local\Microsoft\Windows\Temporary Internet Files\Content.IE5\813Z5JN1\MC9002327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57" y="1509073"/>
            <a:ext cx="3166987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92507" y="450730"/>
            <a:ext cx="17855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koupelna</a:t>
            </a:r>
          </a:p>
        </p:txBody>
      </p:sp>
      <p:sp>
        <p:nvSpPr>
          <p:cNvPr id="4" name="Obdélník 3"/>
          <p:cNvSpPr/>
          <p:nvPr/>
        </p:nvSpPr>
        <p:spPr>
          <a:xfrm>
            <a:off x="7020272" y="163051"/>
            <a:ext cx="1752403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y</a:t>
            </a:r>
            <a:r>
              <a:rPr lang="az-Cyrl-AZ" sz="3200" b="1" dirty="0" smtClean="0">
                <a:solidFill>
                  <a:srgbClr val="C00000"/>
                </a:solidFill>
              </a:rPr>
              <a:t>борная</a:t>
            </a:r>
            <a:r>
              <a:rPr lang="cs-CZ" sz="3200" b="1" dirty="0" smtClean="0">
                <a:solidFill>
                  <a:srgbClr val="C00000"/>
                </a:solidFill>
              </a:rPr>
              <a:t>,</a:t>
            </a:r>
          </a:p>
          <a:p>
            <a:pPr algn="ctr"/>
            <a:r>
              <a:rPr lang="az-Cyrl-AZ" sz="3200" b="1" dirty="0">
                <a:solidFill>
                  <a:srgbClr val="C00000"/>
                </a:solidFill>
              </a:rPr>
              <a:t>туалет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84579" y="1035505"/>
            <a:ext cx="14237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záchod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390801" y="115798"/>
            <a:ext cx="32670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туалетная бумага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28427" y="655494"/>
            <a:ext cx="24767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toaletní papír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6657849" y="3677642"/>
            <a:ext cx="23567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умывальник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20260" y="4170738"/>
            <a:ext cx="18319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umyvadlo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4059561" y="3571558"/>
            <a:ext cx="12747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ванна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36467" y="4079459"/>
            <a:ext cx="10238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vana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1387175" y="3385254"/>
            <a:ext cx="12795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ле́йка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9208" y="3764115"/>
            <a:ext cx="30554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sprchová hlavice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3716938" y="1327892"/>
            <a:ext cx="269974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62904" y="955549"/>
            <a:ext cx="19812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35505" y="1163080"/>
            <a:ext cx="158980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87856" y="4723166"/>
            <a:ext cx="20223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375762" y="4262417"/>
            <a:ext cx="114979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0357" y="4463125"/>
            <a:ext cx="32436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6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27462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зубна́я щётка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5948" y="764704"/>
            <a:ext cx="313682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kartáček na zuby</a:t>
            </a:r>
            <a:endParaRPr lang="cs-CZ" sz="3200" b="1" dirty="0"/>
          </a:p>
        </p:txBody>
      </p:sp>
      <p:pic>
        <p:nvPicPr>
          <p:cNvPr id="4" name="Picture 13" descr="C:\Users\Admin\AppData\Local\Microsoft\Windows\Temporary Internet Files\Content.IE5\UWDINS0I\MC9002904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87" y="1968691"/>
            <a:ext cx="2963097" cy="8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Admin\AppData\Local\Microsoft\Windows\Temporary Internet Files\Content.IE5\813Z5JN1\MC9003515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7615"/>
            <a:ext cx="1078726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077072" y="179929"/>
            <a:ext cx="27767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душево́й у́гол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85755" y="657045"/>
            <a:ext cx="25593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sprchový kout</a:t>
            </a:r>
            <a:endParaRPr lang="cs-CZ" sz="3200" b="1" dirty="0"/>
          </a:p>
        </p:txBody>
      </p:sp>
      <p:pic>
        <p:nvPicPr>
          <p:cNvPr id="7170" name="Picture 2" descr="C:\Users\Admin\AppData\Local\Microsoft\Windows\Temporary Internet Files\Content.IE5\813Z5JN1\MC9002158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729" y="1794816"/>
            <a:ext cx="2864824" cy="3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0634" y="2941412"/>
            <a:ext cx="31033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туалетная щётка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834" y="3429000"/>
            <a:ext cx="32121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záchodová štětka</a:t>
            </a:r>
            <a:endParaRPr lang="cs-CZ" sz="3200" b="1" dirty="0"/>
          </a:p>
        </p:txBody>
      </p:sp>
      <p:pic>
        <p:nvPicPr>
          <p:cNvPr id="7171" name="Picture 3" descr="C:\Users\Admin\AppData\Local\Microsoft\Windows\Temporary Internet Files\Content.IE5\813Z5JN1\MC9002901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710" y="4624890"/>
            <a:ext cx="3250194" cy="215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796136" y="4720244"/>
            <a:ext cx="26356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зубна́я па́ста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86009" y="5157192"/>
            <a:ext cx="21964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zubní pasta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6159435" y="1219103"/>
            <a:ext cx="281822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5948" y="4040351"/>
            <a:ext cx="32815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9295" y="1349479"/>
            <a:ext cx="326331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77072" y="5810032"/>
            <a:ext cx="235472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3076" name="Picture 4" descr="C:\Users\Admin\AppData\Local\Microsoft\Windows\Temporary Internet Files\Content.IE5\WSHQMAWC\MC9003523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129" y="1186187"/>
            <a:ext cx="144350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038056" y="3378714"/>
            <a:ext cx="18469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стульча́к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47775" y="3826636"/>
            <a:ext cx="2027543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záchodové</a:t>
            </a:r>
          </a:p>
          <a:p>
            <a:pPr algn="ctr"/>
            <a:r>
              <a:rPr lang="cs-CZ" sz="3200" b="1" dirty="0" smtClean="0"/>
              <a:t>prkénko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3445718" y="179929"/>
            <a:ext cx="1912161" cy="926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71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dmin\AppData\Local\Microsoft\Windows\Temporary Internet Files\Content.IE5\813Z5JN1\MC9003714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91" y="1996123"/>
            <a:ext cx="1957548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6701" y="260648"/>
            <a:ext cx="19932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полотенце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84782" y="845423"/>
            <a:ext cx="12570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ručník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435959" y="1430198"/>
            <a:ext cx="235472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053" name="Picture 5" descr="C:\Users\Admin\AppData\Local\Microsoft\Windows\Temporary Internet Files\Content.IE5\UWDINS0I\MC900412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598" y="1967135"/>
            <a:ext cx="3223209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75856" y="260647"/>
            <a:ext cx="36487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ба́нное полоте́нце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845422"/>
            <a:ext cx="14221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osuška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3745691" y="1430197"/>
            <a:ext cx="235472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2" name="Picture 2" descr="C:\Users\Admin\AppData\Local\Microsoft\Windows\Temporary Internet Files\Content.IE5\WSHQMAWC\MC9002803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014" y="565967"/>
            <a:ext cx="2494230" cy="235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50866" y="3356992"/>
            <a:ext cx="37673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c</a:t>
            </a:r>
            <a:r>
              <a:rPr lang="az-Cyrl-AZ" sz="3200" b="1" dirty="0">
                <a:solidFill>
                  <a:srgbClr val="C00000"/>
                </a:solidFill>
              </a:rPr>
              <a:t>тиральная машина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97766" y="3776252"/>
            <a:ext cx="13692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pračka</a:t>
            </a:r>
            <a:endParaRPr lang="az-Cyrl-A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6057194" y="4299883"/>
            <a:ext cx="235472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44015" y="4236095"/>
            <a:ext cx="17956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шампунь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4" name="Picture 6" descr="C:\Users\Admin\AppData\Local\Microsoft\Windows\Temporary Internet Files\Content.IE5\813Z5JN1\MC900312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39" y="4574258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453211" y="4698656"/>
            <a:ext cx="1577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šampón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1170268" y="5266459"/>
            <a:ext cx="214768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056" name="Picture 8" descr="C:\Users\Admin\AppData\Local\Microsoft\Windows\Temporary Internet Files\Content.IE5\IHF11LFI\MC9003358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530" y="4991043"/>
            <a:ext cx="2478050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4357456" y="4528482"/>
            <a:ext cx="12105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совок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26010" y="5129482"/>
            <a:ext cx="14734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lopatka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4067944" y="6081843"/>
            <a:ext cx="198925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545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507722" y="5533936"/>
            <a:ext cx="166062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744667" y="1318612"/>
            <a:ext cx="21234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кофеварка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11143" y="2220672"/>
            <a:ext cx="15271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kávovar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6906511" y="1694153"/>
            <a:ext cx="19070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кофейник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43690" y="3034047"/>
            <a:ext cx="192444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199" y="3717032"/>
            <a:ext cx="2144801" cy="29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773602" y="284588"/>
            <a:ext cx="37513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p</a:t>
            </a:r>
            <a:r>
              <a:rPr lang="vi-VN" sz="3200" dirty="0" smtClean="0">
                <a:solidFill>
                  <a:srgbClr val="C00000"/>
                </a:solidFill>
              </a:rPr>
              <a:t>азде́лочная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vi-VN" sz="3200" dirty="0" smtClean="0">
                <a:solidFill>
                  <a:srgbClr val="C00000"/>
                </a:solidFill>
              </a:rPr>
              <a:t>доска</a:t>
            </a:r>
            <a:r>
              <a:rPr lang="vi-VN" sz="3200" dirty="0" smtClean="0"/>
              <a:t>́</a:t>
            </a:r>
            <a:endParaRPr lang="cs-CZ" sz="3200" dirty="0">
              <a:solidFill>
                <a:srgbClr val="C00000"/>
              </a:solidFill>
              <a:latin typeface="Franklin Gothic Boo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26836" y="833114"/>
            <a:ext cx="15895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prkénko</a:t>
            </a:r>
            <a:endParaRPr lang="cs-CZ" sz="3200" b="1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579" y="1990197"/>
            <a:ext cx="2439539" cy="22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Admin\AppData\Local\Microsoft\Windows\Temporary Internet Files\Content.IE5\IHF11LFI\MC900280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16" y="2097085"/>
            <a:ext cx="2618260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7510" y="260647"/>
            <a:ext cx="3429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шве́йная маши́на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844538"/>
            <a:ext cx="16119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šicí stroj</a:t>
            </a:r>
            <a:endParaRPr lang="cs-CZ" sz="3200" b="1" dirty="0"/>
          </a:p>
        </p:txBody>
      </p:sp>
      <p:pic>
        <p:nvPicPr>
          <p:cNvPr id="3078" name="Picture 6" descr="C:\Users\Admin\AppData\Local\Microsoft\Windows\Temporary Internet Files\Content.IE5\UWDINS0I\MC9004325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24330"/>
            <a:ext cx="17621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295695" y="4401085"/>
            <a:ext cx="19754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телевизор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41852" y="4900644"/>
            <a:ext cx="14830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televize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4666511" y="1382399"/>
            <a:ext cx="166062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06628" y="1463913"/>
            <a:ext cx="20040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78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23782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холодильник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11155" y="1133455"/>
            <a:ext cx="14350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lednice</a:t>
            </a:r>
            <a:endParaRPr lang="cs-CZ" sz="3200" b="1" dirty="0"/>
          </a:p>
        </p:txBody>
      </p:sp>
      <p:pic>
        <p:nvPicPr>
          <p:cNvPr id="1027" name="Picture 3" descr="C:\Users\Admin\AppData\Local\Microsoft\Windows\Temporary Internet Files\Content.IE5\WSHQMAWC\MC900232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9" y="5150698"/>
            <a:ext cx="2183394" cy="167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UWDINS0I\MC9002961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28839"/>
            <a:ext cx="1970595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UWDINS0I\MC900280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08" y="2325231"/>
            <a:ext cx="1973655" cy="220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833989" y="1718230"/>
            <a:ext cx="178933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31" name="Picture 7" descr="C:\Users\Admin\AppData\Local\Microsoft\Windows\Temporary Internet Files\Content.IE5\813Z5JN1\MC9002907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3376"/>
            <a:ext cx="2832226" cy="210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WSHQMAWC\MC9003569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511" y="3799244"/>
            <a:ext cx="260797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024" y="290911"/>
            <a:ext cx="9669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утюг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69644" y="841066"/>
            <a:ext cx="15937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žehlička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4271827" y="1413430"/>
            <a:ext cx="178933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6702" y="2217260"/>
            <a:ext cx="32690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гладильная доска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06642" y="2689594"/>
            <a:ext cx="23627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žehlící prkno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3571097" y="3274369"/>
            <a:ext cx="254024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32240" y="2760205"/>
            <a:ext cx="19688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200" dirty="0">
                <a:solidFill>
                  <a:srgbClr val="C00000"/>
                </a:solidFill>
              </a:rPr>
              <a:t>хле́бница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92540" y="3274369"/>
            <a:ext cx="16482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chlebník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6821974" y="3873265"/>
            <a:ext cx="178933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98633" y="4352922"/>
            <a:ext cx="12979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>
                <a:solidFill>
                  <a:srgbClr val="C00000"/>
                </a:solidFill>
              </a:rPr>
              <a:t>тостер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14954" y="4858310"/>
            <a:ext cx="18475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toustovač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2312032" y="5757280"/>
            <a:ext cx="20576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35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628800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ctr">
              <a:buFont typeface="Wingdings" pitchFamily="2" charset="2"/>
              <a:buChar char="v"/>
            </a:pPr>
            <a:r>
              <a:rPr lang="cs-CZ" sz="3600" dirty="0"/>
              <a:t>Vlastní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cs-CZ" sz="3600" i="1" dirty="0"/>
              <a:t>Http://www.translit.ru/</a:t>
            </a:r>
            <a:r>
              <a:rPr lang="cs-CZ" sz="3600" dirty="0"/>
              <a:t> [online]. 2002 [cit. 2011-05-09]. </a:t>
            </a:r>
            <a:r>
              <a:rPr lang="az-Cyrl-AZ" sz="3600" dirty="0"/>
              <a:t>транслитерация - переводчик с транслита. </a:t>
            </a:r>
            <a:r>
              <a:rPr lang="cs-CZ" sz="3600" dirty="0"/>
              <a:t>Dostupné z WWW: &lt;translit.ru</a:t>
            </a:r>
            <a:r>
              <a:rPr lang="cs-CZ" sz="3600" dirty="0" smtClean="0"/>
              <a:t>&gt;.</a:t>
            </a:r>
          </a:p>
          <a:p>
            <a:pPr marL="571500" indent="-571500" algn="ctr">
              <a:buFont typeface="Wingdings" pitchFamily="2" charset="2"/>
              <a:buChar char="v"/>
            </a:pPr>
            <a:r>
              <a:rPr lang="cs-CZ" sz="3600" dirty="0" smtClean="0"/>
              <a:t>Klipart Microsoft PowerPoint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3351541" y="404664"/>
            <a:ext cx="24580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Zdroje: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652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741</TotalTime>
  <Words>403</Words>
  <Application>Microsoft Office PowerPoint</Application>
  <PresentationFormat>Předvádění na obrazovce (4:3)</PresentationFormat>
  <Paragraphs>219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Prezentace aplikace PowerPoint</vt:lpstr>
      <vt:lpstr>Domácnost</vt:lpstr>
      <vt:lpstr>дома́шнее хозя́йство    domácnost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дома́шнее хозя́йство    domácnost </dc:title>
  <dc:creator>Admin</dc:creator>
  <cp:lastModifiedBy>Admin</cp:lastModifiedBy>
  <cp:revision>125</cp:revision>
  <dcterms:created xsi:type="dcterms:W3CDTF">2011-08-12T17:44:35Z</dcterms:created>
  <dcterms:modified xsi:type="dcterms:W3CDTF">2011-10-21T17:22:08Z</dcterms:modified>
</cp:coreProperties>
</file>