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0" r:id="rId4"/>
    <p:sldId id="261" r:id="rId5"/>
    <p:sldId id="262" r:id="rId6"/>
    <p:sldId id="263" r:id="rId7"/>
    <p:sldId id="259"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2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70C0E2D-3951-4958-9417-E6104E31B54E}"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56672DD-DBA3-42E0-931E-0D52966AB868}"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70C0E2D-3951-4958-9417-E6104E31B54E}"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56672DD-DBA3-42E0-931E-0D52966AB868}"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70C0E2D-3951-4958-9417-E6104E31B54E}"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56672DD-DBA3-42E0-931E-0D52966AB868}"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70C0E2D-3951-4958-9417-E6104E31B54E}" type="datetimeFigureOut">
              <a:rPr lang="cs-CZ" smtClean="0"/>
              <a:pPr/>
              <a:t>15.3.2012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56672DD-DBA3-42E0-931E-0D52966AB868}"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70C0E2D-3951-4958-9417-E6104E31B54E}" type="datetimeFigureOut">
              <a:rPr lang="cs-CZ" smtClean="0"/>
              <a:pPr/>
              <a:t>15.3.2012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56672DD-DBA3-42E0-931E-0D52966AB868}"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70C0E2D-3951-4958-9417-E6104E31B54E}" type="datetimeFigureOut">
              <a:rPr lang="cs-CZ" smtClean="0"/>
              <a:pPr/>
              <a:t>15.3.2012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56672DD-DBA3-42E0-931E-0D52966AB868}"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70C0E2D-3951-4958-9417-E6104E31B54E}" type="datetimeFigureOut">
              <a:rPr lang="cs-CZ" smtClean="0"/>
              <a:pPr/>
              <a:t>15.3.2012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56672DD-DBA3-42E0-931E-0D52966AB86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70C0E2D-3951-4958-9417-E6104E31B54E}" type="datetimeFigureOut">
              <a:rPr lang="cs-CZ" smtClean="0"/>
              <a:pPr/>
              <a:t>15.3.2012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56672DD-DBA3-42E0-931E-0D52966AB868}"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70C0E2D-3951-4958-9417-E6104E31B54E}" type="datetimeFigureOut">
              <a:rPr lang="cs-CZ" smtClean="0"/>
              <a:pPr/>
              <a:t>15.3.2012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56672DD-DBA3-42E0-931E-0D52966AB868}"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70C0E2D-3951-4958-9417-E6104E31B54E}"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56672DD-DBA3-42E0-931E-0D52966AB86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70C0E2D-3951-4958-9417-E6104E31B54E}"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56672DD-DBA3-42E0-931E-0D52966AB86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0C0E2D-3951-4958-9417-E6104E31B54E}" type="datetimeFigureOut">
              <a:rPr lang="cs-CZ" smtClean="0"/>
              <a:pPr/>
              <a:t>15.3.2012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6672DD-DBA3-42E0-931E-0D52966AB868}"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lgn="ctr">
              <a:buNone/>
            </a:pPr>
            <a:endParaRPr lang="cs-CZ" sz="2400" dirty="0" smtClean="0"/>
          </a:p>
          <a:p>
            <a:pPr algn="ctr">
              <a:buNone/>
            </a:pPr>
            <a:r>
              <a:rPr lang="cs-CZ" sz="1800" b="1" smtClean="0">
                <a:latin typeface="Arial" pitchFamily="34" charset="0"/>
                <a:cs typeface="Arial" pitchFamily="34" charset="0"/>
              </a:rPr>
              <a:t>VY_32_INOVACE_01_08_bezpečnost </a:t>
            </a:r>
            <a:r>
              <a:rPr lang="cs-CZ" sz="1800" b="1" dirty="0" smtClean="0">
                <a:latin typeface="Arial" pitchFamily="34" charset="0"/>
                <a:cs typeface="Arial" pitchFamily="34" charset="0"/>
              </a:rPr>
              <a:t>a hygiena provozu domácnosti, údržba, úklid</a:t>
            </a:r>
          </a:p>
        </p:txBody>
      </p:sp>
      <p:sp>
        <p:nvSpPr>
          <p:cNvPr id="4" name="Obdélník 3"/>
          <p:cNvSpPr/>
          <p:nvPr/>
        </p:nvSpPr>
        <p:spPr>
          <a:xfrm>
            <a:off x="323528" y="908721"/>
            <a:ext cx="8424936" cy="1938992"/>
          </a:xfrm>
          <a:prstGeom prst="rect">
            <a:avLst/>
          </a:prstGeom>
          <a:noFill/>
        </p:spPr>
        <p:txBody>
          <a:bodyPr wrap="square" lIns="91440" tIns="45720" rIns="91440" bIns="45720">
            <a:spAutoFit/>
          </a:bodyPr>
          <a:lstStyle/>
          <a:p>
            <a:pPr algn="ctr"/>
            <a:r>
              <a:rPr lang="cs-CZ" sz="6600" b="1" dirty="0" smtClean="0">
                <a:ln w="1905"/>
                <a:solidFill>
                  <a:srgbClr val="660066"/>
                </a:solidFill>
                <a:effectLst>
                  <a:innerShdw blurRad="69850" dist="43180" dir="5400000">
                    <a:srgbClr val="000000">
                      <a:alpha val="65000"/>
                    </a:srgbClr>
                  </a:innerShdw>
                </a:effectLst>
              </a:rPr>
              <a:t>Pracovní činnosti</a:t>
            </a:r>
          </a:p>
          <a:p>
            <a:pPr algn="ctr"/>
            <a:endParaRPr lang="cs-CZ" sz="54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endParaRPr>
          </a:p>
        </p:txBody>
      </p:sp>
      <p:pic>
        <p:nvPicPr>
          <p:cNvPr id="5" name="Picture 3"/>
          <p:cNvPicPr>
            <a:picLocks noChangeAspect="1" noChangeArrowheads="1"/>
          </p:cNvPicPr>
          <p:nvPr/>
        </p:nvPicPr>
        <p:blipFill>
          <a:blip r:embed="rId3" cstate="print"/>
          <a:srcRect/>
          <a:stretch>
            <a:fillRect/>
          </a:stretch>
        </p:blipFill>
        <p:spPr>
          <a:xfrm>
            <a:off x="1475656" y="3212976"/>
            <a:ext cx="5976937" cy="990600"/>
          </a:xfrm>
          <a:prstGeom prst="rect">
            <a:avLst/>
          </a:prstGeom>
        </p:spPr>
      </p:pic>
    </p:spTree>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2200" dirty="0" smtClean="0"/>
              <a:t/>
            </a:r>
            <a:br>
              <a:rPr lang="cs-CZ" sz="2200" dirty="0" smtClean="0"/>
            </a:br>
            <a:r>
              <a:rPr lang="cs-CZ" sz="2200" dirty="0" smtClean="0"/>
              <a:t/>
            </a:r>
            <a:br>
              <a:rPr lang="cs-CZ" sz="2200" dirty="0" smtClean="0"/>
            </a:br>
            <a:r>
              <a:rPr lang="cs-CZ" sz="2200" dirty="0" smtClean="0"/>
              <a:t/>
            </a:r>
            <a:br>
              <a:rPr lang="cs-CZ" sz="2200" dirty="0" smtClean="0"/>
            </a:br>
            <a:r>
              <a:rPr lang="cs-CZ" sz="2200" dirty="0" smtClean="0"/>
              <a:t/>
            </a:r>
            <a:br>
              <a:rPr lang="cs-CZ" sz="2200" dirty="0" smtClean="0"/>
            </a:br>
            <a:r>
              <a:rPr lang="cs-CZ" sz="2200" dirty="0" smtClean="0"/>
              <a:t/>
            </a:r>
            <a:br>
              <a:rPr lang="cs-CZ" sz="2200" dirty="0" smtClean="0"/>
            </a:br>
            <a:r>
              <a:rPr lang="cs-CZ" sz="2200" dirty="0" smtClean="0"/>
              <a:t/>
            </a:r>
            <a:br>
              <a:rPr lang="cs-CZ" sz="2200" dirty="0" smtClean="0"/>
            </a:br>
            <a:r>
              <a:rPr lang="cs-CZ" sz="2200" dirty="0" smtClean="0"/>
              <a:t/>
            </a:r>
            <a:br>
              <a:rPr lang="cs-CZ" sz="2200" dirty="0" smtClean="0"/>
            </a:br>
            <a:r>
              <a:rPr lang="cs-CZ" sz="2400" b="1" dirty="0" smtClean="0">
                <a:solidFill>
                  <a:schemeClr val="tx1"/>
                </a:solidFill>
              </a:rPr>
              <a:t> Popis prezentace </a:t>
            </a:r>
            <a:r>
              <a:rPr lang="cs-CZ" sz="2200" dirty="0" smtClean="0"/>
              <a:t/>
            </a:r>
            <a:br>
              <a:rPr lang="cs-CZ" sz="2200" dirty="0" smtClean="0"/>
            </a:br>
            <a:r>
              <a:rPr lang="cs-CZ" sz="2200" dirty="0" smtClean="0"/>
              <a:t/>
            </a:r>
            <a:br>
              <a:rPr lang="cs-CZ" sz="2200" dirty="0" smtClean="0"/>
            </a:br>
            <a:r>
              <a:rPr lang="cs-CZ" sz="2200" dirty="0" smtClean="0"/>
              <a:t/>
            </a:r>
            <a:br>
              <a:rPr lang="cs-CZ" sz="2200" dirty="0" smtClean="0"/>
            </a:br>
            <a:r>
              <a:rPr lang="cs-CZ" sz="2200" dirty="0" smtClean="0"/>
              <a:t/>
            </a:r>
            <a:br>
              <a:rPr lang="cs-CZ" sz="2200" dirty="0" smtClean="0"/>
            </a:br>
            <a:r>
              <a:rPr lang="cs-CZ" sz="2700" b="1" dirty="0" smtClean="0">
                <a:solidFill>
                  <a:srgbClr val="C00000"/>
                </a:solidFill>
              </a:rPr>
              <a:t/>
            </a:r>
            <a:br>
              <a:rPr lang="cs-CZ" sz="2700" b="1" dirty="0" smtClean="0">
                <a:solidFill>
                  <a:srgbClr val="C00000"/>
                </a:solidFill>
              </a:rPr>
            </a:br>
            <a:endParaRPr lang="cs-CZ" sz="2700" b="1" dirty="0">
              <a:solidFill>
                <a:srgbClr val="C00000"/>
              </a:solidFill>
            </a:endParaRPr>
          </a:p>
        </p:txBody>
      </p:sp>
      <p:sp>
        <p:nvSpPr>
          <p:cNvPr id="3" name="Zástupný symbol pro obsah 2"/>
          <p:cNvSpPr>
            <a:spLocks noGrp="1"/>
          </p:cNvSpPr>
          <p:nvPr>
            <p:ph idx="1"/>
          </p:nvPr>
        </p:nvSpPr>
        <p:spPr>
          <a:xfrm>
            <a:off x="457200" y="1484784"/>
            <a:ext cx="8229600" cy="4641379"/>
          </a:xfrm>
        </p:spPr>
        <p:txBody>
          <a:bodyPr/>
          <a:lstStyle/>
          <a:p>
            <a:pPr marL="514350" indent="-514350">
              <a:buNone/>
            </a:pPr>
            <a:r>
              <a:rPr lang="cs-CZ" dirty="0" smtClean="0"/>
              <a:t>1</a:t>
            </a:r>
            <a:r>
              <a:rPr lang="cs-CZ" dirty="0" smtClean="0"/>
              <a:t>. - 4. snímek </a:t>
            </a:r>
            <a:r>
              <a:rPr lang="cs-CZ" dirty="0" smtClean="0"/>
              <a:t>Jak předcházet nehodám v kuchyni (výklad</a:t>
            </a:r>
            <a:r>
              <a:rPr lang="cs-CZ" dirty="0" smtClean="0"/>
              <a:t>).</a:t>
            </a:r>
            <a:endParaRPr lang="cs-CZ" dirty="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BE4AE"/>
            </a:gs>
            <a:gs pos="13000">
              <a:srgbClr val="BD922A"/>
            </a:gs>
            <a:gs pos="21001">
              <a:srgbClr val="BD922A"/>
            </a:gs>
            <a:gs pos="63000">
              <a:srgbClr val="FBE4AE"/>
            </a:gs>
            <a:gs pos="67000">
              <a:srgbClr val="BD922A"/>
            </a:gs>
            <a:gs pos="69000">
              <a:srgbClr val="835E17"/>
            </a:gs>
            <a:gs pos="82001">
              <a:srgbClr val="A28949"/>
            </a:gs>
            <a:gs pos="100000">
              <a:srgbClr val="FAE3B7"/>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
            </a:r>
            <a:br>
              <a:rPr lang="cs-CZ" dirty="0" smtClean="0"/>
            </a:br>
            <a:r>
              <a:rPr lang="cs-CZ" dirty="0"/>
              <a:t/>
            </a:r>
            <a:br>
              <a:rPr lang="cs-CZ" dirty="0"/>
            </a:br>
            <a:r>
              <a:rPr lang="cs-CZ" dirty="0" smtClean="0"/>
              <a:t/>
            </a:r>
            <a:br>
              <a:rPr lang="cs-CZ" dirty="0" smtClean="0"/>
            </a:br>
            <a:r>
              <a:rPr lang="cs-CZ" dirty="0"/>
              <a:t/>
            </a:r>
            <a:br>
              <a:rPr lang="cs-CZ" dirty="0"/>
            </a:br>
            <a:r>
              <a:rPr lang="cs-CZ" dirty="0" smtClean="0"/>
              <a:t/>
            </a:r>
            <a:br>
              <a:rPr lang="cs-CZ" dirty="0" smtClean="0"/>
            </a:br>
            <a:r>
              <a:rPr lang="cs-CZ" b="1" dirty="0" smtClean="0">
                <a:solidFill>
                  <a:schemeClr val="tx2">
                    <a:lumMod val="50000"/>
                  </a:schemeClr>
                </a:solidFill>
              </a:rPr>
              <a:t>Hrnec nebo pánev na sporáku vždy </a:t>
            </a:r>
            <a:r>
              <a:rPr lang="cs-CZ" b="1" u="sng" dirty="0" smtClean="0">
                <a:solidFill>
                  <a:schemeClr val="tx2">
                    <a:lumMod val="50000"/>
                  </a:schemeClr>
                </a:solidFill>
              </a:rPr>
              <a:t>otočit uchem nebo rukojetí dovnitř</a:t>
            </a:r>
            <a:r>
              <a:rPr lang="cs-CZ" b="1" dirty="0" smtClean="0">
                <a:solidFill>
                  <a:schemeClr val="tx2">
                    <a:lumMod val="50000"/>
                  </a:schemeClr>
                </a:solidFill>
              </a:rPr>
              <a:t>, </a:t>
            </a:r>
            <a:r>
              <a:rPr lang="cs-CZ" b="1" dirty="0" smtClean="0">
                <a:solidFill>
                  <a:srgbClr val="FF0000"/>
                </a:solidFill>
              </a:rPr>
              <a:t>aby je někdo nepřevrhl</a:t>
            </a:r>
            <a:r>
              <a:rPr lang="cs-CZ" b="1" dirty="0" smtClean="0">
                <a:solidFill>
                  <a:schemeClr val="tx2">
                    <a:lumMod val="50000"/>
                  </a:schemeClr>
                </a:solidFill>
              </a:rPr>
              <a:t>.</a:t>
            </a:r>
            <a:br>
              <a:rPr lang="cs-CZ" b="1" dirty="0" smtClean="0">
                <a:solidFill>
                  <a:schemeClr val="tx2">
                    <a:lumMod val="50000"/>
                  </a:schemeClr>
                </a:solidFill>
              </a:rPr>
            </a:br>
            <a:r>
              <a:rPr lang="cs-CZ" b="1" dirty="0">
                <a:solidFill>
                  <a:srgbClr val="FF0000"/>
                </a:solidFill>
              </a:rPr>
              <a:t/>
            </a:r>
            <a:br>
              <a:rPr lang="cs-CZ" b="1" dirty="0">
                <a:solidFill>
                  <a:srgbClr val="FF0000"/>
                </a:solidFill>
              </a:rPr>
            </a:br>
            <a:r>
              <a:rPr lang="cs-CZ" dirty="0" smtClean="0">
                <a:solidFill>
                  <a:schemeClr val="accent6">
                    <a:lumMod val="50000"/>
                  </a:schemeClr>
                </a:solidFill>
              </a:rPr>
              <a:t/>
            </a:r>
            <a:br>
              <a:rPr lang="cs-CZ" dirty="0" smtClean="0">
                <a:solidFill>
                  <a:schemeClr val="accent6">
                    <a:lumMod val="50000"/>
                  </a:schemeClr>
                </a:solidFill>
              </a:rPr>
            </a:br>
            <a:endParaRPr lang="cs-CZ" dirty="0">
              <a:solidFill>
                <a:schemeClr val="accent6">
                  <a:lumMod val="50000"/>
                </a:schemeClr>
              </a:solidFill>
            </a:endParaRPr>
          </a:p>
        </p:txBody>
      </p:sp>
      <p:pic>
        <p:nvPicPr>
          <p:cNvPr id="1026" name="Picture 2" descr="http://www.drahusciny.estranky.cz/img/mid/351/6.jpg"/>
          <p:cNvPicPr>
            <a:picLocks noChangeAspect="1" noChangeArrowheads="1"/>
          </p:cNvPicPr>
          <p:nvPr/>
        </p:nvPicPr>
        <p:blipFill>
          <a:blip r:embed="rId2" cstate="print"/>
          <a:srcRect/>
          <a:stretch>
            <a:fillRect/>
          </a:stretch>
        </p:blipFill>
        <p:spPr bwMode="auto">
          <a:xfrm>
            <a:off x="2339752" y="3068960"/>
            <a:ext cx="4381500" cy="3086101"/>
          </a:xfrm>
          <a:prstGeom prst="rect">
            <a:avLst/>
          </a:prstGeom>
          <a:noFill/>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5E9EFF"/>
            </a:gs>
            <a:gs pos="39999">
              <a:srgbClr val="85C2FF"/>
            </a:gs>
            <a:gs pos="70000">
              <a:srgbClr val="C4D6EB"/>
            </a:gs>
            <a:gs pos="100000">
              <a:srgbClr val="FFEBFA"/>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
            </a:r>
            <a:br>
              <a:rPr lang="cs-CZ" dirty="0" smtClean="0"/>
            </a:br>
            <a:r>
              <a:rPr lang="cs-CZ" dirty="0"/>
              <a:t/>
            </a:r>
            <a:br>
              <a:rPr lang="cs-CZ" dirty="0"/>
            </a:br>
            <a:r>
              <a:rPr lang="cs-CZ" dirty="0" smtClean="0"/>
              <a:t/>
            </a:r>
            <a:br>
              <a:rPr lang="cs-CZ" dirty="0" smtClean="0"/>
            </a:br>
            <a:r>
              <a:rPr lang="cs-CZ" dirty="0"/>
              <a:t/>
            </a:r>
            <a:br>
              <a:rPr lang="cs-CZ" dirty="0"/>
            </a:br>
            <a:r>
              <a:rPr lang="cs-CZ" sz="4900" b="1" dirty="0" smtClean="0">
                <a:solidFill>
                  <a:srgbClr val="FF0000"/>
                </a:solidFill>
              </a:rPr>
              <a:t>Nenechávat na sporáku látkové kuchyňské utěrky, chňapky!</a:t>
            </a:r>
            <a:r>
              <a:rPr lang="cs-CZ" sz="4900" b="1" dirty="0" smtClean="0"/>
              <a:t> </a:t>
            </a:r>
            <a:br>
              <a:rPr lang="cs-CZ" sz="4900" b="1" dirty="0" smtClean="0"/>
            </a:br>
            <a:r>
              <a:rPr lang="cs-CZ" sz="4900" b="1" dirty="0" smtClean="0"/>
              <a:t>V případě nechtěného zapnutí hořáku by mohly způsobit požár.</a:t>
            </a:r>
            <a:endParaRPr lang="cs-CZ" sz="4900" b="1" dirty="0"/>
          </a:p>
        </p:txBody>
      </p:sp>
      <p:pic>
        <p:nvPicPr>
          <p:cNvPr id="18434" name="Picture 2" descr="http://www.lkv.cz/slunecn/obr/chnapky.JPG"/>
          <p:cNvPicPr>
            <a:picLocks noChangeAspect="1" noChangeArrowheads="1"/>
          </p:cNvPicPr>
          <p:nvPr/>
        </p:nvPicPr>
        <p:blipFill>
          <a:blip r:embed="rId2" cstate="print"/>
          <a:srcRect/>
          <a:stretch>
            <a:fillRect/>
          </a:stretch>
        </p:blipFill>
        <p:spPr bwMode="auto">
          <a:xfrm>
            <a:off x="3419872" y="3861048"/>
            <a:ext cx="4562475" cy="2705100"/>
          </a:xfrm>
          <a:prstGeom prst="rect">
            <a:avLst/>
          </a:prstGeom>
          <a:noFill/>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107504" y="274638"/>
            <a:ext cx="8579296" cy="1143000"/>
          </a:xfrm>
        </p:spPr>
        <p:txBody>
          <a:bodyPr>
            <a:normAutofit fontScale="90000"/>
          </a:bodyPr>
          <a:lstStyle/>
          <a:p>
            <a:r>
              <a:rPr lang="cs-CZ" dirty="0" smtClean="0"/>
              <a:t/>
            </a:r>
            <a:br>
              <a:rPr lang="cs-CZ" dirty="0" smtClean="0"/>
            </a:br>
            <a:r>
              <a:rPr lang="cs-CZ" dirty="0"/>
              <a:t/>
            </a:r>
            <a:br>
              <a:rPr lang="cs-CZ" dirty="0"/>
            </a:br>
            <a:r>
              <a:rPr lang="cs-CZ" dirty="0" smtClean="0"/>
              <a:t/>
            </a:r>
            <a:br>
              <a:rPr lang="cs-CZ" dirty="0" smtClean="0"/>
            </a:br>
            <a:r>
              <a:rPr lang="cs-CZ" dirty="0"/>
              <a:t/>
            </a:r>
            <a:br>
              <a:rPr lang="cs-CZ" dirty="0"/>
            </a:br>
            <a:r>
              <a:rPr lang="cs-CZ" dirty="0" smtClean="0"/>
              <a:t/>
            </a:r>
            <a:br>
              <a:rPr lang="cs-CZ" dirty="0" smtClean="0"/>
            </a:br>
            <a:r>
              <a:rPr lang="cs-CZ" dirty="0" smtClean="0"/>
              <a:t/>
            </a:r>
            <a:br>
              <a:rPr lang="cs-CZ" dirty="0" smtClean="0"/>
            </a:br>
            <a:r>
              <a:rPr lang="cs-CZ" sz="7300" b="1" dirty="0" smtClean="0">
                <a:solidFill>
                  <a:srgbClr val="FF0000"/>
                </a:solidFill>
              </a:rPr>
              <a:t>Během vaření neodcházet od sporáku!</a:t>
            </a:r>
            <a:r>
              <a:rPr lang="cs-CZ" sz="7300" b="1" dirty="0" smtClean="0"/>
              <a:t> </a:t>
            </a:r>
            <a:br>
              <a:rPr lang="cs-CZ" sz="7300" b="1" dirty="0" smtClean="0"/>
            </a:br>
            <a:r>
              <a:rPr lang="cs-CZ" sz="7300" b="1" dirty="0" smtClean="0"/>
              <a:t>Může se stát, že se jídlo připálí a začne hořet.</a:t>
            </a:r>
            <a:endParaRPr lang="cs-CZ" sz="7300" b="1"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
            </a:r>
            <a:br>
              <a:rPr lang="cs-CZ" dirty="0" smtClean="0"/>
            </a:br>
            <a:r>
              <a:rPr lang="cs-CZ" dirty="0"/>
              <a:t/>
            </a:r>
            <a:br>
              <a:rPr lang="cs-CZ" dirty="0"/>
            </a:br>
            <a:r>
              <a:rPr lang="cs-CZ" dirty="0" smtClean="0"/>
              <a:t/>
            </a:r>
            <a:br>
              <a:rPr lang="cs-CZ" dirty="0" smtClean="0"/>
            </a:br>
            <a:r>
              <a:rPr lang="cs-CZ" dirty="0"/>
              <a:t/>
            </a:r>
            <a:br>
              <a:rPr lang="cs-CZ" dirty="0"/>
            </a:br>
            <a:r>
              <a:rPr lang="cs-CZ" dirty="0" smtClean="0"/>
              <a:t/>
            </a:r>
            <a:br>
              <a:rPr lang="cs-CZ" dirty="0" smtClean="0"/>
            </a:br>
            <a:r>
              <a:rPr lang="cs-CZ" dirty="0"/>
              <a:t/>
            </a:r>
            <a:br>
              <a:rPr lang="cs-CZ" dirty="0"/>
            </a:br>
            <a:r>
              <a:rPr lang="cs-CZ" dirty="0" smtClean="0"/>
              <a:t/>
            </a:r>
            <a:br>
              <a:rPr lang="cs-CZ" dirty="0" smtClean="0"/>
            </a:br>
            <a:r>
              <a:rPr lang="cs-CZ" dirty="0"/>
              <a:t/>
            </a:r>
            <a:br>
              <a:rPr lang="cs-CZ" dirty="0"/>
            </a:br>
            <a:r>
              <a:rPr lang="cs-CZ" sz="4900" b="1" dirty="0" smtClean="0"/>
              <a:t>Pokud máte elektrický sporák, kupte si </a:t>
            </a:r>
            <a:r>
              <a:rPr lang="cs-CZ" sz="4900" b="1" dirty="0" smtClean="0">
                <a:solidFill>
                  <a:srgbClr val="FF0000"/>
                </a:solidFill>
              </a:rPr>
              <a:t>speciální krytky na plotýnky</a:t>
            </a:r>
            <a:r>
              <a:rPr lang="cs-CZ" sz="4900" b="1" dirty="0" smtClean="0"/>
              <a:t>. Přestože plotýnky po vypnutí přestanou být červené, mohou být stále velice horké! Po vypnutí je tedy překryjte krytkou, upozorníte tak, že jsou stále </a:t>
            </a:r>
            <a:r>
              <a:rPr lang="cs-CZ" sz="4900" b="1" dirty="0" smtClean="0">
                <a:solidFill>
                  <a:srgbClr val="FF0000"/>
                </a:solidFill>
              </a:rPr>
              <a:t>horké!</a:t>
            </a:r>
            <a:endParaRPr lang="cs-CZ" sz="4900" b="1" dirty="0">
              <a:solidFill>
                <a:srgbClr val="FF0000"/>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000" b="1" dirty="0" smtClean="0">
                <a:solidFill>
                  <a:schemeClr val="tx1"/>
                </a:solidFill>
                <a:latin typeface="Arial" pitchFamily="34" charset="0"/>
                <a:cs typeface="Arial" pitchFamily="34" charset="0"/>
              </a:rPr>
              <a:t>Seznam informačních zdrojů </a:t>
            </a:r>
            <a:endParaRPr lang="cs-CZ" sz="4000" b="1" dirty="0"/>
          </a:p>
        </p:txBody>
      </p:sp>
      <p:sp>
        <p:nvSpPr>
          <p:cNvPr id="3" name="Zástupný symbol pro obsah 2"/>
          <p:cNvSpPr>
            <a:spLocks noGrp="1"/>
          </p:cNvSpPr>
          <p:nvPr>
            <p:ph idx="1"/>
          </p:nvPr>
        </p:nvSpPr>
        <p:spPr>
          <a:xfrm>
            <a:off x="251520" y="1600201"/>
            <a:ext cx="8435280" cy="1756792"/>
          </a:xfrm>
        </p:spPr>
        <p:txBody>
          <a:bodyPr>
            <a:normAutofit lnSpcReduction="10000"/>
          </a:bodyPr>
          <a:lstStyle/>
          <a:p>
            <a:pPr>
              <a:buNone/>
            </a:pPr>
            <a:r>
              <a:rPr lang="cs-CZ" sz="1100" dirty="0" smtClean="0"/>
              <a:t>3.snímek</a:t>
            </a:r>
          </a:p>
          <a:p>
            <a:pPr>
              <a:buNone/>
            </a:pPr>
            <a:r>
              <a:rPr lang="cs-CZ" sz="1100" dirty="0" smtClean="0"/>
              <a:t>http://images.google.com/imgres?q=hrnec+kreslen%C3%BD&amp;hl=cs&amp;biw=1245&amp;bih=785&amp;gbv=2&amp;tbm=isch&amp;tbnid=4mOgG4Z9_Yk4jM:&amp;imgrefurl=http://www.drahusciny.estranky.cz/fotoalbum/kreslene/prislovi/6.html&amp;docid=1OVy6V7aZ2GetM&amp;imgurl=http://www.drahusciny.estranky.cz/img/mid/351/6.jpg&amp;w=460&amp;h=324&amp;ei=NBfpTomwGOLf4QT0wMCVCQ&amp;zoom=1&amp;iact=rc&amp;dur=0&amp;sig=110500435650094377754&amp;page=1&amp;tbnh=139&amp;tbnw=205&amp;start=0&amp;ndsp=28&amp;ved=1t:429,r:3,s:0&amp;tx=81&amp;ty=71</a:t>
            </a:r>
          </a:p>
          <a:p>
            <a:pPr>
              <a:buNone/>
            </a:pPr>
            <a:r>
              <a:rPr lang="cs-CZ" sz="1100" dirty="0" smtClean="0"/>
              <a:t>4. Snímek</a:t>
            </a:r>
          </a:p>
          <a:p>
            <a:pPr>
              <a:buNone/>
            </a:pPr>
            <a:r>
              <a:rPr lang="cs-CZ" sz="1100" dirty="0" smtClean="0"/>
              <a:t>http://images.google.com/imgres?q=ch%C5%88apky&amp;hl=cs&amp;gbv=2&amp;biw=1245&amp;bih=785&amp;tbm=isch&amp;tbnid=0syOyxv83DyaxM:&amp;imgrefurl=http://www.lkv.cz/slunecn/slunecn.html&amp;docid=idzh7eP3bzjl_M&amp;imgurl=http://www.lkv.cz/slunecn/obr/chnapky.JPG&amp;w=479&amp;h=284&amp;ei=DBjpTs3iBYHP4QSK7KnyCA&amp;zoom=1&amp;iact=rc&amp;dur=187&amp;sig=110500435650094377754&amp;page=2&amp;tbnh=98&amp;tbnw=166&amp;start=28&amp;ndsp=28&amp;ved=1t:429,r:3,s:28&amp;tx=34&amp;ty=49</a:t>
            </a:r>
          </a:p>
          <a:p>
            <a:pPr>
              <a:buNone/>
            </a:pPr>
            <a:endParaRPr lang="cs-CZ" sz="1100" dirty="0" smtClean="0"/>
          </a:p>
        </p:txBody>
      </p:sp>
      <p:pic>
        <p:nvPicPr>
          <p:cNvPr id="4" name="Picture 4"/>
          <p:cNvPicPr>
            <a:picLocks noChangeAspect="1" noChangeArrowheads="1"/>
          </p:cNvPicPr>
          <p:nvPr/>
        </p:nvPicPr>
        <p:blipFill>
          <a:blip r:embed="rId3" cstate="print"/>
          <a:srcRect/>
          <a:stretch>
            <a:fillRect/>
          </a:stretch>
        </p:blipFill>
        <p:spPr bwMode="auto">
          <a:xfrm>
            <a:off x="1691680" y="4509120"/>
            <a:ext cx="5976938" cy="990600"/>
          </a:xfrm>
          <a:prstGeom prst="rect">
            <a:avLst/>
          </a:prstGeom>
          <a:noFill/>
          <a:ln w="9525">
            <a:noFill/>
            <a:miter lim="800000"/>
            <a:headEnd/>
            <a:tailEnd/>
          </a:ln>
          <a:effectLst/>
        </p:spPr>
      </p:pic>
      <p:sp>
        <p:nvSpPr>
          <p:cNvPr id="5" name="Obdélník 4"/>
          <p:cNvSpPr/>
          <p:nvPr/>
        </p:nvSpPr>
        <p:spPr>
          <a:xfrm>
            <a:off x="179512" y="5877272"/>
            <a:ext cx="8964488" cy="369332"/>
          </a:xfrm>
          <a:prstGeom prst="rect">
            <a:avLst/>
          </a:prstGeom>
        </p:spPr>
        <p:txBody>
          <a:bodyPr wrap="square">
            <a:spAutoFit/>
          </a:bodyPr>
          <a:lstStyle/>
          <a:p>
            <a:r>
              <a:rPr lang="cs-CZ" i="1" dirty="0" smtClean="0"/>
              <a:t>Autorem materiálu a všech jeho částí, není-li uvedeno jinak, je Bc. Radka Doubková.</a:t>
            </a:r>
            <a:endParaRPr lang="cs-CZ" i="1" dirty="0"/>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TotalTime>
  <Words>67</Words>
  <Application>Microsoft Office PowerPoint</Application>
  <PresentationFormat>Předvádění na obrazovce (4:3)</PresentationFormat>
  <Paragraphs>20</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sady Office</vt:lpstr>
      <vt:lpstr>Prezentace aplikace PowerPoint</vt:lpstr>
      <vt:lpstr>        Popis prezentace      </vt:lpstr>
      <vt:lpstr>     Hrnec nebo pánev na sporáku vždy otočit uchem nebo rukojetí dovnitř, aby je někdo nepřevrhl.   </vt:lpstr>
      <vt:lpstr>    Nenechávat na sporáku látkové kuchyňské utěrky, chňapky!  V případě nechtěného zapnutí hořáku by mohly způsobit požár.</vt:lpstr>
      <vt:lpstr>      Během vaření neodcházet od sporáku!  Může se stát, že se jídlo připálí a začne hořet.</vt:lpstr>
      <vt:lpstr>        Pokud máte elektrický sporák, kupte si speciální krytky na plotýnky. Přestože plotýnky po vypnutí přestanou být červené, mohou být stále velice horké! Po vypnutí je tedy překryjte krytkou, upozorníte tak, že jsou stále horké!</vt:lpstr>
      <vt:lpstr>Seznam informačních zdrojů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Monika Nováková</dc:creator>
  <cp:lastModifiedBy>Martin Králík</cp:lastModifiedBy>
  <cp:revision>10</cp:revision>
  <dcterms:created xsi:type="dcterms:W3CDTF">2011-12-14T21:33:06Z</dcterms:created>
  <dcterms:modified xsi:type="dcterms:W3CDTF">2012-03-15T12:57:33Z</dcterms:modified>
</cp:coreProperties>
</file>