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72" r:id="rId12"/>
    <p:sldId id="267" r:id="rId13"/>
    <p:sldId id="268" r:id="rId14"/>
    <p:sldId id="269" r:id="rId15"/>
    <p:sldId id="270" r:id="rId16"/>
    <p:sldId id="271" r:id="rId17"/>
    <p:sldId id="26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A327F228-C973-4469-BED3-3566D4F43D8D}" type="datetimeFigureOut">
              <a:rPr lang="cs-CZ" smtClean="0"/>
              <a:t>12.6.2013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F96C1A1D-8308-4CB1-B345-466A5D72B6A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mp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tmp"/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mp"/><Relationship Id="rId2" Type="http://schemas.openxmlformats.org/officeDocument/2006/relationships/image" Target="../media/image15.tmp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mp"/><Relationship Id="rId2" Type="http://schemas.openxmlformats.org/officeDocument/2006/relationships/image" Target="../media/image17.tmp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mp"/><Relationship Id="rId2" Type="http://schemas.openxmlformats.org/officeDocument/2006/relationships/image" Target="../media/image19.tmp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tm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mp"/><Relationship Id="rId2" Type="http://schemas.openxmlformats.org/officeDocument/2006/relationships/image" Target="../media/image23.tmp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tmp"/><Relationship Id="rId2" Type="http://schemas.openxmlformats.org/officeDocument/2006/relationships/image" Target="../media/image25.tmp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inctada_margaritifera,_Aquarium_Finisterrae,_Galicia,_Spain.jpg?uselang=cs" TargetMode="External"/><Relationship Id="rId13" Type="http://schemas.openxmlformats.org/officeDocument/2006/relationships/hyperlink" Target="http://commons.wikimedia.org/wiki/File:Oyster.jpg?uselang=cs" TargetMode="External"/><Relationship Id="rId18" Type="http://schemas.openxmlformats.org/officeDocument/2006/relationships/hyperlink" Target="http://commons.wikimedia.org/wiki/File:Anodonta_cygnea2025.jpg?uselang=cs" TargetMode="External"/><Relationship Id="rId3" Type="http://schemas.openxmlformats.org/officeDocument/2006/relationships/hyperlink" Target="http://commons.wikimedia.org/wiki/File:Anodonta_cygnea_2038.jpg?uselang=cs" TargetMode="External"/><Relationship Id="rId7" Type="http://schemas.openxmlformats.org/officeDocument/2006/relationships/hyperlink" Target="http://commons.wikimedia.org/wiki/File:Margaritifera_margaritifera-binnen1.jpg?uselang=cs" TargetMode="External"/><Relationship Id="rId12" Type="http://schemas.openxmlformats.org/officeDocument/2006/relationships/hyperlink" Target="http://cs.wikipedia.org/wiki/Soubor:European_oyster.jpg" TargetMode="External"/><Relationship Id="rId17" Type="http://schemas.openxmlformats.org/officeDocument/2006/relationships/hyperlink" Target="http://commons.wikimedia.org/wiki/File:Tridacna.JPG?uselang=cs" TargetMode="External"/><Relationship Id="rId2" Type="http://schemas.openxmlformats.org/officeDocument/2006/relationships/hyperlink" Target="http://commons.wikimedia.org/wiki/File:Mollusc_generalized.png" TargetMode="External"/><Relationship Id="rId16" Type="http://schemas.openxmlformats.org/officeDocument/2006/relationships/hyperlink" Target="http://commons.wikimedia.org/wiki/File:Tridacna_gigas_by_Ewa_Barska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Three_Mussels_Margaritifera_margaritifera_in_hand.JPG?uselang=cs" TargetMode="External"/><Relationship Id="rId11" Type="http://schemas.openxmlformats.org/officeDocument/2006/relationships/hyperlink" Target="http://commons.wikimedia.org/wiki/File:Moules_as_served_in_France.jpg?uselang=cs" TargetMode="External"/><Relationship Id="rId5" Type="http://schemas.openxmlformats.org/officeDocument/2006/relationships/hyperlink" Target="http://commons.wikimedia.org/wiki/File:Anodonta_cygnea_glochidium.png?uselang=cs" TargetMode="External"/><Relationship Id="rId15" Type="http://schemas.openxmlformats.org/officeDocument/2006/relationships/hyperlink" Target="http://commons.wikimedia.org/wiki/File:Pecten_jacobaeus.jpg?uselang=cs" TargetMode="External"/><Relationship Id="rId10" Type="http://schemas.openxmlformats.org/officeDocument/2006/relationships/hyperlink" Target="http://commons.wikimedia.org/wiki/File:Miesmuscheln_Mytilus_1.jpg?uselang=cs" TargetMode="External"/><Relationship Id="rId19" Type="http://schemas.openxmlformats.org/officeDocument/2006/relationships/hyperlink" Target="http://cs.wikipedia.org/wiki/Soubor:Unio_pictorum.jpg" TargetMode="External"/><Relationship Id="rId4" Type="http://schemas.openxmlformats.org/officeDocument/2006/relationships/hyperlink" Target="http://commons.wikimedia.org/wiki/File:Anodonte_du_cygne.jpg?uselang=cs" TargetMode="External"/><Relationship Id="rId9" Type="http://schemas.openxmlformats.org/officeDocument/2006/relationships/hyperlink" Target="http://commons.wikimedia.org/wiki/File:WLA_hmns_Pinctada_Maxima.jpg?uselang=cs" TargetMode="External"/><Relationship Id="rId14" Type="http://schemas.openxmlformats.org/officeDocument/2006/relationships/hyperlink" Target="http://cs.wikipedia.org/wiki/Soubor:Coqu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0224" y="1916832"/>
            <a:ext cx="6875463" cy="277653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AUTOR: 			Ing. Tereza </a:t>
            </a:r>
            <a:r>
              <a:rPr lang="cs-CZ" sz="1200" dirty="0" err="1" smtClean="0"/>
              <a:t>Kovalská</a:t>
            </a:r>
            <a:endParaRPr lang="cs-CZ" sz="1200" dirty="0" smtClean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NÁZEV: 			VY_32_INOVACE_16_Měkkýši (mlži)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Ročník: 		</a:t>
            </a:r>
            <a:r>
              <a:rPr lang="cs-CZ" sz="1200" dirty="0" smtClean="0"/>
              <a:t>6. ročník ZŠ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oblast:	</a:t>
            </a:r>
            <a:r>
              <a:rPr lang="cs-CZ" sz="1200" dirty="0" smtClean="0"/>
              <a:t>Člověk a příroda</a:t>
            </a:r>
          </a:p>
          <a:p>
            <a:pPr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Vzdělávací obor: 		</a:t>
            </a:r>
            <a:r>
              <a:rPr lang="cs-CZ" sz="1200" dirty="0" smtClean="0"/>
              <a:t>Přírodopis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cap="all" dirty="0" smtClean="0"/>
              <a:t>Tematický okruh:		</a:t>
            </a:r>
            <a:r>
              <a:rPr lang="cs-CZ" sz="1200" dirty="0" smtClean="0"/>
              <a:t>Biologie živočichů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TEMA: 			Mlži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KLÍČOVÁ </a:t>
            </a:r>
            <a:r>
              <a:rPr lang="cs-CZ" sz="1200" dirty="0"/>
              <a:t>SLOVA:		</a:t>
            </a:r>
            <a:r>
              <a:rPr lang="cs-CZ" sz="1200" dirty="0" smtClean="0"/>
              <a:t>lastura, perleť, žábry, </a:t>
            </a:r>
            <a:r>
              <a:rPr lang="cs-CZ" sz="1200" dirty="0" err="1" smtClean="0"/>
              <a:t>glochidie</a:t>
            </a:r>
            <a:r>
              <a:rPr lang="cs-CZ" sz="1200" dirty="0" smtClean="0"/>
              <a:t>, útrobní vak, plášť</a:t>
            </a:r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VYTVOŘENO</a:t>
            </a:r>
            <a:r>
              <a:rPr lang="cs-CZ" sz="1200" dirty="0"/>
              <a:t>: 		</a:t>
            </a:r>
            <a:r>
              <a:rPr lang="cs-CZ" sz="1200" dirty="0" smtClean="0"/>
              <a:t>8/2012</a:t>
            </a:r>
            <a:endParaRPr lang="cs-CZ" sz="1200" dirty="0"/>
          </a:p>
          <a:p>
            <a:pPr eaLnBrk="1" hangingPunct="1">
              <a:lnSpc>
                <a:spcPct val="80000"/>
              </a:lnSpc>
              <a:buFont typeface="Wingdings" pitchFamily="2" charset="2"/>
              <a:buChar char="Ø"/>
              <a:defRPr/>
            </a:pPr>
            <a:r>
              <a:rPr lang="cs-CZ" sz="1200" dirty="0" smtClean="0"/>
              <a:t>ČÍSLO PROJEKTU: 		1.4 OP VK</a:t>
            </a:r>
          </a:p>
          <a:p>
            <a:pPr>
              <a:lnSpc>
                <a:spcPct val="120000"/>
              </a:lnSpc>
              <a:spcBef>
                <a:spcPts val="0"/>
              </a:spcBef>
              <a:buFont typeface="Wingdings" pitchFamily="2" charset="2"/>
              <a:buChar char="Ø"/>
              <a:defRPr/>
            </a:pPr>
            <a:r>
              <a:rPr lang="cs-CZ" sz="1200" dirty="0" smtClean="0"/>
              <a:t>ANOTACE: Prezentace pro interaktivní tabuli, výklad s krátkými průběžnými motivačními úkoly pro žáky. Důraz je kladen na základní učivo o mlžích. Žáci se učí poznávat nejobvyklejší druhy mlžů a stručně popsat tělo škeble rybničné.</a:t>
            </a:r>
          </a:p>
          <a:p>
            <a:pPr>
              <a:lnSpc>
                <a:spcPct val="120000"/>
              </a:lnSpc>
              <a:buFont typeface="Wingdings" pitchFamily="2" charset="2"/>
              <a:buChar char="Ø"/>
              <a:defRPr/>
            </a:pPr>
            <a:endParaRPr lang="cs-CZ" sz="1200" dirty="0" smtClean="0"/>
          </a:p>
        </p:txBody>
      </p:sp>
      <p:pic>
        <p:nvPicPr>
          <p:cNvPr id="3075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 descr="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8" name="Rectangle 5"/>
          <p:cNvSpPr>
            <a:spLocks noChangeArrowheads="1"/>
          </p:cNvSpPr>
          <p:nvPr/>
        </p:nvSpPr>
        <p:spPr bwMode="auto">
          <a:xfrm>
            <a:off x="365781" y="527354"/>
            <a:ext cx="8202888" cy="11079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>
            <a:spAutoFit/>
          </a:bodyPr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                                    </a:t>
            </a:r>
            <a:r>
              <a:rPr lang="en-US" dirty="0" smtClean="0">
                <a:solidFill>
                  <a:prstClr val="white"/>
                </a:solidFill>
              </a:rPr>
              <a:t>      </a:t>
            </a:r>
            <a:r>
              <a:rPr lang="cs-CZ" sz="1600" b="1" dirty="0" smtClean="0"/>
              <a:t>Základní </a:t>
            </a:r>
            <a:r>
              <a:rPr lang="cs-CZ" sz="1600" b="1" dirty="0"/>
              <a:t>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Strašecí</a:t>
            </a:r>
          </a:p>
          <a:p>
            <a:pPr algn="ctr"/>
            <a:r>
              <a:rPr lang="cs-CZ" sz="1600" dirty="0"/>
              <a:t>                                                 tel. 311 240 401, 311 240 400, email: zsnovstra@email.cz</a:t>
            </a:r>
          </a:p>
        </p:txBody>
      </p:sp>
    </p:spTree>
    <p:extLst>
      <p:ext uri="{BB962C8B-B14F-4D97-AF65-F5344CB8AC3E}">
        <p14:creationId xmlns:p14="http://schemas.microsoft.com/office/powerpoint/2010/main" val="2087518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Měkkýši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mlži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835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ereza\AppData\Local\Microsoft\Windows\Temporary Internet Files\Content.IE5\Y78AKF17\MP900423107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1" y="3468662"/>
            <a:ext cx="4571999" cy="304680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Pamatuješ si?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Na jaké skupiny se dělí měkkýši?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Plži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Mlži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Hlavonožci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1027" name="Picture 3" descr="C:\Users\Tereza\AppData\Local\Microsoft\Windows\Temporary Internet Files\Content.IE5\70QMP9HU\MP90017793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77072"/>
            <a:ext cx="3657600" cy="24384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Tereza\AppData\Local\Microsoft\Windows\Temporary Internet Files\Content.IE5\70QMP9HU\MP900448373[2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7" y="260648"/>
            <a:ext cx="3347863" cy="26462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77572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Pamatuješ si?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se nazývá schránka kryjící tělo </a:t>
            </a:r>
            <a:r>
              <a:rPr lang="cs-CZ" dirty="0" smtClean="0">
                <a:solidFill>
                  <a:schemeClr val="accent1"/>
                </a:solidFill>
              </a:rPr>
              <a:t>plžů</a:t>
            </a:r>
            <a:r>
              <a:rPr lang="cs-CZ" dirty="0" smtClean="0"/>
              <a:t>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Ulita (stočená do spirály)</a:t>
            </a:r>
          </a:p>
          <a:p>
            <a:r>
              <a:rPr lang="cs-CZ" dirty="0" smtClean="0"/>
              <a:t>Jak se nazývá schránka kryjící tělo </a:t>
            </a:r>
            <a:r>
              <a:rPr lang="cs-CZ" dirty="0" smtClean="0">
                <a:solidFill>
                  <a:schemeClr val="accent1"/>
                </a:solidFill>
              </a:rPr>
              <a:t>mlžů</a:t>
            </a:r>
            <a:r>
              <a:rPr lang="cs-CZ" dirty="0" smtClean="0"/>
              <a:t>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Lastura (2 </a:t>
            </a:r>
            <a:r>
              <a:rPr lang="cs-CZ" dirty="0" err="1" smtClean="0">
                <a:solidFill>
                  <a:schemeClr val="accent1"/>
                </a:solidFill>
              </a:rPr>
              <a:t>rozevíratelné</a:t>
            </a:r>
            <a:r>
              <a:rPr lang="cs-CZ" dirty="0" smtClean="0">
                <a:solidFill>
                  <a:schemeClr val="accent1"/>
                </a:solidFill>
              </a:rPr>
              <a:t> části)</a:t>
            </a:r>
          </a:p>
          <a:p>
            <a:r>
              <a:rPr lang="cs-CZ" dirty="0" smtClean="0"/>
              <a:t>Jakým materiálem jsou schránky měkkýšů tvořeny?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Jsou vápenaté</a:t>
            </a:r>
            <a:endParaRPr lang="cs-CZ" dirty="0">
              <a:solidFill>
                <a:schemeClr val="accent1"/>
              </a:solidFill>
            </a:endParaRPr>
          </a:p>
        </p:txBody>
      </p:sp>
      <p:pic>
        <p:nvPicPr>
          <p:cNvPr id="4" name="Picture 3" descr="C:\Users\Tereza\AppData\Local\Microsoft\Windows\Temporary Internet Files\Content.IE5\70QMP9HU\MP90017793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282496"/>
            <a:ext cx="3528392" cy="245253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C:\Users\Tereza\AppData\Local\Microsoft\Windows\Temporary Internet Files\Content.IE5\70QMP9HU\MP900448373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1727" y="4282495"/>
            <a:ext cx="3097343" cy="244827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7283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Mlži – škeble rybničná</a:t>
            </a:r>
            <a:endParaRPr lang="cs-CZ" dirty="0"/>
          </a:p>
        </p:txBody>
      </p:sp>
      <p:pic>
        <p:nvPicPr>
          <p:cNvPr id="4" name="Zástupný symbol pro obsah 3" descr="Výřez obrazovky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9914" b="89224" l="7895" r="96784"/>
                    </a14:imgEffect>
                    <a14:imgEffect>
                      <a14:sharpenSoften amount="5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0607" y="1979979"/>
            <a:ext cx="5112568" cy="3468175"/>
          </a:xfrm>
        </p:spPr>
      </p:pic>
      <p:sp>
        <p:nvSpPr>
          <p:cNvPr id="5" name="TextovéPole 4"/>
          <p:cNvSpPr txBox="1"/>
          <p:nvPr/>
        </p:nvSpPr>
        <p:spPr>
          <a:xfrm>
            <a:off x="5771140" y="1668623"/>
            <a:ext cx="954107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/>
              <a:t>L</a:t>
            </a:r>
            <a:r>
              <a:rPr lang="cs-CZ" dirty="0" smtClean="0"/>
              <a:t>astura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16216" y="2852936"/>
            <a:ext cx="1894493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err="1" smtClean="0"/>
              <a:t>Vyvrhovací</a:t>
            </a:r>
            <a:r>
              <a:rPr lang="cs-CZ" dirty="0" smtClean="0"/>
              <a:t> otvor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488635" y="5056626"/>
            <a:ext cx="1659429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Svalnatá noha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1684944"/>
            <a:ext cx="78739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Srdce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984813" y="3933056"/>
            <a:ext cx="77457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Žábry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15616" y="1684944"/>
            <a:ext cx="203132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77783" y="2836417"/>
            <a:ext cx="1856021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00251" y="4365104"/>
            <a:ext cx="130035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Ústní otvor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1520" y="5044534"/>
            <a:ext cx="2698175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Rozmnožovací soustava</a:t>
            </a:r>
            <a:endParaRPr lang="cs-CZ" dirty="0"/>
          </a:p>
        </p:txBody>
      </p:sp>
      <p:cxnSp>
        <p:nvCxnSpPr>
          <p:cNvPr id="15" name="Přímá spojnice se šipkou 14"/>
          <p:cNvCxnSpPr>
            <a:stCxn id="10" idx="2"/>
          </p:cNvCxnSpPr>
          <p:nvPr/>
        </p:nvCxnSpPr>
        <p:spPr>
          <a:xfrm>
            <a:off x="2131279" y="2054276"/>
            <a:ext cx="1720641" cy="98332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8" idx="2"/>
          </p:cNvCxnSpPr>
          <p:nvPr/>
        </p:nvCxnSpPr>
        <p:spPr>
          <a:xfrm flipH="1">
            <a:off x="4533649" y="2054276"/>
            <a:ext cx="1" cy="96680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5" idx="2"/>
          </p:cNvCxnSpPr>
          <p:nvPr/>
        </p:nvCxnSpPr>
        <p:spPr>
          <a:xfrm flipH="1">
            <a:off x="5364089" y="2037955"/>
            <a:ext cx="884105" cy="59895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stCxn id="9" idx="1"/>
          </p:cNvCxnSpPr>
          <p:nvPr/>
        </p:nvCxnSpPr>
        <p:spPr>
          <a:xfrm flipH="1">
            <a:off x="6012161" y="4117722"/>
            <a:ext cx="972652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>
            <a:stCxn id="7" idx="0"/>
          </p:cNvCxnSpPr>
          <p:nvPr/>
        </p:nvCxnSpPr>
        <p:spPr>
          <a:xfrm flipV="1">
            <a:off x="4318350" y="4734437"/>
            <a:ext cx="757706" cy="32218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>
            <a:stCxn id="13" idx="0"/>
          </p:cNvCxnSpPr>
          <p:nvPr/>
        </p:nvCxnSpPr>
        <p:spPr>
          <a:xfrm flipV="1">
            <a:off x="1600608" y="4549771"/>
            <a:ext cx="1546333" cy="49476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>
            <a:stCxn id="12" idx="3"/>
          </p:cNvCxnSpPr>
          <p:nvPr/>
        </p:nvCxnSpPr>
        <p:spPr>
          <a:xfrm flipV="1">
            <a:off x="1600607" y="4117722"/>
            <a:ext cx="769217" cy="43204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>
            <a:stCxn id="11" idx="3"/>
          </p:cNvCxnSpPr>
          <p:nvPr/>
        </p:nvCxnSpPr>
        <p:spPr>
          <a:xfrm>
            <a:off x="2233804" y="3021083"/>
            <a:ext cx="1330084" cy="76795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>
            <a:stCxn id="6" idx="1"/>
          </p:cNvCxnSpPr>
          <p:nvPr/>
        </p:nvCxnSpPr>
        <p:spPr>
          <a:xfrm flipH="1">
            <a:off x="6038800" y="3037602"/>
            <a:ext cx="477416" cy="72328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pic>
        <p:nvPicPr>
          <p:cNvPr id="43" name="Obrázek 42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3028" y="5438050"/>
            <a:ext cx="2699755" cy="129830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04840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8160" y="260648"/>
            <a:ext cx="7467600" cy="1143000"/>
          </a:xfrm>
        </p:spPr>
        <p:txBody>
          <a:bodyPr/>
          <a:lstStyle/>
          <a:p>
            <a:r>
              <a:rPr lang="cs-CZ" dirty="0"/>
              <a:t>Mlži – škeble rybničná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b="1" dirty="0" smtClean="0"/>
              <a:t>Tělo</a:t>
            </a:r>
          </a:p>
          <a:p>
            <a:pPr marL="457200" indent="-457200">
              <a:buClrTx/>
              <a:buSzPct val="100000"/>
              <a:buFont typeface="+mj-lt"/>
              <a:buAutoNum type="arabicPeriod"/>
            </a:pPr>
            <a:r>
              <a:rPr lang="cs-CZ" dirty="0"/>
              <a:t>Útrobní vak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Vnitřní orgány</a:t>
            </a:r>
          </a:p>
          <a:p>
            <a:pPr marL="457200" indent="-457200">
              <a:buClrTx/>
              <a:buSzPct val="100000"/>
              <a:buFont typeface="+mj-lt"/>
              <a:buAutoNum type="arabicPeriod" startAt="2"/>
            </a:pPr>
            <a:r>
              <a:rPr lang="cs-CZ" dirty="0" smtClean="0"/>
              <a:t>Svalnatá noha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Pohyb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sz="2800" b="1" dirty="0" smtClean="0"/>
              <a:t>Plášť 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Kryje tělo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Tvorba lastur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i="1" dirty="0" smtClean="0">
                <a:solidFill>
                  <a:schemeClr val="tx2"/>
                </a:solidFill>
              </a:rPr>
              <a:t>Hlavu nemá</a:t>
            </a:r>
            <a:endParaRPr lang="cs-CZ" i="1" dirty="0">
              <a:solidFill>
                <a:schemeClr val="tx2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492896"/>
            <a:ext cx="4498635" cy="4083156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01814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Mlži – škeble rybničná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Lastury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2 části 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Spojeny svaly </a:t>
            </a:r>
          </a:p>
          <a:p>
            <a:pPr lvl="1"/>
            <a:r>
              <a:rPr lang="cs-CZ" sz="2400" dirty="0">
                <a:solidFill>
                  <a:schemeClr val="accent1"/>
                </a:solidFill>
              </a:rPr>
              <a:t>U</a:t>
            </a:r>
            <a:r>
              <a:rPr lang="cs-CZ" sz="2400" dirty="0" smtClean="0">
                <a:solidFill>
                  <a:schemeClr val="accent1"/>
                </a:solidFill>
              </a:rPr>
              <a:t>zavíratelné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4" name="Obrázek 3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3540941"/>
            <a:ext cx="6840760" cy="328969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97166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7467600" cy="1143000"/>
          </a:xfrm>
        </p:spPr>
        <p:txBody>
          <a:bodyPr/>
          <a:lstStyle/>
          <a:p>
            <a:r>
              <a:rPr lang="cs-CZ" dirty="0"/>
              <a:t>Mlži – škeble rybničná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Dýchání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Žábrami</a:t>
            </a:r>
          </a:p>
          <a:p>
            <a:pPr lvl="1"/>
            <a:r>
              <a:rPr lang="cs-CZ" dirty="0" smtClean="0"/>
              <a:t>Kyslík rozpuštěný ve vodě</a:t>
            </a:r>
          </a:p>
          <a:p>
            <a:endParaRPr lang="cs-CZ" dirty="0"/>
          </a:p>
          <a:p>
            <a:r>
              <a:rPr lang="cs-CZ" b="1" dirty="0" smtClean="0"/>
              <a:t>Potrava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Zbytky </a:t>
            </a:r>
            <a:r>
              <a:rPr lang="cs-CZ" dirty="0" smtClean="0"/>
              <a:t>rostlin a živočichů </a:t>
            </a:r>
            <a:r>
              <a:rPr lang="cs-CZ" dirty="0" smtClean="0">
                <a:solidFill>
                  <a:schemeClr val="accent1"/>
                </a:solidFill>
              </a:rPr>
              <a:t>z vody</a:t>
            </a:r>
          </a:p>
          <a:p>
            <a:endParaRPr lang="cs-CZ" dirty="0"/>
          </a:p>
          <a:p>
            <a:r>
              <a:rPr lang="cs-CZ" b="1" dirty="0" smtClean="0"/>
              <a:t>Rozmnožování</a:t>
            </a:r>
          </a:p>
          <a:p>
            <a:pPr lvl="1"/>
            <a:r>
              <a:rPr lang="cs-CZ" dirty="0" smtClean="0"/>
              <a:t>Oddělené pohlaví</a:t>
            </a:r>
          </a:p>
          <a:p>
            <a:pPr lvl="1"/>
            <a:r>
              <a:rPr lang="cs-CZ" dirty="0" smtClean="0"/>
              <a:t>Vajíčko – larva- dospělec</a:t>
            </a:r>
          </a:p>
          <a:p>
            <a:pPr lvl="1"/>
            <a:r>
              <a:rPr lang="cs-CZ" dirty="0" smtClean="0">
                <a:solidFill>
                  <a:schemeClr val="accent1"/>
                </a:solidFill>
              </a:rPr>
              <a:t>Vývin nepřímý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94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Mlži – škeble rybničná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Glochidie</a:t>
            </a:r>
            <a:endParaRPr lang="cs-CZ" sz="2800" b="1" dirty="0" smtClean="0"/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Larva škeble</a:t>
            </a:r>
          </a:p>
          <a:p>
            <a:pPr lvl="1"/>
            <a:r>
              <a:rPr lang="cs-CZ" sz="2400" dirty="0" smtClean="0"/>
              <a:t>Zlomky mm</a:t>
            </a:r>
          </a:p>
          <a:p>
            <a:pPr lvl="1"/>
            <a:r>
              <a:rPr lang="cs-CZ" sz="2400" dirty="0" smtClean="0">
                <a:solidFill>
                  <a:schemeClr val="accent1"/>
                </a:solidFill>
              </a:rPr>
              <a:t>Parazit</a:t>
            </a:r>
            <a:r>
              <a:rPr lang="cs-CZ" sz="2400" dirty="0" smtClean="0"/>
              <a:t> na rybách</a:t>
            </a:r>
            <a:endParaRPr lang="cs-CZ" sz="2400" dirty="0"/>
          </a:p>
        </p:txBody>
      </p:sp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5936" y="2996952"/>
            <a:ext cx="4757636" cy="33653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27343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Mlži – </a:t>
            </a:r>
            <a:r>
              <a:rPr lang="cs-CZ" dirty="0" smtClean="0"/>
              <a:t>další významné druhy</a:t>
            </a:r>
            <a:endParaRPr lang="cs-CZ" dirty="0"/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2636912"/>
            <a:ext cx="3657600" cy="3672408"/>
          </a:xfrm>
        </p:spPr>
      </p:pic>
      <p:pic>
        <p:nvPicPr>
          <p:cNvPr id="9" name="Zástupný symbol pro obsah 8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975" y="2405541"/>
            <a:ext cx="3657600" cy="3799517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Perlorodka říční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Perlorodka říční</a:t>
            </a:r>
          </a:p>
        </p:txBody>
      </p:sp>
    </p:spTree>
    <p:extLst>
      <p:ext uri="{BB962C8B-B14F-4D97-AF65-F5344CB8AC3E}">
        <p14:creationId xmlns:p14="http://schemas.microsoft.com/office/powerpoint/2010/main" val="2112142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Mlži – další významné druhy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11446" y="3165018"/>
            <a:ext cx="4177347" cy="2401055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276490" y="3580494"/>
            <a:ext cx="4176464" cy="1857253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Škeble rybničná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Velevrub malířský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9404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Mlži – další významné druhy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5" y="2276872"/>
            <a:ext cx="2958757" cy="4104456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168117" y="2824771"/>
            <a:ext cx="4040349" cy="2944551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Perlotvorka mořská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Perlotvorka </a:t>
            </a:r>
            <a:r>
              <a:rPr lang="cs-CZ" dirty="0" smtClean="0"/>
              <a:t>mořská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4010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Mlži – další významné druhy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005" y="2362200"/>
            <a:ext cx="3457990" cy="3886200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0851" y="2380981"/>
            <a:ext cx="3019847" cy="3848637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Slávka jedlá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Slávka jedlá</a:t>
            </a:r>
          </a:p>
        </p:txBody>
      </p:sp>
    </p:spTree>
    <p:extLst>
      <p:ext uri="{BB962C8B-B14F-4D97-AF65-F5344CB8AC3E}">
        <p14:creationId xmlns:p14="http://schemas.microsoft.com/office/powerpoint/2010/main" val="16318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Mlži – další významné druhy</a:t>
            </a:r>
          </a:p>
        </p:txBody>
      </p:sp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078" y="2362200"/>
            <a:ext cx="3491844" cy="3886200"/>
          </a:xfrm>
        </p:spPr>
      </p:pic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74023" y="2362200"/>
            <a:ext cx="2853503" cy="388620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Ústřice jedlá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/>
              <a:t>Ústřice </a:t>
            </a:r>
            <a:r>
              <a:rPr lang="cs-CZ" dirty="0" smtClean="0"/>
              <a:t>jedlá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834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Mlži – další významné druhy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48880"/>
            <a:ext cx="2952328" cy="3919111"/>
          </a:xfrm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1975" y="2664215"/>
            <a:ext cx="3657600" cy="3282170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Srdcovka jedlá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Hřebenatka jakubská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7310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Mlži – další významné druhy</a:t>
            </a:r>
          </a:p>
        </p:txBody>
      </p:sp>
      <p:pic>
        <p:nvPicPr>
          <p:cNvPr id="7" name="Zástupný symbol pro obsah 6" descr="Výřez obrazovky"/>
          <p:cNvPicPr>
            <a:picLocks noGrp="1" noChangeAspect="1"/>
          </p:cNvPicPr>
          <p:nvPr>
            <p:ph sz="quarter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4235845" cy="314646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Zástupný symbol pro obsah 7" descr="Výřez obrazovky"/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3764701"/>
            <a:ext cx="4104456" cy="30932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Zástupný symbol pro text 4"/>
          <p:cNvSpPr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r>
              <a:rPr lang="cs-CZ" dirty="0" smtClean="0"/>
              <a:t>Zéva obrovská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8813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850106"/>
          </a:xfrm>
        </p:spPr>
        <p:txBody>
          <a:bodyPr/>
          <a:lstStyle/>
          <a:p>
            <a:r>
              <a:rPr lang="cs-CZ" dirty="0" smtClean="0"/>
              <a:t>Zdroj obrázků a fotografií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7467600" cy="5133184"/>
          </a:xfrm>
        </p:spPr>
        <p:txBody>
          <a:bodyPr>
            <a:normAutofit fontScale="25000" lnSpcReduction="20000"/>
          </a:bodyPr>
          <a:lstStyle/>
          <a:p>
            <a:r>
              <a:rPr lang="cs-CZ" sz="3200" dirty="0"/>
              <a:t>File:Mollusc generalized.png.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2010-11-11 [cit. 2012-08-14]. Dostupné z: </a:t>
            </a:r>
            <a:r>
              <a:rPr lang="cs-CZ" sz="3200" dirty="0">
                <a:hlinkClick r:id="rId2"/>
              </a:rPr>
              <a:t>http://</a:t>
            </a:r>
            <a:r>
              <a:rPr lang="cs-CZ" sz="3200" dirty="0" smtClean="0">
                <a:hlinkClick r:id="rId2"/>
              </a:rPr>
              <a:t>commons.wikimedia.org/wiki/File:Mollusc_generalized.png</a:t>
            </a:r>
            <a:endParaRPr lang="cs-CZ" sz="3200" dirty="0" smtClean="0"/>
          </a:p>
          <a:p>
            <a:r>
              <a:rPr lang="cs-CZ" sz="3200" dirty="0"/>
              <a:t> File:Anodonta </a:t>
            </a:r>
            <a:r>
              <a:rPr lang="cs-CZ" sz="3200" dirty="0" err="1"/>
              <a:t>cygnea</a:t>
            </a:r>
            <a:r>
              <a:rPr lang="cs-CZ" sz="3200" dirty="0"/>
              <a:t> 2038.jpg.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2010-06-18 [cit. 2012-08-14]. Dostupné z: </a:t>
            </a:r>
            <a:r>
              <a:rPr lang="cs-CZ" sz="3200" dirty="0">
                <a:hlinkClick r:id="rId3"/>
              </a:rPr>
              <a:t>http://</a:t>
            </a:r>
            <a:r>
              <a:rPr lang="cs-CZ" sz="3200" dirty="0" smtClean="0">
                <a:hlinkClick r:id="rId3"/>
              </a:rPr>
              <a:t>commons.wikimedia.org/wiki/File:Anodonta_cygnea_2038.jpg?uselang=cs</a:t>
            </a:r>
            <a:endParaRPr lang="cs-CZ" sz="3200" dirty="0" smtClean="0"/>
          </a:p>
          <a:p>
            <a:r>
              <a:rPr lang="cs-CZ" sz="3200" dirty="0"/>
              <a:t> File:Anodonte </a:t>
            </a:r>
            <a:r>
              <a:rPr lang="cs-CZ" sz="3200" dirty="0" err="1"/>
              <a:t>du</a:t>
            </a:r>
            <a:r>
              <a:rPr lang="cs-CZ" sz="3200" dirty="0"/>
              <a:t> cygne.jpg.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2006-10-28 [cit. 2012-08-14]. Dostupné z: </a:t>
            </a:r>
            <a:r>
              <a:rPr lang="cs-CZ" sz="3200" dirty="0">
                <a:hlinkClick r:id="rId4"/>
              </a:rPr>
              <a:t>http://</a:t>
            </a:r>
            <a:r>
              <a:rPr lang="cs-CZ" sz="3200" dirty="0" smtClean="0">
                <a:hlinkClick r:id="rId4"/>
              </a:rPr>
              <a:t>commons.wikimedia.org/wiki/File:Anodonte_du_cygne.jpg?uselang=cs</a:t>
            </a:r>
            <a:endParaRPr lang="cs-CZ" sz="3200" dirty="0" smtClean="0"/>
          </a:p>
          <a:p>
            <a:r>
              <a:rPr lang="cs-CZ" sz="3200" dirty="0"/>
              <a:t> File:Anodonta </a:t>
            </a:r>
            <a:r>
              <a:rPr lang="cs-CZ" sz="3200" dirty="0" err="1"/>
              <a:t>cygnea</a:t>
            </a:r>
            <a:r>
              <a:rPr lang="cs-CZ" sz="3200" dirty="0"/>
              <a:t> glochidium.png.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2008-09-29 [cit. 2012-08-14]. Dostupné z: </a:t>
            </a:r>
            <a:r>
              <a:rPr lang="cs-CZ" sz="3200" dirty="0">
                <a:hlinkClick r:id="rId5"/>
              </a:rPr>
              <a:t>http://</a:t>
            </a:r>
            <a:r>
              <a:rPr lang="cs-CZ" sz="3200" dirty="0" smtClean="0">
                <a:hlinkClick r:id="rId5"/>
              </a:rPr>
              <a:t>commons.wikimedia.org/wiki/File:Anodonta_cygnea_glochidium.png?uselang=cs</a:t>
            </a:r>
            <a:endParaRPr lang="cs-CZ" sz="3200" dirty="0" smtClean="0"/>
          </a:p>
          <a:p>
            <a:r>
              <a:rPr lang="cs-CZ" sz="3200" dirty="0"/>
              <a:t> File:Three </a:t>
            </a:r>
            <a:r>
              <a:rPr lang="cs-CZ" sz="3200" dirty="0" err="1"/>
              <a:t>Mussels</a:t>
            </a:r>
            <a:r>
              <a:rPr lang="cs-CZ" sz="3200" dirty="0"/>
              <a:t> </a:t>
            </a:r>
            <a:r>
              <a:rPr lang="cs-CZ" sz="3200" dirty="0" err="1"/>
              <a:t>Margaritifera</a:t>
            </a:r>
            <a:r>
              <a:rPr lang="cs-CZ" sz="3200" dirty="0"/>
              <a:t> </a:t>
            </a:r>
            <a:r>
              <a:rPr lang="cs-CZ" sz="3200" dirty="0" err="1"/>
              <a:t>margaritifera</a:t>
            </a:r>
            <a:r>
              <a:rPr lang="cs-CZ" sz="3200" dirty="0"/>
              <a:t> in hand.JPG.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2008-02-06 [cit. 2012-08-14]. Dostupné z: </a:t>
            </a:r>
            <a:r>
              <a:rPr lang="cs-CZ" sz="3200" dirty="0">
                <a:hlinkClick r:id="rId6"/>
              </a:rPr>
              <a:t>http://</a:t>
            </a:r>
            <a:r>
              <a:rPr lang="cs-CZ" sz="3200" dirty="0" smtClean="0">
                <a:hlinkClick r:id="rId6"/>
              </a:rPr>
              <a:t>commons.wikimedia.org/wiki/File:Three_Mussels_Margaritifera_margaritifera_in_hand.JPG?uselang=cs</a:t>
            </a:r>
            <a:endParaRPr lang="cs-CZ" sz="3200" dirty="0" smtClean="0"/>
          </a:p>
          <a:p>
            <a:r>
              <a:rPr lang="cs-CZ" sz="3200" dirty="0"/>
              <a:t> File:Margaritifera margaritifera-binnen1.jpg.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2007-03-12 [cit. 2012-08-14]. Dostupné z: </a:t>
            </a:r>
            <a:r>
              <a:rPr lang="cs-CZ" sz="3200" dirty="0">
                <a:hlinkClick r:id="rId7"/>
              </a:rPr>
              <a:t>http://</a:t>
            </a:r>
            <a:r>
              <a:rPr lang="cs-CZ" sz="3200" dirty="0" smtClean="0">
                <a:hlinkClick r:id="rId7"/>
              </a:rPr>
              <a:t>commons.wikimedia.org/wiki/File:Margaritifera_margaritifera-binnen1.jpg?uselang=cs</a:t>
            </a:r>
            <a:endParaRPr lang="cs-CZ" sz="3200" dirty="0" smtClean="0"/>
          </a:p>
          <a:p>
            <a:r>
              <a:rPr lang="cs-CZ" sz="3200" dirty="0"/>
              <a:t> File:Pinctada </a:t>
            </a:r>
            <a:r>
              <a:rPr lang="cs-CZ" sz="3200" dirty="0" err="1"/>
              <a:t>margaritifera</a:t>
            </a:r>
            <a:r>
              <a:rPr lang="cs-CZ" sz="3200" dirty="0"/>
              <a:t>, </a:t>
            </a:r>
            <a:r>
              <a:rPr lang="cs-CZ" sz="3200" dirty="0" err="1"/>
              <a:t>Aquarium</a:t>
            </a:r>
            <a:r>
              <a:rPr lang="cs-CZ" sz="3200" dirty="0"/>
              <a:t> </a:t>
            </a:r>
            <a:r>
              <a:rPr lang="cs-CZ" sz="3200" dirty="0" err="1"/>
              <a:t>Finisterrae</a:t>
            </a:r>
            <a:r>
              <a:rPr lang="cs-CZ" sz="3200" dirty="0"/>
              <a:t>, </a:t>
            </a:r>
            <a:r>
              <a:rPr lang="cs-CZ" sz="3200" dirty="0" err="1"/>
              <a:t>Galicia</a:t>
            </a:r>
            <a:r>
              <a:rPr lang="cs-CZ" sz="3200" dirty="0"/>
              <a:t>, Spain.jpg.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2009-12-27 [cit. 2012-08-14]. Dostupné z: </a:t>
            </a:r>
            <a:r>
              <a:rPr lang="cs-CZ" sz="3200" dirty="0">
                <a:hlinkClick r:id="rId8"/>
              </a:rPr>
              <a:t>http://commons.wikimedia.org/wiki/File:Pinctada_margaritifera,_Aquarium_Finisterrae,_Galicia,_</a:t>
            </a:r>
            <a:r>
              <a:rPr lang="cs-CZ" sz="3200" dirty="0" smtClean="0">
                <a:hlinkClick r:id="rId8"/>
              </a:rPr>
              <a:t>Spain.jpg?uselang=cs</a:t>
            </a:r>
            <a:endParaRPr lang="cs-CZ" sz="3200" dirty="0" smtClean="0"/>
          </a:p>
          <a:p>
            <a:r>
              <a:rPr lang="cs-CZ" sz="3200" dirty="0"/>
              <a:t> File:WLA </a:t>
            </a:r>
            <a:r>
              <a:rPr lang="cs-CZ" sz="3200" dirty="0" err="1"/>
              <a:t>hmns</a:t>
            </a:r>
            <a:r>
              <a:rPr lang="cs-CZ" sz="3200" dirty="0"/>
              <a:t> </a:t>
            </a:r>
            <a:r>
              <a:rPr lang="cs-CZ" sz="3200" dirty="0" err="1"/>
              <a:t>Pinctada</a:t>
            </a:r>
            <a:r>
              <a:rPr lang="cs-CZ" sz="3200" dirty="0"/>
              <a:t> Maxima.jpg.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2010-01-05 [cit. 2012-08-14]. Dostupné z: </a:t>
            </a:r>
            <a:r>
              <a:rPr lang="cs-CZ" sz="3200" dirty="0">
                <a:hlinkClick r:id="rId9"/>
              </a:rPr>
              <a:t>http://</a:t>
            </a:r>
            <a:r>
              <a:rPr lang="cs-CZ" sz="3200" dirty="0" smtClean="0">
                <a:hlinkClick r:id="rId9"/>
              </a:rPr>
              <a:t>commons.wikimedia.org/wiki/File:WLA_hmns_Pinctada_Maxima.jpg?uselang=cs</a:t>
            </a:r>
            <a:endParaRPr lang="cs-CZ" sz="3200" dirty="0" smtClean="0"/>
          </a:p>
          <a:p>
            <a:r>
              <a:rPr lang="cs-CZ" sz="3200" dirty="0"/>
              <a:t> File:Miesmuscheln </a:t>
            </a:r>
            <a:r>
              <a:rPr lang="cs-CZ" sz="3200" dirty="0" err="1"/>
              <a:t>Mytilus</a:t>
            </a:r>
            <a:r>
              <a:rPr lang="cs-CZ" sz="3200" dirty="0"/>
              <a:t> 1.jpg.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2006-03-17 [cit. 2012-08-14]. Dostupné z: </a:t>
            </a:r>
            <a:r>
              <a:rPr lang="cs-CZ" sz="3200" dirty="0">
                <a:hlinkClick r:id="rId10"/>
              </a:rPr>
              <a:t>http://</a:t>
            </a:r>
            <a:r>
              <a:rPr lang="cs-CZ" sz="3200" dirty="0" smtClean="0">
                <a:hlinkClick r:id="rId10"/>
              </a:rPr>
              <a:t>commons.wikimedia.org/wiki/File:Miesmuscheln_Mytilus_1.jpg?uselang=cs</a:t>
            </a:r>
            <a:endParaRPr lang="cs-CZ" sz="3200" dirty="0" smtClean="0"/>
          </a:p>
          <a:p>
            <a:r>
              <a:rPr lang="en-US" sz="3200" dirty="0"/>
              <a:t>File:Moules as served in France.jpg. In: </a:t>
            </a:r>
            <a:r>
              <a:rPr lang="en-US" sz="3200" i="1" dirty="0"/>
              <a:t>Wikipedia</a:t>
            </a:r>
            <a:r>
              <a:rPr lang="en-US" sz="3200" dirty="0"/>
              <a:t>: </a:t>
            </a:r>
            <a:r>
              <a:rPr lang="en-US" sz="3200" i="1" dirty="0"/>
              <a:t>the free encyclopedia</a:t>
            </a:r>
            <a:r>
              <a:rPr lang="en-US" sz="3200" dirty="0"/>
              <a:t> [online]. San Francisco (CA): Wikimedia Foundation, 2008-07-16 [cit. 2012-08-14]. </a:t>
            </a:r>
            <a:r>
              <a:rPr lang="en-US" sz="3200" dirty="0" err="1"/>
              <a:t>Dostupné</a:t>
            </a:r>
            <a:r>
              <a:rPr lang="en-US" sz="3200" dirty="0"/>
              <a:t> z: </a:t>
            </a:r>
            <a:r>
              <a:rPr lang="en-US" sz="3200" dirty="0">
                <a:hlinkClick r:id="rId11"/>
              </a:rPr>
              <a:t>http://</a:t>
            </a:r>
            <a:r>
              <a:rPr lang="en-US" sz="3200" dirty="0" smtClean="0">
                <a:hlinkClick r:id="rId11"/>
              </a:rPr>
              <a:t>commons.wikimedia.org/wiki/File:Moules_as_served_in_France.jpg?uselang=cs</a:t>
            </a:r>
            <a:endParaRPr lang="cs-CZ" sz="3200" dirty="0" smtClean="0"/>
          </a:p>
          <a:p>
            <a:r>
              <a:rPr lang="en-US" sz="3200" dirty="0" smtClean="0"/>
              <a:t> </a:t>
            </a:r>
            <a:r>
              <a:rPr lang="cs-CZ" sz="3200" dirty="0" err="1"/>
              <a:t>Soubor:European</a:t>
            </a:r>
            <a:r>
              <a:rPr lang="cs-CZ" sz="3200" dirty="0"/>
              <a:t> oyster.jpg.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2011-04-03 [cit. 2012-08-14]. Dostupné z: </a:t>
            </a:r>
            <a:r>
              <a:rPr lang="cs-CZ" sz="3200" dirty="0">
                <a:hlinkClick r:id="rId12"/>
              </a:rPr>
              <a:t>http://</a:t>
            </a:r>
            <a:r>
              <a:rPr lang="cs-CZ" sz="3200" dirty="0" smtClean="0">
                <a:hlinkClick r:id="rId12"/>
              </a:rPr>
              <a:t>cs.wikipedia.org/wiki/Soubor:European_oyster.jpg</a:t>
            </a:r>
            <a:endParaRPr lang="cs-CZ" sz="3200" dirty="0" smtClean="0"/>
          </a:p>
          <a:p>
            <a:r>
              <a:rPr lang="cs-CZ" sz="3200" dirty="0"/>
              <a:t>File:Oyster.jpg.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2008-12-09 [cit. 2012-08-14]. Dostupné z: </a:t>
            </a:r>
            <a:r>
              <a:rPr lang="cs-CZ" sz="3200" dirty="0">
                <a:hlinkClick r:id="rId13"/>
              </a:rPr>
              <a:t>http://</a:t>
            </a:r>
            <a:r>
              <a:rPr lang="cs-CZ" sz="3200" dirty="0" smtClean="0">
                <a:hlinkClick r:id="rId13"/>
              </a:rPr>
              <a:t>commons.wikimedia.org/wiki/File:Oyster.jpg?uselang=cs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err="1"/>
              <a:t>Soubor:Coques.jpg</a:t>
            </a:r>
            <a:r>
              <a:rPr lang="cs-CZ" sz="3200" dirty="0"/>
              <a:t>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2007-05-21 [cit. 2012-08-14]. Dostupné z: </a:t>
            </a:r>
            <a:r>
              <a:rPr lang="cs-CZ" sz="3200" dirty="0">
                <a:hlinkClick r:id="rId14"/>
              </a:rPr>
              <a:t>http://</a:t>
            </a:r>
            <a:r>
              <a:rPr lang="cs-CZ" sz="3200" dirty="0" smtClean="0">
                <a:hlinkClick r:id="rId14"/>
              </a:rPr>
              <a:t>cs.wikipedia.org/wiki/Soubor:Coques.jpg</a:t>
            </a:r>
            <a:endParaRPr lang="cs-CZ" sz="3200" dirty="0" smtClean="0"/>
          </a:p>
          <a:p>
            <a:r>
              <a:rPr lang="cs-CZ" sz="3200" dirty="0"/>
              <a:t>File:Pecten jacobaeus.jpg.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2005-05-12 [cit. 2012-08-14]. Dostupné z: </a:t>
            </a:r>
            <a:r>
              <a:rPr lang="cs-CZ" sz="3200" dirty="0">
                <a:hlinkClick r:id="rId15"/>
              </a:rPr>
              <a:t>http://</a:t>
            </a:r>
            <a:r>
              <a:rPr lang="cs-CZ" sz="3200" dirty="0" smtClean="0">
                <a:hlinkClick r:id="rId15"/>
              </a:rPr>
              <a:t>commons.wikimedia.org/wiki/File:Pecten_jacobaeus.jpg?uselang=cs</a:t>
            </a:r>
            <a:endParaRPr lang="cs-CZ" sz="3200" dirty="0" smtClean="0"/>
          </a:p>
          <a:p>
            <a:r>
              <a:rPr lang="cs-CZ" sz="3200" dirty="0"/>
              <a:t> File:Tridacna </a:t>
            </a:r>
            <a:r>
              <a:rPr lang="cs-CZ" sz="3200" dirty="0" err="1"/>
              <a:t>gigas</a:t>
            </a:r>
            <a:r>
              <a:rPr lang="cs-CZ" sz="3200" dirty="0"/>
              <a:t> by Ewa Barska.jpg.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2007-02-05 [cit. 2012-08-14]. Dostupné z: </a:t>
            </a:r>
            <a:r>
              <a:rPr lang="cs-CZ" sz="3200" dirty="0">
                <a:hlinkClick r:id="rId16"/>
              </a:rPr>
              <a:t>http://</a:t>
            </a:r>
            <a:r>
              <a:rPr lang="cs-CZ" sz="3200" dirty="0" smtClean="0">
                <a:hlinkClick r:id="rId16"/>
              </a:rPr>
              <a:t>commons.wikimedia.org/wiki/File:Tridacna_gigas_by_Ewa_Barska.jpg?uselang=cs</a:t>
            </a:r>
            <a:endParaRPr lang="cs-CZ" sz="3200" dirty="0" smtClean="0"/>
          </a:p>
          <a:p>
            <a:r>
              <a:rPr lang="cs-CZ" sz="3200" dirty="0"/>
              <a:t> File:Tridacna.JPG.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2007-06-11 [cit. 2012-08-14]. Dostupné z: </a:t>
            </a:r>
            <a:r>
              <a:rPr lang="cs-CZ" sz="3200" dirty="0">
                <a:hlinkClick r:id="rId17"/>
              </a:rPr>
              <a:t>http://</a:t>
            </a:r>
            <a:r>
              <a:rPr lang="cs-CZ" sz="3200" dirty="0" smtClean="0">
                <a:hlinkClick r:id="rId17"/>
              </a:rPr>
              <a:t>commons.wikimedia.org/wiki/File:Tridacna.JPG?uselang=cs</a:t>
            </a:r>
            <a:endParaRPr lang="cs-CZ" sz="3200" dirty="0" smtClean="0"/>
          </a:p>
          <a:p>
            <a:r>
              <a:rPr lang="cs-CZ" sz="3200" dirty="0"/>
              <a:t> File:Anodonta cygnea2025.jpg.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2010-06-18 [cit. 2012-08-14]. Dostupné z: </a:t>
            </a:r>
            <a:r>
              <a:rPr lang="cs-CZ" sz="3200" dirty="0">
                <a:hlinkClick r:id="rId18"/>
              </a:rPr>
              <a:t>http://</a:t>
            </a:r>
            <a:r>
              <a:rPr lang="cs-CZ" sz="3200" dirty="0" smtClean="0">
                <a:hlinkClick r:id="rId18"/>
              </a:rPr>
              <a:t>commons.wikimedia.org/wiki/File:Anodonta_cygnea2025.jpg?uselang=cs</a:t>
            </a:r>
            <a:endParaRPr lang="cs-CZ" sz="3200" dirty="0" smtClean="0"/>
          </a:p>
          <a:p>
            <a:r>
              <a:rPr lang="cs-CZ" sz="3200" dirty="0"/>
              <a:t> </a:t>
            </a:r>
            <a:r>
              <a:rPr lang="cs-CZ" sz="3200" dirty="0" err="1"/>
              <a:t>Soubor:Unio</a:t>
            </a:r>
            <a:r>
              <a:rPr lang="cs-CZ" sz="3200" dirty="0"/>
              <a:t> pictorum.jpg. In: </a:t>
            </a:r>
            <a:r>
              <a:rPr lang="cs-CZ" sz="3200" i="1" dirty="0" err="1"/>
              <a:t>Wikipedia</a:t>
            </a:r>
            <a:r>
              <a:rPr lang="cs-CZ" sz="3200" dirty="0"/>
              <a:t>: </a:t>
            </a:r>
            <a:r>
              <a:rPr lang="cs-CZ" sz="3200" i="1" dirty="0" err="1"/>
              <a:t>the</a:t>
            </a:r>
            <a:r>
              <a:rPr lang="cs-CZ" sz="3200" i="1" dirty="0"/>
              <a:t> free </a:t>
            </a:r>
            <a:r>
              <a:rPr lang="cs-CZ" sz="3200" i="1" dirty="0" err="1"/>
              <a:t>encyclopedia</a:t>
            </a:r>
            <a:r>
              <a:rPr lang="cs-CZ" sz="3200" dirty="0"/>
              <a:t> [online]. San Francisco (CA): </a:t>
            </a:r>
            <a:r>
              <a:rPr lang="cs-CZ" sz="3200" dirty="0" err="1"/>
              <a:t>Wikimedia</a:t>
            </a:r>
            <a:r>
              <a:rPr lang="cs-CZ" sz="3200" dirty="0"/>
              <a:t> </a:t>
            </a:r>
            <a:r>
              <a:rPr lang="cs-CZ" sz="3200" dirty="0" err="1"/>
              <a:t>Foundation</a:t>
            </a:r>
            <a:r>
              <a:rPr lang="cs-CZ" sz="3200" dirty="0"/>
              <a:t>, 2006-10-20 [cit. 2012-08-14]. Dostupné z: </a:t>
            </a:r>
            <a:r>
              <a:rPr lang="cs-CZ" sz="3200" dirty="0">
                <a:hlinkClick r:id="rId19"/>
              </a:rPr>
              <a:t>http://</a:t>
            </a:r>
            <a:r>
              <a:rPr lang="cs-CZ" sz="3200" dirty="0" smtClean="0">
                <a:hlinkClick r:id="rId19"/>
              </a:rPr>
              <a:t>cs.wikipedia.org/wiki/Soubor:Unio_pictorum.jpg</a:t>
            </a: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4263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111</TotalTime>
  <Words>878</Words>
  <Application>Microsoft Office PowerPoint</Application>
  <PresentationFormat>Předvádění na obrazovce (4:3)</PresentationFormat>
  <Paragraphs>114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Prezentace aplikace PowerPoint</vt:lpstr>
      <vt:lpstr>Měkkýši</vt:lpstr>
      <vt:lpstr>Pamatuješ si?</vt:lpstr>
      <vt:lpstr>Pamatuješ si?</vt:lpstr>
      <vt:lpstr>Mlži – škeble rybničná</vt:lpstr>
      <vt:lpstr>Mlži – škeble rybničná</vt:lpstr>
      <vt:lpstr>Mlži – škeble rybničná</vt:lpstr>
      <vt:lpstr>Mlži – škeble rybničná</vt:lpstr>
      <vt:lpstr>Mlži – škeble rybničná</vt:lpstr>
      <vt:lpstr>Mlži – další významné druhy</vt:lpstr>
      <vt:lpstr>Mlži – další významné druhy</vt:lpstr>
      <vt:lpstr>Mlži – další významné druhy</vt:lpstr>
      <vt:lpstr>Mlži – další významné druhy</vt:lpstr>
      <vt:lpstr>Mlži – další významné druhy</vt:lpstr>
      <vt:lpstr>Mlži – další významné druhy</vt:lpstr>
      <vt:lpstr>Mlži – další významné druhy</vt:lpstr>
      <vt:lpstr>Zdroj obrázků a fotografií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Tereza Kovalská</dc:creator>
  <cp:lastModifiedBy>Tereza Kovalská</cp:lastModifiedBy>
  <cp:revision>17</cp:revision>
  <dcterms:created xsi:type="dcterms:W3CDTF">2012-08-14T08:56:07Z</dcterms:created>
  <dcterms:modified xsi:type="dcterms:W3CDTF">2013-06-12T19:23:24Z</dcterms:modified>
</cp:coreProperties>
</file>