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444B86-0337-4D28-994B-991B21ABF753}" type="datetimeFigureOut">
              <a:rPr lang="cs-CZ" smtClean="0"/>
              <a:t>12.6.2013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C45758F-4AF0-4891-B44C-93BE1D311D4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WLANL_-_mennofokke_-_Nautilus_pompilius_(Westelijke_pacific)_19e_eeuw.jpg?uselang=cs" TargetMode="External"/><Relationship Id="rId13" Type="http://schemas.openxmlformats.org/officeDocument/2006/relationships/hyperlink" Target="http://commons.wikimedia.org/wiki/File:Museo_Nacional_de_Ciencias_Naturales_(Madrid)-Architeuthis.jpg?uselang=cs" TargetMode="External"/><Relationship Id="rId3" Type="http://schemas.openxmlformats.org/officeDocument/2006/relationships/hyperlink" Target="http://commons.wikimedia.org/wiki/File:Washington_DC_Zoo_-_Sepia_officinalis_1.jpg?uselang=cs" TargetMode="External"/><Relationship Id="rId7" Type="http://schemas.openxmlformats.org/officeDocument/2006/relationships/hyperlink" Target="http://commons.wikimedia.org/wiki/File:Nautilus_pompilius_(head).jpg?uselang=cs" TargetMode="External"/><Relationship Id="rId12" Type="http://schemas.openxmlformats.org/officeDocument/2006/relationships/hyperlink" Target="http://commons.wikimedia.org/wiki/File:Octopus_vulgaris_02.JPG?uselang=cs" TargetMode="External"/><Relationship Id="rId2" Type="http://schemas.openxmlformats.org/officeDocument/2006/relationships/hyperlink" Target="http://commons.wikimedia.org/wiki/File:Octopus_macropus_Merculiano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Nautilus-JB-01.jpg?uselang=cs" TargetMode="External"/><Relationship Id="rId11" Type="http://schemas.openxmlformats.org/officeDocument/2006/relationships/hyperlink" Target="http://commons.wikimedia.org/wiki/File:Octopus_vulgaris_BCN_0219_Mustekala_C.JPG?uselang=cs" TargetMode="External"/><Relationship Id="rId5" Type="http://schemas.openxmlformats.org/officeDocument/2006/relationships/hyperlink" Target="http://commons.wikimedia.org/wiki/File:Cuttlefishbreeding.jpg?uselang=cs" TargetMode="External"/><Relationship Id="rId10" Type="http://schemas.openxmlformats.org/officeDocument/2006/relationships/hyperlink" Target="http://commons.wikimedia.org/wiki/File:Octopus_Head.jpg?uselang=cs" TargetMode="External"/><Relationship Id="rId4" Type="http://schemas.openxmlformats.org/officeDocument/2006/relationships/hyperlink" Target="http://commons.wikimedia.org/wiki/File:Sepia_officinalis_modell.jpg?uselang=cs" TargetMode="External"/><Relationship Id="rId9" Type="http://schemas.openxmlformats.org/officeDocument/2006/relationships/hyperlink" Target="http://commons.wikimedia.org/wiki/File:PSM_V21_D779_Pearly_nautilus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03409" y="1916832"/>
            <a:ext cx="6875463" cy="2776537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AUTOR: 			Ing. Tereza </a:t>
            </a:r>
            <a:r>
              <a:rPr lang="cs-CZ" sz="1200" dirty="0" err="1" smtClean="0"/>
              <a:t>Kovalská</a:t>
            </a:r>
            <a:endParaRPr lang="cs-CZ" sz="12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NÁZEV: 			VY_32_INOVACE_17_Měkkýši (hlavonožci)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Ročník: 			</a:t>
            </a:r>
            <a:r>
              <a:rPr lang="cs-CZ" sz="1200" dirty="0" smtClean="0"/>
              <a:t>6. ročník ZŠ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oblast:		</a:t>
            </a:r>
            <a:r>
              <a:rPr lang="cs-CZ" sz="1200" dirty="0" smtClean="0"/>
              <a:t>Člověk a příroda</a:t>
            </a:r>
          </a:p>
          <a:p>
            <a:pPr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Vzdělávací obor: 		</a:t>
            </a:r>
            <a:r>
              <a:rPr lang="cs-CZ" sz="1200" dirty="0" smtClean="0"/>
              <a:t>Přírodopis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cap="all" dirty="0" smtClean="0"/>
              <a:t>Tematický okruh:		</a:t>
            </a:r>
            <a:r>
              <a:rPr lang="cs-CZ" sz="1200" dirty="0" smtClean="0"/>
              <a:t>Biologie živočichů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TEMA: 			Hlavonožci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KLÍČOVÁ </a:t>
            </a:r>
            <a:r>
              <a:rPr lang="cs-CZ" sz="1200" dirty="0"/>
              <a:t>SLOVA:		</a:t>
            </a:r>
            <a:r>
              <a:rPr lang="cs-CZ" sz="1200" dirty="0" smtClean="0"/>
              <a:t>nervová soustava, oko, chobotnice, sépie, loděnka, krakatice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VYTVOŘENO</a:t>
            </a:r>
            <a:r>
              <a:rPr lang="cs-CZ" sz="1200" dirty="0"/>
              <a:t>: 		</a:t>
            </a:r>
            <a:r>
              <a:rPr lang="cs-CZ" sz="1200" dirty="0" smtClean="0"/>
              <a:t>8/2012</a:t>
            </a:r>
            <a:endParaRPr lang="cs-CZ" sz="1200" dirty="0"/>
          </a:p>
          <a:p>
            <a:pPr eaLnBrk="1" hangingPunct="1">
              <a:lnSpc>
                <a:spcPct val="80000"/>
              </a:lnSpc>
              <a:buFont typeface="Wingdings" pitchFamily="2" charset="2"/>
              <a:buChar char="Ø"/>
              <a:defRPr/>
            </a:pPr>
            <a:r>
              <a:rPr lang="cs-CZ" sz="1200" dirty="0" smtClean="0"/>
              <a:t>ČÍSLO PROJEKTU: 		1.4 OP VK</a:t>
            </a:r>
          </a:p>
          <a:p>
            <a:pPr>
              <a:lnSpc>
                <a:spcPct val="12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r>
              <a:rPr lang="cs-CZ" sz="1200" dirty="0" smtClean="0"/>
              <a:t>ANOTACE: Prezentace pro interaktivní tabuli, výklad s krátkými průběžnými motivačními úkoly pro žáky. Důraz je kladen na základní učivo o hlavonožcích. Žáci aktivně vyhledávají informace v učebnici: </a:t>
            </a:r>
            <a:r>
              <a:rPr lang="cs-CZ" sz="1200" dirty="0"/>
              <a:t>ČABRADOVÁ, Věra. </a:t>
            </a:r>
            <a:r>
              <a:rPr lang="cs-CZ" sz="1200" i="1" dirty="0"/>
              <a:t>Přírodopis pro 6. ročník základní školy a primu víceletého gymnázia</a:t>
            </a:r>
            <a:r>
              <a:rPr lang="cs-CZ" sz="1200" dirty="0"/>
              <a:t>. 1. vyd. Plzeň: Fraus, 2003, 120 s. ISBN 80-723-8211-X. </a:t>
            </a:r>
            <a:endParaRPr lang="cs-CZ" sz="1200" dirty="0" smtClean="0"/>
          </a:p>
        </p:txBody>
      </p:sp>
      <p:pic>
        <p:nvPicPr>
          <p:cNvPr id="307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868863"/>
            <a:ext cx="5407025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1766887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8" name="Rectangle 5"/>
          <p:cNvSpPr>
            <a:spLocks noChangeArrowheads="1"/>
          </p:cNvSpPr>
          <p:nvPr/>
        </p:nvSpPr>
        <p:spPr bwMode="auto">
          <a:xfrm>
            <a:off x="365781" y="560366"/>
            <a:ext cx="820288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dirty="0">
                <a:solidFill>
                  <a:prstClr val="white"/>
                </a:solidFill>
              </a:rPr>
              <a:t>                                     </a:t>
            </a:r>
            <a:r>
              <a:rPr lang="en-US" dirty="0" smtClean="0">
                <a:solidFill>
                  <a:prstClr val="white"/>
                </a:solidFill>
              </a:rPr>
              <a:t>      </a:t>
            </a:r>
            <a:r>
              <a:rPr lang="cs-CZ" sz="1600" b="1" dirty="0" smtClean="0"/>
              <a:t>Základní  </a:t>
            </a:r>
            <a:r>
              <a:rPr lang="cs-CZ" sz="1600" b="1" dirty="0"/>
              <a:t>škola a mateřská škola </a:t>
            </a:r>
            <a:r>
              <a:rPr lang="cs-CZ" sz="1600" b="1" dirty="0" err="1"/>
              <a:t>J.A.Komenského</a:t>
            </a:r>
            <a:endParaRPr lang="cs-CZ" sz="1600" dirty="0"/>
          </a:p>
          <a:p>
            <a:pPr algn="ctr"/>
            <a:r>
              <a:rPr lang="cs-CZ" sz="1600" b="1" dirty="0"/>
              <a:t>                                                          v Novém  Strašecí</a:t>
            </a:r>
            <a:r>
              <a:rPr lang="cs-CZ" sz="1600" dirty="0"/>
              <a:t>                     </a:t>
            </a:r>
          </a:p>
          <a:p>
            <a:pPr algn="ctr"/>
            <a:r>
              <a:rPr lang="cs-CZ" sz="1600" dirty="0"/>
              <a:t>                                                  Komenského nám. 209, 271 01 Nové Strašecí</a:t>
            </a:r>
          </a:p>
          <a:p>
            <a:pPr algn="ctr"/>
            <a:r>
              <a:rPr lang="cs-CZ" sz="1600" dirty="0"/>
              <a:t>                                                 tel. 311 240 401, 311 240 400, email: zsnovstra@email.cz</a:t>
            </a:r>
          </a:p>
        </p:txBody>
      </p:sp>
    </p:spTree>
    <p:extLst>
      <p:ext uri="{BB962C8B-B14F-4D97-AF65-F5344CB8AC3E}">
        <p14:creationId xmlns:p14="http://schemas.microsoft.com/office/powerpoint/2010/main" val="2987907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Měkkýši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hlavonožci</a:t>
            </a:r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18" b="99147" l="3680" r="98918"/>
                    </a14:imgEffect>
                    <a14:imgEffect>
                      <a14:colorTemperature colorTemp="112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01165" cy="5582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128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hlavonožců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3800" dirty="0" smtClean="0">
                <a:solidFill>
                  <a:schemeClr val="accent1"/>
                </a:solidFill>
              </a:rPr>
              <a:t>Nejdokonalejší měkkýši</a:t>
            </a:r>
          </a:p>
          <a:p>
            <a:endParaRPr lang="cs-CZ" sz="3800" dirty="0" smtClean="0"/>
          </a:p>
          <a:p>
            <a:pPr lvl="1"/>
            <a:r>
              <a:rPr lang="cs-CZ" sz="3200" dirty="0" smtClean="0">
                <a:solidFill>
                  <a:schemeClr val="accent5"/>
                </a:solidFill>
              </a:rPr>
              <a:t>Nervová soustava (mozek)</a:t>
            </a:r>
          </a:p>
          <a:p>
            <a:pPr lvl="1"/>
            <a:r>
              <a:rPr lang="cs-CZ" sz="3200" dirty="0" smtClean="0">
                <a:solidFill>
                  <a:schemeClr val="accent5"/>
                </a:solidFill>
              </a:rPr>
              <a:t>Smyslová ústrojí (oči - podobné jako u obratlovců)</a:t>
            </a:r>
          </a:p>
          <a:p>
            <a:pPr lvl="1"/>
            <a:endParaRPr lang="cs-CZ" sz="3200" dirty="0" smtClean="0">
              <a:solidFill>
                <a:schemeClr val="accent2"/>
              </a:solidFill>
            </a:endParaRPr>
          </a:p>
          <a:p>
            <a:r>
              <a:rPr lang="cs-CZ" sz="3800" dirty="0" smtClean="0">
                <a:solidFill>
                  <a:schemeClr val="accent1"/>
                </a:solidFill>
              </a:rPr>
              <a:t>Většinou nemají vápenaté schránky</a:t>
            </a:r>
          </a:p>
          <a:p>
            <a:r>
              <a:rPr lang="cs-CZ" sz="3800" dirty="0" smtClean="0">
                <a:solidFill>
                  <a:schemeClr val="accent1"/>
                </a:solidFill>
              </a:rPr>
              <a:t>Pouze v mořích</a:t>
            </a:r>
          </a:p>
          <a:p>
            <a:r>
              <a:rPr lang="cs-CZ" sz="3800" dirty="0" smtClean="0">
                <a:solidFill>
                  <a:schemeClr val="accent1"/>
                </a:solidFill>
              </a:rPr>
              <a:t>Ramena a chapadla</a:t>
            </a:r>
          </a:p>
          <a:p>
            <a:r>
              <a:rPr lang="cs-CZ" sz="3800" dirty="0" smtClean="0">
                <a:solidFill>
                  <a:schemeClr val="accent1"/>
                </a:solidFill>
              </a:rPr>
              <a:t>Pohyb</a:t>
            </a:r>
          </a:p>
          <a:p>
            <a:pPr lvl="1"/>
            <a:r>
              <a:rPr lang="cs-CZ" sz="3200" dirty="0" smtClean="0">
                <a:solidFill>
                  <a:schemeClr val="tx2"/>
                </a:solidFill>
              </a:rPr>
              <a:t>Tryskový pohon</a:t>
            </a:r>
            <a:endParaRPr lang="cs-CZ" dirty="0">
              <a:solidFill>
                <a:schemeClr val="tx2"/>
              </a:solidFill>
            </a:endParaRPr>
          </a:p>
          <a:p>
            <a:endParaRPr lang="cs-CZ" dirty="0"/>
          </a:p>
          <a:p>
            <a:pPr marL="0" indent="0">
              <a:buNone/>
            </a:pPr>
            <a:r>
              <a:rPr lang="cs-CZ" i="1" dirty="0" smtClean="0"/>
              <a:t>Důkazy nalezneme na následujících stránkách.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48796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Sépie obecná</a:t>
            </a:r>
            <a:endParaRPr lang="cs-CZ" dirty="0"/>
          </a:p>
        </p:txBody>
      </p:sp>
      <p:pic>
        <p:nvPicPr>
          <p:cNvPr id="13" name="Zástupný symbol pro obsah 12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074" y="2060299"/>
            <a:ext cx="6277852" cy="3953427"/>
          </a:xfrm>
        </p:spPr>
      </p:pic>
    </p:spTree>
    <p:extLst>
      <p:ext uri="{BB962C8B-B14F-4D97-AF65-F5344CB8AC3E}">
        <p14:creationId xmlns:p14="http://schemas.microsoft.com/office/powerpoint/2010/main" val="338184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Sépie 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i="1" dirty="0" smtClean="0"/>
              <a:t>V učebnici na straně 61 dohledej informace o sépii.</a:t>
            </a:r>
          </a:p>
          <a:p>
            <a:r>
              <a:rPr lang="cs-CZ" dirty="0" smtClean="0"/>
              <a:t>Výskyt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Teplá moře (Středozemní)</a:t>
            </a:r>
          </a:p>
          <a:p>
            <a:r>
              <a:rPr lang="cs-CZ" dirty="0" smtClean="0"/>
              <a:t>Velikost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15-30 cm</a:t>
            </a:r>
          </a:p>
          <a:p>
            <a:r>
              <a:rPr lang="cs-CZ" dirty="0" smtClean="0"/>
              <a:t>Části těla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Hlava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Svalnatá noha</a:t>
            </a:r>
          </a:p>
          <a:p>
            <a:r>
              <a:rPr lang="cs-CZ" dirty="0" smtClean="0"/>
              <a:t>Opora těla 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Vápenatá destička (sépiová kost)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Zbytek schránky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Uvnitř těla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60" b="99209" l="2861" r="966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5695"/>
            <a:ext cx="6325483" cy="482032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5148064" y="2406524"/>
            <a:ext cx="736099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 smtClean="0"/>
              <a:t>hlava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66589" y="1484784"/>
            <a:ext cx="1620957" cy="36933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dirty="0"/>
              <a:t>s</a:t>
            </a:r>
            <a:r>
              <a:rPr lang="cs-CZ" dirty="0" smtClean="0"/>
              <a:t>valnatá noha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1536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Sépie obecná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95536" y="1628800"/>
            <a:ext cx="7467600" cy="4873752"/>
          </a:xfrm>
        </p:spPr>
        <p:txBody>
          <a:bodyPr/>
          <a:lstStyle/>
          <a:p>
            <a:pPr marL="0" indent="0">
              <a:buNone/>
            </a:pPr>
            <a:r>
              <a:rPr lang="cs-CZ" sz="1400" i="1" dirty="0"/>
              <a:t>V učebnici na straně 61 dohledej informace o sépii.</a:t>
            </a:r>
          </a:p>
          <a:p>
            <a:r>
              <a:rPr lang="cs-CZ" dirty="0"/>
              <a:t>R</a:t>
            </a:r>
            <a:r>
              <a:rPr lang="cs-CZ" dirty="0" smtClean="0"/>
              <a:t>amena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10 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pohyb a lov potravy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o</a:t>
            </a:r>
            <a:r>
              <a:rPr lang="cs-CZ" dirty="0" smtClean="0">
                <a:solidFill>
                  <a:schemeClr val="accent1"/>
                </a:solidFill>
              </a:rPr>
              <a:t>kolo ústního otvoru</a:t>
            </a:r>
          </a:p>
          <a:p>
            <a:r>
              <a:rPr lang="cs-CZ" dirty="0" smtClean="0"/>
              <a:t>Potrava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k</a:t>
            </a:r>
            <a:r>
              <a:rPr lang="cs-CZ" dirty="0" smtClean="0">
                <a:solidFill>
                  <a:schemeClr val="accent1"/>
                </a:solidFill>
              </a:rPr>
              <a:t>orýši</a:t>
            </a:r>
          </a:p>
          <a:p>
            <a:r>
              <a:rPr lang="cs-CZ" dirty="0" smtClean="0"/>
              <a:t>Pohyb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v</a:t>
            </a:r>
            <a:r>
              <a:rPr lang="cs-CZ" dirty="0" smtClean="0">
                <a:solidFill>
                  <a:schemeClr val="accent1"/>
                </a:solidFill>
              </a:rPr>
              <a:t>ystřikování vody z nálevky</a:t>
            </a:r>
          </a:p>
          <a:p>
            <a:pPr lvl="1"/>
            <a:r>
              <a:rPr lang="cs-CZ" dirty="0">
                <a:solidFill>
                  <a:schemeClr val="accent1"/>
                </a:solidFill>
              </a:rPr>
              <a:t>s</a:t>
            </a:r>
            <a:r>
              <a:rPr lang="cs-CZ" dirty="0" smtClean="0">
                <a:solidFill>
                  <a:schemeClr val="accent1"/>
                </a:solidFill>
              </a:rPr>
              <a:t>épie couvá</a:t>
            </a:r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60" b="99209" l="2861" r="966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980728"/>
            <a:ext cx="4630143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082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Sépie obecná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400" i="1" dirty="0"/>
              <a:t>V učebnici na straně 61 dohledej informace o sépii.</a:t>
            </a:r>
          </a:p>
          <a:p>
            <a:r>
              <a:rPr lang="cs-CZ" dirty="0" smtClean="0"/>
              <a:t>Dýchání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Žábrami</a:t>
            </a:r>
          </a:p>
          <a:p>
            <a:r>
              <a:rPr lang="cs-CZ" dirty="0" smtClean="0"/>
              <a:t>Nervová soustava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Velmi dokonalá</a:t>
            </a:r>
          </a:p>
          <a:p>
            <a:r>
              <a:rPr lang="cs-CZ" dirty="0" smtClean="0"/>
              <a:t>Smyslová ústrojí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Dokonalé oči</a:t>
            </a:r>
          </a:p>
          <a:p>
            <a:r>
              <a:rPr lang="cs-CZ" dirty="0" smtClean="0"/>
              <a:t>Rozmnožování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Oddělené pohlaví</a:t>
            </a:r>
          </a:p>
          <a:p>
            <a:pPr lvl="1"/>
            <a:r>
              <a:rPr lang="cs-CZ" dirty="0" smtClean="0">
                <a:solidFill>
                  <a:schemeClr val="accent1"/>
                </a:solidFill>
              </a:rPr>
              <a:t>Vývin přímý</a:t>
            </a:r>
          </a:p>
          <a:p>
            <a:pPr lvl="1"/>
            <a:endParaRPr lang="cs-CZ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/>
                </a:solidFill>
              </a:rPr>
              <a:t>Jakého původu je přírodní inkoust?</a:t>
            </a:r>
            <a:endParaRPr lang="cs-CZ" dirty="0">
              <a:solidFill>
                <a:schemeClr val="accent2"/>
              </a:solidFill>
            </a:endParaRPr>
          </a:p>
        </p:txBody>
      </p:sp>
      <p:grpSp>
        <p:nvGrpSpPr>
          <p:cNvPr id="6" name="Skupina 5"/>
          <p:cNvGrpSpPr/>
          <p:nvPr/>
        </p:nvGrpSpPr>
        <p:grpSpPr>
          <a:xfrm>
            <a:off x="3923928" y="2420888"/>
            <a:ext cx="4464496" cy="3051457"/>
            <a:chOff x="4499992" y="3886050"/>
            <a:chExt cx="4149559" cy="2633817"/>
          </a:xfrm>
        </p:grpSpPr>
        <p:pic>
          <p:nvPicPr>
            <p:cNvPr id="4" name="Obrázek 3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9992" y="3886050"/>
              <a:ext cx="4149559" cy="2633817"/>
            </a:xfrm>
            <a:prstGeom prst="rect">
              <a:avLst/>
            </a:prstGeom>
          </p:spPr>
        </p:pic>
        <p:sp>
          <p:nvSpPr>
            <p:cNvPr id="5" name="TextovéPole 4"/>
            <p:cNvSpPr txBox="1"/>
            <p:nvPr/>
          </p:nvSpPr>
          <p:spPr>
            <a:xfrm>
              <a:off x="4507885" y="3886050"/>
              <a:ext cx="1710725" cy="369332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cs-CZ" dirty="0" smtClean="0"/>
                <a:t>Pářící se sépie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256578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Loděnka hlubinná</a:t>
            </a:r>
            <a:endParaRPr lang="cs-CZ" dirty="0"/>
          </a:p>
        </p:txBody>
      </p:sp>
      <p:pic>
        <p:nvPicPr>
          <p:cNvPr id="8" name="Zástupný symbol pro obsah 7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204864"/>
            <a:ext cx="5169735" cy="42484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Zástupný symbol pro obsah 8" descr="Výřez obrazovky"/>
          <p:cNvPicPr>
            <a:picLocks noGrp="1" noChangeAspect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60648"/>
            <a:ext cx="4539728" cy="3168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03947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Loděnka hlubinná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628800"/>
            <a:ext cx="4406044" cy="48736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Obrázek 4" descr="Výřez obrazovk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32656"/>
            <a:ext cx="4720729" cy="331236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928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Loděnka hlubinná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 Tichém oceánu</a:t>
            </a:r>
          </a:p>
          <a:p>
            <a:r>
              <a:rPr lang="cs-CZ" dirty="0" smtClean="0"/>
              <a:t>Prvohorní živočich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Vápenatá schránka </a:t>
            </a:r>
            <a:r>
              <a:rPr lang="cs-CZ" dirty="0" smtClean="0"/>
              <a:t>(ulita - 20 cm)</a:t>
            </a:r>
          </a:p>
          <a:p>
            <a:r>
              <a:rPr lang="cs-CZ" dirty="0" smtClean="0">
                <a:solidFill>
                  <a:schemeClr val="accent1"/>
                </a:solidFill>
              </a:rPr>
              <a:t>Komory</a:t>
            </a:r>
            <a:r>
              <a:rPr lang="cs-CZ" dirty="0" smtClean="0"/>
              <a:t> (regulace vznášivosti)</a:t>
            </a:r>
            <a:endParaRPr lang="cs-CZ" dirty="0"/>
          </a:p>
        </p:txBody>
      </p:sp>
      <p:pic>
        <p:nvPicPr>
          <p:cNvPr id="1026" name="Picture 2" descr="C:\Users\Tereza\AppData\Local\Microsoft\Windows\Temporary Internet Files\Content.IE5\70QMP9HU\MP9004015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717032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556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Chobotnice pobřežní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088" y="1600200"/>
            <a:ext cx="3089824" cy="4572000"/>
          </a:xfrm>
        </p:spPr>
      </p:pic>
      <p:pic>
        <p:nvPicPr>
          <p:cNvPr id="7" name="Zástupný symbol pro obsah 6" descr="Výřez obrazovky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564" y="1600200"/>
            <a:ext cx="3513221" cy="4572000"/>
          </a:xfrm>
        </p:spPr>
      </p:pic>
    </p:spTree>
    <p:extLst>
      <p:ext uri="{BB962C8B-B14F-4D97-AF65-F5344CB8AC3E}">
        <p14:creationId xmlns:p14="http://schemas.microsoft.com/office/powerpoint/2010/main" val="123582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Chobotnice pobřežní</a:t>
            </a:r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187" y="1600200"/>
            <a:ext cx="6275626" cy="4873625"/>
          </a:xfrm>
        </p:spPr>
      </p:pic>
    </p:spTree>
    <p:extLst>
      <p:ext uri="{BB962C8B-B14F-4D97-AF65-F5344CB8AC3E}">
        <p14:creationId xmlns:p14="http://schemas.microsoft.com/office/powerpoint/2010/main" val="3043794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Chobotnice pobřežní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Teplá moře (Středozemní, Atlantik)</a:t>
            </a:r>
          </a:p>
          <a:p>
            <a:r>
              <a:rPr lang="cs-CZ" dirty="0" smtClean="0"/>
              <a:t>1 m velká</a:t>
            </a:r>
          </a:p>
          <a:p>
            <a:r>
              <a:rPr lang="cs-CZ" dirty="0" smtClean="0"/>
              <a:t>Mohutné přísavky</a:t>
            </a:r>
          </a:p>
          <a:p>
            <a:r>
              <a:rPr lang="cs-CZ" dirty="0" smtClean="0"/>
              <a:t>8 chapadel</a:t>
            </a:r>
          </a:p>
          <a:p>
            <a:r>
              <a:rPr lang="cs-CZ" dirty="0" smtClean="0"/>
              <a:t>Bez zbytku vápenaté schránky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Zástupný symbol pro obsah 3" descr="Výřez obrazovky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911" b="97774" l="9441" r="969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132856"/>
            <a:ext cx="5012239" cy="3892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5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Krakatice obrovská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Největší hlavonožec </a:t>
            </a:r>
            <a:endParaRPr lang="cs-CZ" dirty="0"/>
          </a:p>
        </p:txBody>
      </p:sp>
      <p:pic>
        <p:nvPicPr>
          <p:cNvPr id="4" name="Obrázek 3" descr="Výřez obrazovk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676" y="3140968"/>
            <a:ext cx="7468643" cy="3086531"/>
          </a:xfrm>
          <a:prstGeom prst="rect">
            <a:avLst/>
          </a:prstGeom>
        </p:spPr>
      </p:pic>
      <p:cxnSp>
        <p:nvCxnSpPr>
          <p:cNvPr id="6" name="Přímá spojnice se šipkou 5"/>
          <p:cNvCxnSpPr/>
          <p:nvPr/>
        </p:nvCxnSpPr>
        <p:spPr>
          <a:xfrm>
            <a:off x="837676" y="2852936"/>
            <a:ext cx="7406732" cy="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995936" y="2483604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 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642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 a fotografií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900" dirty="0"/>
              <a:t>File:Octopus </a:t>
            </a:r>
            <a:r>
              <a:rPr lang="cs-CZ" sz="900" dirty="0" err="1"/>
              <a:t>macropus</a:t>
            </a:r>
            <a:r>
              <a:rPr lang="cs-CZ" sz="900" dirty="0"/>
              <a:t> Merculiano.jpg.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2012-07-14 [cit. 2012-08-14]. Dostupné z: </a:t>
            </a:r>
            <a:r>
              <a:rPr lang="cs-CZ" sz="900" dirty="0">
                <a:hlinkClick r:id="rId2"/>
              </a:rPr>
              <a:t>http://</a:t>
            </a:r>
            <a:r>
              <a:rPr lang="cs-CZ" sz="900" dirty="0" smtClean="0">
                <a:hlinkClick r:id="rId2"/>
              </a:rPr>
              <a:t>commons.wikimedia.org/wiki/File:Octopus_macropus_Merculiano.jpg?uselang=cs</a:t>
            </a:r>
            <a:endParaRPr lang="cs-CZ" sz="900" dirty="0" smtClean="0"/>
          </a:p>
          <a:p>
            <a:r>
              <a:rPr lang="cs-CZ" sz="900" dirty="0"/>
              <a:t>File:Washington DC Zoo - </a:t>
            </a:r>
            <a:r>
              <a:rPr lang="cs-CZ" sz="900" dirty="0" err="1"/>
              <a:t>Sepia</a:t>
            </a:r>
            <a:r>
              <a:rPr lang="cs-CZ" sz="900" dirty="0"/>
              <a:t> </a:t>
            </a:r>
            <a:r>
              <a:rPr lang="cs-CZ" sz="900" dirty="0" err="1"/>
              <a:t>officinalis</a:t>
            </a:r>
            <a:r>
              <a:rPr lang="cs-CZ" sz="900" dirty="0"/>
              <a:t> 1.jpg.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2009-09-13 [cit. 2012-08-14]. Dostupné z: </a:t>
            </a:r>
            <a:r>
              <a:rPr lang="cs-CZ" sz="900" dirty="0">
                <a:hlinkClick r:id="rId3"/>
              </a:rPr>
              <a:t>http://commons.wikimedia.org/wiki/File:Washington_DC_Zoo_-_</a:t>
            </a:r>
            <a:r>
              <a:rPr lang="cs-CZ" sz="900" dirty="0" smtClean="0">
                <a:hlinkClick r:id="rId3"/>
              </a:rPr>
              <a:t>Sepia_officinalis_1.jpg?uselang=cs</a:t>
            </a:r>
            <a:endParaRPr lang="cs-CZ" sz="900" dirty="0" smtClean="0"/>
          </a:p>
          <a:p>
            <a:r>
              <a:rPr lang="cs-CZ" sz="900" dirty="0"/>
              <a:t> File:Sepia </a:t>
            </a:r>
            <a:r>
              <a:rPr lang="cs-CZ" sz="900" dirty="0" err="1"/>
              <a:t>officinalis</a:t>
            </a:r>
            <a:r>
              <a:rPr lang="cs-CZ" sz="900" dirty="0"/>
              <a:t> modell.jpg.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2011-02-10 [cit. 2012-08-14]. Dostupné z: </a:t>
            </a:r>
            <a:r>
              <a:rPr lang="cs-CZ" sz="900" dirty="0">
                <a:hlinkClick r:id="rId4"/>
              </a:rPr>
              <a:t>http://</a:t>
            </a:r>
            <a:r>
              <a:rPr lang="cs-CZ" sz="900" dirty="0" smtClean="0">
                <a:hlinkClick r:id="rId4"/>
              </a:rPr>
              <a:t>commons.wikimedia.org/wiki/File:Sepia_officinalis_modell.jpg?uselang=cs</a:t>
            </a:r>
            <a:endParaRPr lang="cs-CZ" sz="900" dirty="0" smtClean="0"/>
          </a:p>
          <a:p>
            <a:r>
              <a:rPr lang="cs-CZ" sz="900" dirty="0"/>
              <a:t> File:Cuttlefishbreeding.jpg.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2009-04-12 [cit. 2012-08-14]. Dostupné z: </a:t>
            </a:r>
            <a:r>
              <a:rPr lang="cs-CZ" sz="900" dirty="0">
                <a:hlinkClick r:id="rId5"/>
              </a:rPr>
              <a:t>http://</a:t>
            </a:r>
            <a:r>
              <a:rPr lang="cs-CZ" sz="900" dirty="0" smtClean="0">
                <a:hlinkClick r:id="rId5"/>
              </a:rPr>
              <a:t>commons.wikimedia.org/wiki/File:Cuttlefishbreeding.jpg?uselang=cs</a:t>
            </a:r>
            <a:endParaRPr lang="cs-CZ" sz="900" dirty="0" smtClean="0"/>
          </a:p>
          <a:p>
            <a:r>
              <a:rPr lang="cs-CZ" sz="900" dirty="0"/>
              <a:t> File:Nautilus-JB-01.jpg.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2007-05-03 [cit. 2012-08-14]. Dostupné z: </a:t>
            </a:r>
            <a:r>
              <a:rPr lang="cs-CZ" sz="900" dirty="0">
                <a:hlinkClick r:id="rId6"/>
              </a:rPr>
              <a:t>http://</a:t>
            </a:r>
            <a:r>
              <a:rPr lang="cs-CZ" sz="900" dirty="0" smtClean="0">
                <a:hlinkClick r:id="rId6"/>
              </a:rPr>
              <a:t>commons.wikimedia.org/wiki/File:Nautilus-JB-01.jpg?uselang=cs</a:t>
            </a:r>
            <a:endParaRPr lang="cs-CZ" sz="900" dirty="0" smtClean="0"/>
          </a:p>
          <a:p>
            <a:r>
              <a:rPr lang="cs-CZ" sz="900" dirty="0"/>
              <a:t>File:Nautilus </a:t>
            </a:r>
            <a:r>
              <a:rPr lang="cs-CZ" sz="900" dirty="0" err="1"/>
              <a:t>pompilius</a:t>
            </a:r>
            <a:r>
              <a:rPr lang="cs-CZ" sz="900" dirty="0"/>
              <a:t> (</a:t>
            </a:r>
            <a:r>
              <a:rPr lang="cs-CZ" sz="900" dirty="0" err="1"/>
              <a:t>head</a:t>
            </a:r>
            <a:r>
              <a:rPr lang="cs-CZ" sz="900" dirty="0"/>
              <a:t>).</a:t>
            </a:r>
            <a:r>
              <a:rPr lang="cs-CZ" sz="900" dirty="0" err="1"/>
              <a:t>jpg</a:t>
            </a:r>
            <a:r>
              <a:rPr lang="cs-CZ" sz="900" dirty="0"/>
              <a:t>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2008-08-29 [cit. 2012-08-14]. Dostupné z: </a:t>
            </a:r>
            <a:r>
              <a:rPr lang="cs-CZ" sz="900" dirty="0">
                <a:hlinkClick r:id="rId7"/>
              </a:rPr>
              <a:t>http://commons.wikimedia.org/wiki/File:Nautilus_pompilius_%</a:t>
            </a:r>
            <a:r>
              <a:rPr lang="cs-CZ" sz="900" dirty="0" smtClean="0">
                <a:hlinkClick r:id="rId7"/>
              </a:rPr>
              <a:t>28head%29.jpg?uselang=cs</a:t>
            </a:r>
            <a:endParaRPr lang="cs-CZ" sz="900" dirty="0" smtClean="0"/>
          </a:p>
          <a:p>
            <a:r>
              <a:rPr lang="cs-CZ" sz="900" dirty="0"/>
              <a:t>  File:WLANL - </a:t>
            </a:r>
            <a:r>
              <a:rPr lang="cs-CZ" sz="900" dirty="0" err="1"/>
              <a:t>mennofokke</a:t>
            </a:r>
            <a:r>
              <a:rPr lang="cs-CZ" sz="900" dirty="0"/>
              <a:t> - Nautilus </a:t>
            </a:r>
            <a:r>
              <a:rPr lang="cs-CZ" sz="900" dirty="0" err="1"/>
              <a:t>pompilius</a:t>
            </a:r>
            <a:r>
              <a:rPr lang="cs-CZ" sz="900" dirty="0"/>
              <a:t> (</a:t>
            </a:r>
            <a:r>
              <a:rPr lang="cs-CZ" sz="900" dirty="0" err="1"/>
              <a:t>Westelijke</a:t>
            </a:r>
            <a:r>
              <a:rPr lang="cs-CZ" sz="900" dirty="0"/>
              <a:t> </a:t>
            </a:r>
            <a:r>
              <a:rPr lang="cs-CZ" sz="900" dirty="0" err="1"/>
              <a:t>pacific</a:t>
            </a:r>
            <a:r>
              <a:rPr lang="cs-CZ" sz="900" dirty="0"/>
              <a:t>) 19e eeuw.jpg.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2009-08-25 [cit. 2012-08-14]. Dostupné z: </a:t>
            </a:r>
            <a:r>
              <a:rPr lang="cs-CZ" sz="900" dirty="0">
                <a:hlinkClick r:id="rId8"/>
              </a:rPr>
              <a:t>http://commons.wikimedia.org/wiki/File:WLANL_-_mennofokke_-_Nautilus_pompilius_%</a:t>
            </a:r>
            <a:r>
              <a:rPr lang="cs-CZ" sz="900" dirty="0" smtClean="0">
                <a:hlinkClick r:id="rId8"/>
              </a:rPr>
              <a:t>28Westelijke_pacific%29_19e_eeuw.jpg?uselang=cs</a:t>
            </a:r>
            <a:endParaRPr lang="cs-CZ" sz="900" dirty="0" smtClean="0"/>
          </a:p>
          <a:p>
            <a:r>
              <a:rPr lang="cs-CZ" sz="900" dirty="0"/>
              <a:t> File:PSM V21 D779 </a:t>
            </a:r>
            <a:r>
              <a:rPr lang="cs-CZ" sz="900" dirty="0" err="1"/>
              <a:t>Pearly</a:t>
            </a:r>
            <a:r>
              <a:rPr lang="cs-CZ" sz="900" dirty="0"/>
              <a:t> nautilus.jpg.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2010-08-26 [cit. 2012-08-14]. Dostupné z: </a:t>
            </a:r>
            <a:r>
              <a:rPr lang="cs-CZ" sz="900" dirty="0">
                <a:hlinkClick r:id="rId9"/>
              </a:rPr>
              <a:t>http://</a:t>
            </a:r>
            <a:r>
              <a:rPr lang="cs-CZ" sz="900" dirty="0" smtClean="0">
                <a:hlinkClick r:id="rId9"/>
              </a:rPr>
              <a:t>commons.wikimedia.org/wiki/File:PSM_V21_D779_Pearly_nautilus.jpg?uselang=cs</a:t>
            </a:r>
            <a:endParaRPr lang="cs-CZ" sz="900" dirty="0" smtClean="0"/>
          </a:p>
          <a:p>
            <a:r>
              <a:rPr lang="cs-CZ" sz="900" dirty="0"/>
              <a:t> File:Octopus Head.jpg.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2009-08-14 [cit. 2012-08-14]. Dostupné z: </a:t>
            </a:r>
            <a:r>
              <a:rPr lang="cs-CZ" sz="900" dirty="0">
                <a:hlinkClick r:id="rId10"/>
              </a:rPr>
              <a:t>http://</a:t>
            </a:r>
            <a:r>
              <a:rPr lang="cs-CZ" sz="900" dirty="0" smtClean="0">
                <a:hlinkClick r:id="rId10"/>
              </a:rPr>
              <a:t>commons.wikimedia.org/wiki/File:Octopus_Head.jpg?uselang=cs</a:t>
            </a:r>
            <a:endParaRPr lang="cs-CZ" sz="900" dirty="0" smtClean="0"/>
          </a:p>
          <a:p>
            <a:r>
              <a:rPr lang="cs-CZ" sz="900" dirty="0"/>
              <a:t> File:Octopus </a:t>
            </a:r>
            <a:r>
              <a:rPr lang="cs-CZ" sz="900" dirty="0" err="1"/>
              <a:t>vulgaris</a:t>
            </a:r>
            <a:r>
              <a:rPr lang="cs-CZ" sz="900" dirty="0"/>
              <a:t> BCN 0219 </a:t>
            </a:r>
            <a:r>
              <a:rPr lang="cs-CZ" sz="900" dirty="0" err="1"/>
              <a:t>Mustekala</a:t>
            </a:r>
            <a:r>
              <a:rPr lang="cs-CZ" sz="900" dirty="0"/>
              <a:t> C.JPG.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2008-07-25 [cit. 2012-08-14]. Dostupné z: </a:t>
            </a:r>
            <a:r>
              <a:rPr lang="cs-CZ" sz="900" dirty="0">
                <a:hlinkClick r:id="rId11"/>
              </a:rPr>
              <a:t>http://</a:t>
            </a:r>
            <a:r>
              <a:rPr lang="cs-CZ" sz="900" dirty="0" smtClean="0">
                <a:hlinkClick r:id="rId11"/>
              </a:rPr>
              <a:t>commons.wikimedia.org/wiki/File:Octopus_vulgaris_BCN_0219_Mustekala_C.JPG?uselang=cs</a:t>
            </a:r>
            <a:endParaRPr lang="cs-CZ" sz="900" dirty="0" smtClean="0"/>
          </a:p>
          <a:p>
            <a:r>
              <a:rPr lang="cs-CZ" sz="900" dirty="0"/>
              <a:t> File:Octopus </a:t>
            </a:r>
            <a:r>
              <a:rPr lang="cs-CZ" sz="900" dirty="0" err="1"/>
              <a:t>vulgaris</a:t>
            </a:r>
            <a:r>
              <a:rPr lang="cs-CZ" sz="900" dirty="0"/>
              <a:t> 02.JPG.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2009-12-29 [cit. 2012-08-14]. Dostupné z: </a:t>
            </a:r>
            <a:r>
              <a:rPr lang="cs-CZ" sz="900" dirty="0">
                <a:hlinkClick r:id="rId12"/>
              </a:rPr>
              <a:t>http://</a:t>
            </a:r>
            <a:r>
              <a:rPr lang="cs-CZ" sz="900" dirty="0" smtClean="0">
                <a:hlinkClick r:id="rId12"/>
              </a:rPr>
              <a:t>commons.wikimedia.org/wiki/File:Octopus_vulgaris_02.JPG?uselang=cs</a:t>
            </a:r>
            <a:endParaRPr lang="cs-CZ" sz="900" dirty="0" smtClean="0"/>
          </a:p>
          <a:p>
            <a:r>
              <a:rPr lang="cs-CZ" sz="900" dirty="0"/>
              <a:t> File:Museo </a:t>
            </a:r>
            <a:r>
              <a:rPr lang="cs-CZ" sz="900" dirty="0" err="1"/>
              <a:t>Nacional</a:t>
            </a:r>
            <a:r>
              <a:rPr lang="cs-CZ" sz="900" dirty="0"/>
              <a:t> de </a:t>
            </a:r>
            <a:r>
              <a:rPr lang="cs-CZ" sz="900" dirty="0" err="1"/>
              <a:t>Ciencias</a:t>
            </a:r>
            <a:r>
              <a:rPr lang="cs-CZ" sz="900" dirty="0"/>
              <a:t> </a:t>
            </a:r>
            <a:r>
              <a:rPr lang="cs-CZ" sz="900" dirty="0" err="1"/>
              <a:t>Naturales</a:t>
            </a:r>
            <a:r>
              <a:rPr lang="cs-CZ" sz="900" dirty="0"/>
              <a:t> (Madrid)-Architeuthis.jpg. In: </a:t>
            </a:r>
            <a:r>
              <a:rPr lang="cs-CZ" sz="900" i="1" dirty="0" err="1"/>
              <a:t>Wikipedia</a:t>
            </a:r>
            <a:r>
              <a:rPr lang="cs-CZ" sz="900" dirty="0"/>
              <a:t>: </a:t>
            </a:r>
            <a:r>
              <a:rPr lang="cs-CZ" sz="900" i="1" dirty="0" err="1"/>
              <a:t>the</a:t>
            </a:r>
            <a:r>
              <a:rPr lang="cs-CZ" sz="900" i="1" dirty="0"/>
              <a:t> free </a:t>
            </a:r>
            <a:r>
              <a:rPr lang="cs-CZ" sz="900" i="1" dirty="0" err="1"/>
              <a:t>encyclopedia</a:t>
            </a:r>
            <a:r>
              <a:rPr lang="cs-CZ" sz="900" dirty="0"/>
              <a:t> [online]. San Francisco (CA): </a:t>
            </a:r>
            <a:r>
              <a:rPr lang="cs-CZ" sz="900" dirty="0" err="1"/>
              <a:t>Wikimedia</a:t>
            </a:r>
            <a:r>
              <a:rPr lang="cs-CZ" sz="900" dirty="0"/>
              <a:t> </a:t>
            </a:r>
            <a:r>
              <a:rPr lang="cs-CZ" sz="900" dirty="0" err="1"/>
              <a:t>Foundation</a:t>
            </a:r>
            <a:r>
              <a:rPr lang="cs-CZ" sz="900" dirty="0"/>
              <a:t>, 2007-04-12 [cit. 2012-08-14]. Dostupné z: </a:t>
            </a:r>
            <a:r>
              <a:rPr lang="cs-CZ" sz="900" dirty="0">
                <a:hlinkClick r:id="rId13"/>
              </a:rPr>
              <a:t>http://commons.wikimedia.org/wiki/File:Museo_Nacional_de_Ciencias_Naturales_%</a:t>
            </a:r>
            <a:r>
              <a:rPr lang="cs-CZ" sz="900" dirty="0" smtClean="0">
                <a:hlinkClick r:id="rId13"/>
              </a:rPr>
              <a:t>28Madrid%29-Architeuthis.jpg?uselang=cs</a:t>
            </a:r>
            <a:endParaRPr lang="cs-CZ" sz="900" dirty="0" smtClean="0"/>
          </a:p>
          <a:p>
            <a:endParaRPr lang="cs-CZ" sz="900" dirty="0"/>
          </a:p>
        </p:txBody>
      </p:sp>
    </p:spTree>
    <p:extLst>
      <p:ext uri="{BB962C8B-B14F-4D97-AF65-F5344CB8AC3E}">
        <p14:creationId xmlns:p14="http://schemas.microsoft.com/office/powerpoint/2010/main" val="250850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89</TotalTime>
  <Words>695</Words>
  <Application>Microsoft Office PowerPoint</Application>
  <PresentationFormat>Předvádění na obrazovce (4:3)</PresentationFormat>
  <Paragraphs>102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Prezentace aplikace PowerPoint</vt:lpstr>
      <vt:lpstr>Měkkýši </vt:lpstr>
      <vt:lpstr>Znaky hlavonožců</vt:lpstr>
      <vt:lpstr>Sépie obecná</vt:lpstr>
      <vt:lpstr>Sépie obecná</vt:lpstr>
      <vt:lpstr>Sépie obecná</vt:lpstr>
      <vt:lpstr>Sépie obecná</vt:lpstr>
      <vt:lpstr>Loděnka hlubinná</vt:lpstr>
      <vt:lpstr>Loděnka hlubinná</vt:lpstr>
      <vt:lpstr>Loděnka hlubinná</vt:lpstr>
      <vt:lpstr>Chobotnice pobřežní</vt:lpstr>
      <vt:lpstr>Chobotnice pobřežní</vt:lpstr>
      <vt:lpstr>Chobotnice pobřežní</vt:lpstr>
      <vt:lpstr>Krakatice obrovská</vt:lpstr>
      <vt:lpstr>Zdroj obrázků a fotografií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Tereza Kovalská</dc:creator>
  <cp:lastModifiedBy>Tereza Kovalská</cp:lastModifiedBy>
  <cp:revision>14</cp:revision>
  <dcterms:created xsi:type="dcterms:W3CDTF">2012-08-14T13:35:23Z</dcterms:created>
  <dcterms:modified xsi:type="dcterms:W3CDTF">2013-06-12T19:24:03Z</dcterms:modified>
</cp:coreProperties>
</file>