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60" r:id="rId4"/>
    <p:sldId id="261" r:id="rId5"/>
    <p:sldId id="262" r:id="rId6"/>
    <p:sldId id="263" r:id="rId7"/>
    <p:sldId id="259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54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31374D-AA17-4E32-AC77-E4AC1ADB13CE}" type="datetimeFigureOut">
              <a:rPr lang="cs-CZ" smtClean="0"/>
              <a:t>21.12.2011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98D445-2A71-45C1-AC81-C2BFDEFFCB2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31374D-AA17-4E32-AC77-E4AC1ADB13CE}" type="datetimeFigureOut">
              <a:rPr lang="cs-CZ" smtClean="0"/>
              <a:t>21.12.2011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98D445-2A71-45C1-AC81-C2BFDEFFCB2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31374D-AA17-4E32-AC77-E4AC1ADB13CE}" type="datetimeFigureOut">
              <a:rPr lang="cs-CZ" smtClean="0"/>
              <a:t>21.12.2011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98D445-2A71-45C1-AC81-C2BFDEFFCB2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31374D-AA17-4E32-AC77-E4AC1ADB13CE}" type="datetimeFigureOut">
              <a:rPr lang="cs-CZ" smtClean="0"/>
              <a:t>21.12.2011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98D445-2A71-45C1-AC81-C2BFDEFFCB2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31374D-AA17-4E32-AC77-E4AC1ADB13CE}" type="datetimeFigureOut">
              <a:rPr lang="cs-CZ" smtClean="0"/>
              <a:t>21.12.2011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98D445-2A71-45C1-AC81-C2BFDEFFCB2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31374D-AA17-4E32-AC77-E4AC1ADB13CE}" type="datetimeFigureOut">
              <a:rPr lang="cs-CZ" smtClean="0"/>
              <a:t>21.12.2011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98D445-2A71-45C1-AC81-C2BFDEFFCB2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31374D-AA17-4E32-AC77-E4AC1ADB13CE}" type="datetimeFigureOut">
              <a:rPr lang="cs-CZ" smtClean="0"/>
              <a:t>21.12.2011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98D445-2A71-45C1-AC81-C2BFDEFFCB2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31374D-AA17-4E32-AC77-E4AC1ADB13CE}" type="datetimeFigureOut">
              <a:rPr lang="cs-CZ" smtClean="0"/>
              <a:t>21.12.2011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98D445-2A71-45C1-AC81-C2BFDEFFCB2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31374D-AA17-4E32-AC77-E4AC1ADB13CE}" type="datetimeFigureOut">
              <a:rPr lang="cs-CZ" smtClean="0"/>
              <a:t>21.12.2011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98D445-2A71-45C1-AC81-C2BFDEFFCB2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31374D-AA17-4E32-AC77-E4AC1ADB13CE}" type="datetimeFigureOut">
              <a:rPr lang="cs-CZ" smtClean="0"/>
              <a:t>21.12.2011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98D445-2A71-45C1-AC81-C2BFDEFFCB2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31374D-AA17-4E32-AC77-E4AC1ADB13CE}" type="datetimeFigureOut">
              <a:rPr lang="cs-CZ" smtClean="0"/>
              <a:t>21.12.2011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98D445-2A71-45C1-AC81-C2BFDEFFCB2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231374D-AA17-4E32-AC77-E4AC1ADB13CE}" type="datetimeFigureOut">
              <a:rPr lang="cs-CZ" smtClean="0"/>
              <a:t>21.12.2011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98D445-2A71-45C1-AC81-C2BFDEFFCB24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://www.flickr.com/photos/simiezzz/1070601182/" TargetMode="External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.png"/><Relationship Id="rId4" Type="http://schemas.openxmlformats.org/officeDocument/2006/relationships/hyperlink" Target="ved=1t:429,r:1,s:0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 cstate="print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 algn="ctr">
              <a:buNone/>
            </a:pPr>
            <a:endParaRPr lang="cs-CZ" sz="2400" dirty="0" smtClean="0"/>
          </a:p>
          <a:p>
            <a:pPr algn="ctr">
              <a:buNone/>
            </a:pPr>
            <a:r>
              <a:rPr lang="cs-CZ" sz="1800" b="1" smtClean="0">
                <a:latin typeface="Arial" pitchFamily="34" charset="0"/>
                <a:cs typeface="Arial" pitchFamily="34" charset="0"/>
              </a:rPr>
              <a:t>VY_32_INOVACE_02_08_bezpečnost </a:t>
            </a:r>
            <a:r>
              <a:rPr lang="cs-CZ" sz="1800" b="1" dirty="0" smtClean="0">
                <a:latin typeface="Arial" pitchFamily="34" charset="0"/>
                <a:cs typeface="Arial" pitchFamily="34" charset="0"/>
              </a:rPr>
              <a:t>a hygiena provozu domácnosti, údržba, úklid</a:t>
            </a:r>
          </a:p>
        </p:txBody>
      </p:sp>
      <p:sp>
        <p:nvSpPr>
          <p:cNvPr id="4" name="Obdélník 3"/>
          <p:cNvSpPr/>
          <p:nvPr/>
        </p:nvSpPr>
        <p:spPr>
          <a:xfrm>
            <a:off x="323528" y="908721"/>
            <a:ext cx="8424936" cy="1938992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6600" b="1" dirty="0" smtClean="0">
                <a:ln w="1905"/>
                <a:solidFill>
                  <a:srgbClr val="660066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Pracovní činnosti</a:t>
            </a:r>
          </a:p>
          <a:p>
            <a:pPr algn="ctr"/>
            <a:endParaRPr lang="cs-CZ" sz="5400" b="1" cap="none" spc="0" dirty="0">
              <a:ln w="19050">
                <a:solidFill>
                  <a:schemeClr val="tx2">
                    <a:tint val="1000"/>
                  </a:schemeClr>
                </a:solidFill>
                <a:prstDash val="solid"/>
              </a:ln>
              <a:solidFill>
                <a:schemeClr val="accent3"/>
              </a:solidFill>
              <a:effectLst>
                <a:outerShdw blurRad="50000" dist="50800" dir="7500000" algn="tl">
                  <a:srgbClr val="000000">
                    <a:shade val="5000"/>
                    <a:alpha val="35000"/>
                  </a:srgbClr>
                </a:outerShdw>
              </a:effectLst>
            </a:endParaRPr>
          </a:p>
        </p:txBody>
      </p:sp>
      <p:pic>
        <p:nvPicPr>
          <p:cNvPr id="5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>
          <a:xfrm>
            <a:off x="1475656" y="3212976"/>
            <a:ext cx="5976937" cy="990600"/>
          </a:xfrm>
          <a:prstGeom prst="rect">
            <a:avLst/>
          </a:prstGeom>
        </p:spPr>
      </p:pic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 cstate="print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2200" dirty="0" smtClean="0"/>
              <a:t/>
            </a:r>
            <a:br>
              <a:rPr lang="cs-CZ" sz="2200" dirty="0" smtClean="0"/>
            </a:br>
            <a:r>
              <a:rPr lang="cs-CZ" sz="2200" dirty="0" smtClean="0"/>
              <a:t/>
            </a:r>
            <a:br>
              <a:rPr lang="cs-CZ" sz="2200" dirty="0" smtClean="0"/>
            </a:br>
            <a:r>
              <a:rPr lang="cs-CZ" sz="2200" dirty="0" smtClean="0"/>
              <a:t/>
            </a:r>
            <a:br>
              <a:rPr lang="cs-CZ" sz="2200" dirty="0" smtClean="0"/>
            </a:br>
            <a:r>
              <a:rPr lang="cs-CZ" sz="2200" dirty="0" smtClean="0"/>
              <a:t/>
            </a:r>
            <a:br>
              <a:rPr lang="cs-CZ" sz="2200" dirty="0" smtClean="0"/>
            </a:br>
            <a:r>
              <a:rPr lang="cs-CZ" sz="2200" dirty="0" smtClean="0"/>
              <a:t/>
            </a:r>
            <a:br>
              <a:rPr lang="cs-CZ" sz="2200" dirty="0" smtClean="0"/>
            </a:br>
            <a:r>
              <a:rPr lang="cs-CZ" sz="2200" dirty="0" smtClean="0"/>
              <a:t/>
            </a:r>
            <a:br>
              <a:rPr lang="cs-CZ" sz="2200" dirty="0" smtClean="0"/>
            </a:br>
            <a:r>
              <a:rPr lang="cs-CZ" sz="2200" dirty="0" smtClean="0"/>
              <a:t/>
            </a:r>
            <a:br>
              <a:rPr lang="cs-CZ" sz="2200" dirty="0" smtClean="0"/>
            </a:br>
            <a:r>
              <a:rPr lang="cs-CZ" sz="2400" b="1" dirty="0" smtClean="0">
                <a:solidFill>
                  <a:schemeClr val="tx1"/>
                </a:solidFill>
              </a:rPr>
              <a:t> Popis prezentace </a:t>
            </a:r>
            <a:r>
              <a:rPr lang="cs-CZ" sz="2200" dirty="0" smtClean="0"/>
              <a:t/>
            </a:r>
            <a:br>
              <a:rPr lang="cs-CZ" sz="2200" dirty="0" smtClean="0"/>
            </a:br>
            <a:r>
              <a:rPr lang="cs-CZ" sz="2200" dirty="0" smtClean="0"/>
              <a:t/>
            </a:r>
            <a:br>
              <a:rPr lang="cs-CZ" sz="2200" dirty="0" smtClean="0"/>
            </a:br>
            <a:r>
              <a:rPr lang="cs-CZ" sz="2200" dirty="0" smtClean="0"/>
              <a:t/>
            </a:r>
            <a:br>
              <a:rPr lang="cs-CZ" sz="2200" dirty="0" smtClean="0"/>
            </a:br>
            <a:r>
              <a:rPr lang="cs-CZ" sz="2200" dirty="0" smtClean="0"/>
              <a:t/>
            </a:r>
            <a:br>
              <a:rPr lang="cs-CZ" sz="2200" dirty="0" smtClean="0"/>
            </a:br>
            <a:r>
              <a:rPr lang="cs-CZ" sz="2700" b="1" dirty="0" smtClean="0">
                <a:solidFill>
                  <a:srgbClr val="C00000"/>
                </a:solidFill>
              </a:rPr>
              <a:t/>
            </a:r>
            <a:br>
              <a:rPr lang="cs-CZ" sz="2700" b="1" dirty="0" smtClean="0">
                <a:solidFill>
                  <a:srgbClr val="C00000"/>
                </a:solidFill>
              </a:rPr>
            </a:br>
            <a:endParaRPr lang="cs-CZ" sz="2700" b="1" dirty="0"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484784"/>
            <a:ext cx="8229600" cy="4641379"/>
          </a:xfrm>
        </p:spPr>
        <p:txBody>
          <a:bodyPr/>
          <a:lstStyle/>
          <a:p>
            <a:pPr marL="514350" indent="-514350">
              <a:buNone/>
            </a:pPr>
            <a:r>
              <a:rPr lang="cs-CZ" dirty="0" smtClean="0"/>
              <a:t>1.-4.snímek</a:t>
            </a:r>
          </a:p>
          <a:p>
            <a:pPr marL="514350" indent="-514350">
              <a:buNone/>
            </a:pPr>
            <a:r>
              <a:rPr lang="cs-CZ" dirty="0" smtClean="0"/>
              <a:t>Jak si poradit s požáry v kuchyni (výklad)</a:t>
            </a:r>
            <a:endParaRPr lang="cs-CZ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CBCBCB"/>
            </a:gs>
            <a:gs pos="13000">
              <a:srgbClr val="5F5F5F"/>
            </a:gs>
            <a:gs pos="21001">
              <a:srgbClr val="5F5F5F"/>
            </a:gs>
            <a:gs pos="63000">
              <a:srgbClr val="FFFFFF"/>
            </a:gs>
            <a:gs pos="67000">
              <a:srgbClr val="B2B2B2"/>
            </a:gs>
            <a:gs pos="69000">
              <a:srgbClr val="292929"/>
            </a:gs>
            <a:gs pos="82001">
              <a:srgbClr val="777777"/>
            </a:gs>
            <a:gs pos="100000">
              <a:srgbClr val="EAEAEA"/>
            </a:gs>
          </a:gsLst>
          <a:path path="circle">
            <a:fillToRect l="100000" t="100000"/>
          </a:path>
          <a:tileRect r="-100000" b="-1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sz="4900" b="1" u="sng" dirty="0" smtClean="0">
                <a:solidFill>
                  <a:schemeClr val="tx2">
                    <a:lumMod val="50000"/>
                  </a:schemeClr>
                </a:solidFill>
              </a:rPr>
              <a:t>Nikdy </a:t>
            </a:r>
            <a:r>
              <a:rPr lang="cs-CZ" sz="4900" b="1" u="sng" dirty="0" smtClean="0">
                <a:solidFill>
                  <a:srgbClr val="FF0000"/>
                </a:solidFill>
              </a:rPr>
              <a:t>se nepokoušejte hasit hořící tuk </a:t>
            </a:r>
            <a:r>
              <a:rPr lang="cs-CZ" sz="4900" b="1" u="sng" dirty="0" smtClean="0">
                <a:solidFill>
                  <a:srgbClr val="FF0000"/>
                </a:solidFill>
              </a:rPr>
              <a:t>vodou!</a:t>
            </a:r>
            <a:r>
              <a:rPr lang="cs-CZ" sz="4900" b="1" dirty="0" smtClean="0">
                <a:solidFill>
                  <a:schemeClr val="tx2">
                    <a:lumMod val="50000"/>
                  </a:schemeClr>
                </a:solidFill>
              </a:rPr>
              <a:t> </a:t>
            </a:r>
            <a:r>
              <a:rPr lang="cs-CZ" sz="4900" b="1" dirty="0" smtClean="0">
                <a:solidFill>
                  <a:schemeClr val="tx2">
                    <a:lumMod val="50000"/>
                  </a:schemeClr>
                </a:solidFill>
              </a:rPr>
              <a:t/>
            </a:r>
            <a:br>
              <a:rPr lang="cs-CZ" sz="4900" b="1" dirty="0" smtClean="0">
                <a:solidFill>
                  <a:schemeClr val="tx2">
                    <a:lumMod val="50000"/>
                  </a:schemeClr>
                </a:solidFill>
              </a:rPr>
            </a:br>
            <a:r>
              <a:rPr lang="cs-CZ" sz="4900" b="1" dirty="0" smtClean="0">
                <a:solidFill>
                  <a:schemeClr val="tx2">
                    <a:lumMod val="50000"/>
                  </a:schemeClr>
                </a:solidFill>
              </a:rPr>
              <a:t>Voda a olej se odpuzují a prudkým zacházením rozpáleného tuku můžete způsobit prudkou reakci, při které se tuk rozprskne po kuchyni, a tím vás </a:t>
            </a:r>
            <a:r>
              <a:rPr lang="cs-CZ" sz="4900" b="1" u="sng" dirty="0" smtClean="0">
                <a:solidFill>
                  <a:schemeClr val="accent6">
                    <a:lumMod val="75000"/>
                  </a:schemeClr>
                </a:solidFill>
              </a:rPr>
              <a:t>může vážně </a:t>
            </a:r>
            <a:r>
              <a:rPr lang="cs-CZ" sz="4900" b="1" u="sng" dirty="0" smtClean="0">
                <a:solidFill>
                  <a:schemeClr val="accent6">
                    <a:lumMod val="75000"/>
                  </a:schemeClr>
                </a:solidFill>
              </a:rPr>
              <a:t>ohrozit!</a:t>
            </a:r>
            <a:endParaRPr lang="cs-CZ" sz="4900" b="1" u="sng" dirty="0">
              <a:solidFill>
                <a:schemeClr val="accent6">
                  <a:lumMod val="75000"/>
                </a:schemeClr>
              </a:solidFill>
            </a:endParaRPr>
          </a:p>
        </p:txBody>
      </p:sp>
      <p:pic>
        <p:nvPicPr>
          <p:cNvPr id="1026" name="Picture 2" descr="http://farm2.staticflickr.com/1149/1070601182_0fe532a667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93765" y="4941168"/>
            <a:ext cx="1800200" cy="1728192"/>
          </a:xfrm>
          <a:prstGeom prst="rect">
            <a:avLst/>
          </a:prstGeom>
          <a:noFill/>
        </p:spPr>
      </p:pic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0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 override="childStyle">
                                        <p:cTn id="6" dur="500" autoRev="1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7" dur="500" autoRev="1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8" dur="500" autoRev="1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FBEAC7"/>
            </a:gs>
            <a:gs pos="17999">
              <a:srgbClr val="FEE7F2"/>
            </a:gs>
            <a:gs pos="36000">
              <a:srgbClr val="FAC77D"/>
            </a:gs>
            <a:gs pos="61000">
              <a:srgbClr val="FBA97D"/>
            </a:gs>
            <a:gs pos="82001">
              <a:srgbClr val="FBD49C"/>
            </a:gs>
            <a:gs pos="100000">
              <a:srgbClr val="FEE7F2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r>
              <a:rPr lang="cs-CZ" sz="5300" b="1" u="sng" dirty="0" smtClean="0">
                <a:solidFill>
                  <a:srgbClr val="7030A0"/>
                </a:solidFill>
              </a:rPr>
              <a:t>Pokud tuk na pánvi vzplane, přikryjte ji pokličkou</a:t>
            </a:r>
            <a:r>
              <a:rPr lang="cs-CZ" sz="5300" b="1" dirty="0" smtClean="0">
                <a:solidFill>
                  <a:srgbClr val="7030A0"/>
                </a:solidFill>
              </a:rPr>
              <a:t>. </a:t>
            </a:r>
            <a:br>
              <a:rPr lang="cs-CZ" sz="5300" b="1" dirty="0" smtClean="0">
                <a:solidFill>
                  <a:srgbClr val="7030A0"/>
                </a:solidFill>
              </a:rPr>
            </a:br>
            <a:r>
              <a:rPr lang="cs-CZ" sz="5300" b="1" dirty="0" smtClean="0">
                <a:solidFill>
                  <a:srgbClr val="7030A0"/>
                </a:solidFill>
              </a:rPr>
              <a:t>Oheň by měl sám zhasnout kvůli nedostatku kyslíku.</a:t>
            </a:r>
            <a:br>
              <a:rPr lang="cs-CZ" sz="5300" b="1" dirty="0" smtClean="0">
                <a:solidFill>
                  <a:srgbClr val="7030A0"/>
                </a:solidFill>
              </a:rPr>
            </a:br>
            <a:endParaRPr lang="cs-CZ" sz="5300" b="1" dirty="0">
              <a:solidFill>
                <a:srgbClr val="7030A0"/>
              </a:solidFill>
            </a:endParaRPr>
          </a:p>
        </p:txBody>
      </p:sp>
      <p:pic>
        <p:nvPicPr>
          <p:cNvPr id="19458" name="Picture 2" descr="http://petr.vegetband.cz/svatba/images/presents/panev1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355976" y="4084118"/>
            <a:ext cx="3593976" cy="2513233"/>
          </a:xfrm>
          <a:prstGeom prst="rect">
            <a:avLst/>
          </a:prstGeom>
          <a:noFill/>
        </p:spPr>
      </p:pic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C9FCB"/>
            </a:gs>
            <a:gs pos="13000">
              <a:srgbClr val="F8B049"/>
            </a:gs>
            <a:gs pos="21001">
              <a:srgbClr val="F8B049"/>
            </a:gs>
            <a:gs pos="63000">
              <a:srgbClr val="FEE7F2"/>
            </a:gs>
            <a:gs pos="67000">
              <a:srgbClr val="F952A0"/>
            </a:gs>
            <a:gs pos="69000">
              <a:srgbClr val="C50849"/>
            </a:gs>
            <a:gs pos="82001">
              <a:srgbClr val="B43E85"/>
            </a:gs>
            <a:gs pos="100000">
              <a:srgbClr val="F8B049"/>
            </a:gs>
          </a:gsLst>
          <a:path path="circle">
            <a:fillToRect l="100000" t="100000"/>
          </a:path>
          <a:tileRect r="-100000" b="-1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r>
              <a:rPr lang="cs-CZ" sz="5300" b="1" dirty="0" smtClean="0">
                <a:solidFill>
                  <a:schemeClr val="tx2">
                    <a:lumMod val="50000"/>
                  </a:schemeClr>
                </a:solidFill>
              </a:rPr>
              <a:t>V případě, že závěsy na okně jsou blízko sporáku, </a:t>
            </a:r>
            <a:br>
              <a:rPr lang="cs-CZ" sz="5300" b="1" dirty="0" smtClean="0">
                <a:solidFill>
                  <a:schemeClr val="tx2">
                    <a:lumMod val="50000"/>
                  </a:schemeClr>
                </a:solidFill>
              </a:rPr>
            </a:br>
            <a:r>
              <a:rPr lang="cs-CZ" sz="5300" b="1" u="sng" dirty="0" smtClean="0">
                <a:solidFill>
                  <a:schemeClr val="tx2">
                    <a:lumMod val="50000"/>
                  </a:schemeClr>
                </a:solidFill>
              </a:rPr>
              <a:t>vždy okno při vaření </a:t>
            </a:r>
            <a:r>
              <a:rPr lang="cs-CZ" sz="5300" b="1" u="sng" dirty="0" smtClean="0">
                <a:solidFill>
                  <a:schemeClr val="tx2">
                    <a:lumMod val="50000"/>
                  </a:schemeClr>
                </a:solidFill>
              </a:rPr>
              <a:t>zavírejte!</a:t>
            </a:r>
            <a:r>
              <a:rPr lang="cs-CZ" sz="5300" b="1" dirty="0" smtClean="0">
                <a:solidFill>
                  <a:schemeClr val="tx2">
                    <a:lumMod val="50000"/>
                  </a:schemeClr>
                </a:solidFill>
              </a:rPr>
              <a:t> </a:t>
            </a:r>
            <a:r>
              <a:rPr lang="cs-CZ" sz="5300" b="1" dirty="0" smtClean="0">
                <a:solidFill>
                  <a:schemeClr val="tx2">
                    <a:lumMod val="50000"/>
                  </a:schemeClr>
                </a:solidFill>
              </a:rPr>
              <a:t/>
            </a:r>
            <a:br>
              <a:rPr lang="cs-CZ" sz="5300" b="1" dirty="0" smtClean="0">
                <a:solidFill>
                  <a:schemeClr val="tx2">
                    <a:lumMod val="50000"/>
                  </a:schemeClr>
                </a:solidFill>
              </a:rPr>
            </a:br>
            <a:r>
              <a:rPr lang="cs-CZ" sz="5300" b="1" dirty="0" smtClean="0">
                <a:solidFill>
                  <a:schemeClr val="tx2">
                    <a:lumMod val="50000"/>
                  </a:schemeClr>
                </a:solidFill>
              </a:rPr>
              <a:t>Náhlý závan větru by je mohl přiblížit k zapnutému sporáku a </a:t>
            </a:r>
            <a:r>
              <a:rPr lang="cs-CZ" sz="5300" b="1" u="sng" dirty="0" smtClean="0">
                <a:solidFill>
                  <a:schemeClr val="tx2">
                    <a:lumMod val="50000"/>
                  </a:schemeClr>
                </a:solidFill>
              </a:rPr>
              <a:t>závěsy by mohly chytit</a:t>
            </a:r>
            <a:r>
              <a:rPr lang="cs-CZ" sz="5300" b="1" dirty="0" smtClean="0">
                <a:solidFill>
                  <a:schemeClr val="tx2">
                    <a:lumMod val="50000"/>
                  </a:schemeClr>
                </a:solidFill>
              </a:rPr>
              <a:t>.</a:t>
            </a:r>
            <a:endParaRPr lang="cs-CZ" sz="5300" b="1" dirty="0">
              <a:solidFill>
                <a:schemeClr val="tx2">
                  <a:lumMod val="50000"/>
                </a:schemeClr>
              </a:solidFill>
            </a:endParaRP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7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D6B19C"/>
            </a:gs>
            <a:gs pos="30000">
              <a:srgbClr val="D49E6C"/>
            </a:gs>
            <a:gs pos="70000">
              <a:srgbClr val="A65528"/>
            </a:gs>
            <a:gs pos="100000">
              <a:srgbClr val="663012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sz="6000" b="1" dirty="0" smtClean="0">
                <a:solidFill>
                  <a:srgbClr val="FF0000"/>
                </a:solidFill>
              </a:rPr>
              <a:t>V kuchyni by nikdy neměl chybět:</a:t>
            </a:r>
            <a:endParaRPr lang="cs-CZ" sz="6000" b="1" dirty="0">
              <a:solidFill>
                <a:srgbClr val="FF0000"/>
              </a:solidFill>
            </a:endParaRPr>
          </a:p>
        </p:txBody>
      </p:sp>
      <p:pic>
        <p:nvPicPr>
          <p:cNvPr id="20482" name="Picture 2" descr="http://upload.wikimedia.org/wikipedia/commons/thumb/d/d9/FireExtinguisherABC.jpg/170px-FireExtinguisherABC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347864" y="2924944"/>
            <a:ext cx="1619250" cy="3152775"/>
          </a:xfrm>
          <a:prstGeom prst="rect">
            <a:avLst/>
          </a:prstGeom>
          <a:noFill/>
        </p:spPr>
      </p:pic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048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048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 cstate="print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000" b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Seznam informačních zdrojů </a:t>
            </a:r>
            <a:endParaRPr lang="cs-CZ" sz="40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600201"/>
            <a:ext cx="8435280" cy="1756792"/>
          </a:xfrm>
        </p:spPr>
        <p:txBody>
          <a:bodyPr>
            <a:normAutofit fontScale="25000" lnSpcReduction="20000"/>
          </a:bodyPr>
          <a:lstStyle/>
          <a:p>
            <a:pPr>
              <a:buNone/>
            </a:pPr>
            <a:r>
              <a:rPr lang="cs-CZ" sz="4300" dirty="0" smtClean="0"/>
              <a:t>3. snímek</a:t>
            </a:r>
          </a:p>
          <a:p>
            <a:pPr>
              <a:buNone/>
            </a:pPr>
            <a:r>
              <a:rPr lang="cs-CZ" sz="4300" dirty="0" smtClean="0">
                <a:hlinkClick r:id="rId3"/>
              </a:rPr>
              <a:t>http://www.</a:t>
            </a:r>
            <a:r>
              <a:rPr lang="cs-CZ" sz="4300" dirty="0" err="1" smtClean="0">
                <a:hlinkClick r:id="rId3"/>
              </a:rPr>
              <a:t>flickr.com</a:t>
            </a:r>
            <a:r>
              <a:rPr lang="cs-CZ" sz="4300" dirty="0" smtClean="0">
                <a:hlinkClick r:id="rId3"/>
              </a:rPr>
              <a:t>/</a:t>
            </a:r>
            <a:r>
              <a:rPr lang="cs-CZ" sz="4300" dirty="0" err="1" smtClean="0">
                <a:hlinkClick r:id="rId3"/>
              </a:rPr>
              <a:t>photos</a:t>
            </a:r>
            <a:r>
              <a:rPr lang="cs-CZ" sz="4300" dirty="0" smtClean="0">
                <a:hlinkClick r:id="rId3"/>
              </a:rPr>
              <a:t>/</a:t>
            </a:r>
            <a:r>
              <a:rPr lang="cs-CZ" sz="4300" dirty="0" err="1" smtClean="0">
                <a:hlinkClick r:id="rId3"/>
              </a:rPr>
              <a:t>simiezzz</a:t>
            </a:r>
            <a:r>
              <a:rPr lang="cs-CZ" sz="4300" dirty="0" smtClean="0">
                <a:hlinkClick r:id="rId3"/>
              </a:rPr>
              <a:t>/1070601182/</a:t>
            </a:r>
            <a:endParaRPr lang="cs-CZ" sz="4300" dirty="0" smtClean="0"/>
          </a:p>
          <a:p>
            <a:pPr>
              <a:buNone/>
            </a:pPr>
            <a:r>
              <a:rPr lang="cs-CZ" sz="4300" dirty="0" smtClean="0"/>
              <a:t>4.snímek</a:t>
            </a:r>
          </a:p>
          <a:p>
            <a:pPr>
              <a:buNone/>
            </a:pPr>
            <a:r>
              <a:rPr lang="cs-CZ" sz="4300" dirty="0" smtClean="0"/>
              <a:t>http://images.google.cz/imgres?q=p%C3%A1nvi%C4%8Dka&amp;hl=cs&amp;biw=1245&amp;bih=785&amp;gbv=2&amp;tbm=isch&amp;tbnid=wEACAXEbGgyoVM:&amp;imgrefurl=http://petr.vegetband.cz/svatba/index.php%3Flng%3Dcs%26nav_page%3D4&amp;docid=XGaZtEmh9A15fM&amp;imgurl=http://petr.vegetband.cz/svatba/images/presents/panev1.jpg&amp;w=400&amp;h=400&amp;ei=mx3pTq7jO8KEOq6Z6ZsJ&amp;zoom=1&amp;iact=hc&amp;vpx=274&amp;vpy=136&amp;dur=1718&amp;hovh=225&amp;hovw=225&amp;tx=105&amp;ty=133&amp;sig=101973955948104394776&amp;page=1&amp;tbnh=142&amp;tbnw=132&amp;start=0&amp;ndsp=25&amp;</a:t>
            </a:r>
            <a:r>
              <a:rPr lang="cs-CZ" sz="4300" dirty="0" smtClean="0">
                <a:hlinkClick r:id="rId4"/>
              </a:rPr>
              <a:t>ved=1t:429,r:1,s:0</a:t>
            </a:r>
            <a:endParaRPr lang="cs-CZ" sz="4300" dirty="0" smtClean="0"/>
          </a:p>
          <a:p>
            <a:pPr>
              <a:buNone/>
            </a:pPr>
            <a:r>
              <a:rPr lang="cs-CZ" sz="4300" dirty="0" smtClean="0"/>
              <a:t>5.snímek</a:t>
            </a:r>
          </a:p>
          <a:p>
            <a:pPr>
              <a:buNone/>
            </a:pPr>
            <a:r>
              <a:rPr lang="cs-CZ" sz="4300" dirty="0" smtClean="0"/>
              <a:t>http://images.google.cz/imgres?q=has%C3%ADc%C3%AD+p%C5%99%C3%ADstroj&amp;hl=cs&amp;gbv=2&amp;biw=1245&amp;bih=785&amp;tbm=isch&amp;tbnid=kHzfdE9nlM2VoM:&amp;imgrefurl=http://cs.wikipedia.org/wiki/Hasic%25C3%25AD_p%25C5%2599%25C3%25ADstroj&amp;docid=OrFamDtXYe47kM&amp;imgurl=http://upload.wikimedia.org/wikipedia/commons/thumb/d/d9/FireExtinguisherABC.jpg/170px-FireExtinguisherABC.jpg&amp;w=170&amp;h=331&amp;ei=uh7pTuvPK4ODOq6Ynb8K&amp;zoom=1&amp;iact=hc&amp;vpx=83&amp;vpy=147&amp;dur=2609&amp;hovh=264&amp;hovw=136&amp;tx=91&amp;ty=165&amp;sig=101973955948104394776&amp;page=1&amp;tbnh=132&amp;tbnw=68&amp;start=0&amp;ndsp=35&amp;ved=1t:429,r:0,s:0</a:t>
            </a:r>
          </a:p>
          <a:p>
            <a:pPr>
              <a:buNone/>
            </a:pPr>
            <a:endParaRPr lang="cs-CZ" sz="1400" dirty="0" smtClean="0"/>
          </a:p>
          <a:p>
            <a:pPr>
              <a:buNone/>
            </a:pPr>
            <a:endParaRPr lang="cs-CZ" sz="1400" dirty="0" smtClean="0"/>
          </a:p>
          <a:p>
            <a:pPr>
              <a:buNone/>
            </a:pPr>
            <a:endParaRPr lang="cs-CZ" sz="1400" dirty="0" smtClean="0"/>
          </a:p>
        </p:txBody>
      </p:sp>
      <p:pic>
        <p:nvPicPr>
          <p:cNvPr id="4" name="Picture 4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691680" y="4509120"/>
            <a:ext cx="5976938" cy="990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5" name="Obdélník 4"/>
          <p:cNvSpPr/>
          <p:nvPr/>
        </p:nvSpPr>
        <p:spPr>
          <a:xfrm>
            <a:off x="179512" y="5877272"/>
            <a:ext cx="8964488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i="1" dirty="0" smtClean="0"/>
              <a:t>Autorem materiálu a všech jeho částí, není-li uvedeno jinak, je Bc. Radka Doubková.</a:t>
            </a:r>
            <a:endParaRPr lang="cs-CZ" i="1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53</TotalTime>
  <Words>71</Words>
  <Application>Microsoft Office PowerPoint</Application>
  <PresentationFormat>Předvádění na obrazovce (4:3)</PresentationFormat>
  <Paragraphs>24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sady Office</vt:lpstr>
      <vt:lpstr>Prezentace aplikace PowerPoint</vt:lpstr>
      <vt:lpstr>        Popis prezentace      </vt:lpstr>
      <vt:lpstr>       Nikdy se nepokoušejte hasit hořící tuk vodou!  Voda a olej se odpuzují a prudkým zacházením rozpáleného tuku můžete způsobit prudkou reakci, při které se tuk rozprskne po kuchyni, a tím vás může vážně ohrozit!</vt:lpstr>
      <vt:lpstr>      Pokud tuk na pánvi vzplane, přikryjte ji pokličkou.  Oheň by měl sám zhasnout kvůli nedostatku kyslíku. </vt:lpstr>
      <vt:lpstr>        V případě, že závěsy na okně jsou blízko sporáku,  vždy okno při vaření zavírejte!  Náhlý závan větru by je mohl přiblížit k zapnutému sporáku a závěsy by mohly chytit.</vt:lpstr>
      <vt:lpstr>   V kuchyni by nikdy neměl chybět:</vt:lpstr>
      <vt:lpstr>Seznam informačních zdrojů 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Monika Nováková</dc:creator>
  <cp:lastModifiedBy>pc</cp:lastModifiedBy>
  <cp:revision>11</cp:revision>
  <dcterms:created xsi:type="dcterms:W3CDTF">2011-12-14T21:57:21Z</dcterms:created>
  <dcterms:modified xsi:type="dcterms:W3CDTF">2011-12-21T08:23:32Z</dcterms:modified>
</cp:coreProperties>
</file>