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65" r:id="rId6"/>
    <p:sldId id="266" r:id="rId7"/>
    <p:sldId id="260" r:id="rId8"/>
    <p:sldId id="259" r:id="rId9"/>
    <p:sldId id="262" r:id="rId10"/>
    <p:sldId id="267" r:id="rId11"/>
    <p:sldId id="263" r:id="rId12"/>
    <p:sldId id="261" r:id="rId13"/>
    <p:sldId id="272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6000">
              <a:schemeClr val="accent1">
                <a:lumMod val="40000"/>
                <a:lumOff val="60000"/>
              </a:schemeClr>
            </a:gs>
            <a:gs pos="0">
              <a:schemeClr val="tx2">
                <a:lumMod val="40000"/>
                <a:lumOff val="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n_Mayen" TargetMode="External"/><Relationship Id="rId2" Type="http://schemas.openxmlformats.org/officeDocument/2006/relationships/hyperlink" Target="http://cs.wikipedia.org/wiki/%C5%A0picberk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edovec" TargetMode="External"/><Relationship Id="rId2" Type="http://schemas.openxmlformats.org/officeDocument/2006/relationships/hyperlink" Target="http://cs.wikipedia.org/wiki/Galdh%C3%B8pigg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Jostedalsbreen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071025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VY_32_INOVACE_01_PUTOVÁNÍ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_NORSKO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846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1536789"/>
              </p:ext>
            </p:extLst>
          </p:nvPr>
        </p:nvGraphicFramePr>
        <p:xfrm>
          <a:off x="1431335" y="1844824"/>
          <a:ext cx="6281329" cy="441320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Skandinávie, Oslo, fjordy, Špicberky.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4576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2520280" cy="864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latin typeface="+mj-lt"/>
              </a:rPr>
              <a:t>NORSKO</a:t>
            </a:r>
            <a:endParaRPr lang="cs-CZ" sz="4400" b="1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764704"/>
            <a:ext cx="4439394" cy="5582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9" y="3356992"/>
            <a:ext cx="2808312" cy="2043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951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8395" y="908720"/>
            <a:ext cx="8229600" cy="2376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Norsko</a:t>
            </a:r>
            <a:r>
              <a:rPr lang="cs-CZ" dirty="0"/>
              <a:t> </a:t>
            </a:r>
            <a:r>
              <a:rPr lang="cs-CZ" dirty="0" smtClean="0"/>
              <a:t>celým </a:t>
            </a:r>
            <a:r>
              <a:rPr lang="cs-CZ" dirty="0"/>
              <a:t>názvem </a:t>
            </a:r>
            <a:r>
              <a:rPr lang="cs-CZ" b="1" i="1" dirty="0" smtClean="0"/>
              <a:t>Norské království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stát ve Skandinávii. Se svou rozlohou </a:t>
            </a:r>
            <a:r>
              <a:rPr lang="cs-CZ" dirty="0" smtClean="0"/>
              <a:t>zaujímá </a:t>
            </a:r>
            <a:r>
              <a:rPr lang="cs-CZ" dirty="0"/>
              <a:t>8. místo v Evropě. Hlavním městem je Oslo se zhruba 911.000 </a:t>
            </a:r>
            <a:r>
              <a:rPr lang="cs-CZ" dirty="0" smtClean="0"/>
              <a:t>obyvateli.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11918"/>
            <a:ext cx="8626475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840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56" y="564052"/>
            <a:ext cx="3871711" cy="2594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167" y="457799"/>
            <a:ext cx="3600400" cy="27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38" y="3501006"/>
            <a:ext cx="3767545" cy="2825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167" y="3501005"/>
            <a:ext cx="3767546" cy="2825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678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4176464" cy="591289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Sousedí se Švédskem </a:t>
            </a:r>
            <a:r>
              <a:rPr lang="cs-CZ" dirty="0" smtClean="0"/>
              <a:t>   na </a:t>
            </a:r>
            <a:r>
              <a:rPr lang="cs-CZ" dirty="0"/>
              <a:t>většině jihovýchodní hranice, Finskem a Ruskem. S Ruskem vede spor o dělící linii teritoriálních vod v Barentsově moři.  </a:t>
            </a:r>
            <a:r>
              <a:rPr lang="cs-CZ" dirty="0" smtClean="0"/>
              <a:t>        K Norsku patří </a:t>
            </a:r>
            <a:r>
              <a:rPr lang="cs-CZ" dirty="0"/>
              <a:t>rovněž arktické souostroví </a:t>
            </a:r>
            <a:r>
              <a:rPr lang="cs-CZ" dirty="0">
                <a:hlinkClick r:id="rId2" tooltip="Špicberky"/>
              </a:rPr>
              <a:t>Špicberky</a:t>
            </a:r>
            <a:r>
              <a:rPr lang="cs-CZ" dirty="0"/>
              <a:t> a ostrov </a:t>
            </a:r>
            <a:r>
              <a:rPr lang="cs-CZ" dirty="0">
                <a:hlinkClick r:id="rId3" tooltip="Jan Mayen"/>
              </a:rPr>
              <a:t>Jan Mayen</a:t>
            </a:r>
            <a:r>
              <a:rPr lang="cs-CZ" dirty="0"/>
              <a:t> v blízkosti Islandu.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374" y="925063"/>
            <a:ext cx="3486115" cy="527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99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856984" cy="6336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Norsko se rozkládá v severní Evropě na západní straně Skandinávského poloostrova a na mnoha ostrůvcích v Severním </a:t>
            </a:r>
            <a:r>
              <a:rPr lang="cs-CZ" dirty="0" smtClean="0"/>
              <a:t>moři,  </a:t>
            </a:r>
            <a:r>
              <a:rPr lang="cs-CZ" dirty="0"/>
              <a:t>Norském moři, Barentsově </a:t>
            </a:r>
            <a:r>
              <a:rPr lang="cs-CZ" dirty="0" smtClean="0"/>
              <a:t>moři</a:t>
            </a:r>
            <a:r>
              <a:rPr lang="cs-CZ" dirty="0"/>
              <a:t> </a:t>
            </a:r>
            <a:r>
              <a:rPr lang="cs-CZ" dirty="0" smtClean="0"/>
              <a:t>a</a:t>
            </a:r>
            <a:r>
              <a:rPr lang="cs-CZ" dirty="0"/>
              <a:t> Severním ledovém oceánu.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západním pobřeží jsou četné fjordy, které vznikly zatopením ledovcových údolí. Pobřeží je členité, příkré a fjordové s mnoha drobnými ostrovy a zálivy. K jihovýchodu je pobřeží méně členité a </a:t>
            </a:r>
            <a:r>
              <a:rPr lang="cs-CZ" dirty="0" smtClean="0"/>
              <a:t>pozvolné. Celým </a:t>
            </a:r>
            <a:r>
              <a:rPr lang="cs-CZ" dirty="0"/>
              <a:t>Norskem se od jihu táhne </a:t>
            </a:r>
            <a:r>
              <a:rPr lang="cs-CZ" dirty="0" smtClean="0"/>
              <a:t>Skandinávské pohoří. Nejvyšší </a:t>
            </a:r>
            <a:r>
              <a:rPr lang="cs-CZ" dirty="0"/>
              <a:t>horou je </a:t>
            </a:r>
            <a:r>
              <a:rPr lang="cs-CZ" dirty="0">
                <a:hlinkClick r:id="rId2" tooltip="Galdhøpiggen"/>
              </a:rPr>
              <a:t>Galdhøpiggen</a:t>
            </a:r>
            <a:r>
              <a:rPr lang="cs-CZ" dirty="0"/>
              <a:t> s 2469 metry nad mořem. Ve Skandinávském pohoří se nachází největší pevninský evropský </a:t>
            </a:r>
            <a:r>
              <a:rPr lang="cs-CZ" dirty="0">
                <a:hlinkClick r:id="rId3" tooltip="Ledovec"/>
              </a:rPr>
              <a:t>ledovec</a:t>
            </a:r>
            <a:r>
              <a:rPr lang="cs-CZ" dirty="0"/>
              <a:t> </a:t>
            </a:r>
            <a:r>
              <a:rPr lang="cs-CZ" dirty="0">
                <a:hlinkClick r:id="rId4" tooltip="Jostedalsbreen"/>
              </a:rPr>
              <a:t>Jostedalsbreen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441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224880"/>
            <a:ext cx="4413176" cy="64087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Fjord</a:t>
            </a:r>
            <a:r>
              <a:rPr lang="cs-CZ" dirty="0"/>
              <a:t> je pozůstatek po ledovcové činnosti v dobách ledových. Jedná se o dlouhý (občas desítky až stovky kilometrů) a úzký mořský záliv, který vzniká v hornatých oblastech v blízkosti moří a oceánů prohloubením říčních údolí vlivem tlaků postupujících ledovců. Fjordy jsou typické svými strmými </a:t>
            </a:r>
            <a:r>
              <a:rPr lang="cs-CZ" dirty="0" smtClean="0"/>
              <a:t>svahy.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99" y="1556792"/>
            <a:ext cx="4391194" cy="3456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696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324" y="3573016"/>
            <a:ext cx="4094227" cy="307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9114"/>
            <a:ext cx="4313479" cy="3094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504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712968" cy="633670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500" dirty="0"/>
              <a:t>Podnebí Norska je ovlivněno </a:t>
            </a:r>
            <a:r>
              <a:rPr lang="cs-CZ" sz="3500" dirty="0" smtClean="0"/>
              <a:t>oceánem. Jižní </a:t>
            </a:r>
            <a:r>
              <a:rPr lang="cs-CZ" sz="3500" dirty="0"/>
              <a:t>oblasti Norska jsou řazeny k mírně teplému, vlhkému podnebí západních </a:t>
            </a:r>
            <a:r>
              <a:rPr lang="cs-CZ" sz="3500" dirty="0" smtClean="0"/>
              <a:t>pobřeží. </a:t>
            </a:r>
            <a:r>
              <a:rPr lang="cs-CZ" sz="3500" dirty="0"/>
              <a:t>Nejvíce srážek spadne na podzim.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Severně se </a:t>
            </a:r>
            <a:r>
              <a:rPr lang="cs-CZ" sz="3500" dirty="0"/>
              <a:t>táhne podnebný pás, který odpovídá mírně teplému podnebí západních podnebí s chladným </a:t>
            </a:r>
            <a:r>
              <a:rPr lang="cs-CZ" sz="3500" dirty="0" smtClean="0"/>
              <a:t>létem. </a:t>
            </a:r>
            <a:r>
              <a:rPr lang="cs-CZ" sz="3500" dirty="0"/>
              <a:t>Na východ od Skandinávského pohoří se táhne pás mírně studeného kontinentálního podnebí s chladným </a:t>
            </a:r>
            <a:r>
              <a:rPr lang="cs-CZ" sz="3500" dirty="0" smtClean="0"/>
              <a:t>létem. </a:t>
            </a:r>
            <a:r>
              <a:rPr lang="cs-CZ" sz="3500" dirty="0"/>
              <a:t>Oblast jižního Skandinávského pohoří je pod vlivem horského </a:t>
            </a:r>
            <a:r>
              <a:rPr lang="cs-CZ" sz="3500" dirty="0" smtClean="0"/>
              <a:t>podnebí. </a:t>
            </a:r>
          </a:p>
          <a:p>
            <a:pPr marL="0" indent="0">
              <a:buNone/>
            </a:pPr>
            <a:r>
              <a:rPr lang="cs-CZ" sz="3500" dirty="0" smtClean="0"/>
              <a:t>Za </a:t>
            </a:r>
            <a:r>
              <a:rPr lang="cs-CZ" sz="3500" dirty="0"/>
              <a:t>polárním kruhem panuje podnebí tundry ET.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35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168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5040560" cy="59766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Ekologická politika</a:t>
            </a:r>
          </a:p>
          <a:p>
            <a:pPr marL="0" indent="0">
              <a:buNone/>
            </a:pPr>
            <a:r>
              <a:rPr lang="cs-CZ" dirty="0"/>
              <a:t>Norsko má podobně jako další skandinávské země aktivní politiku ochrany životního prostředí.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Spory </a:t>
            </a:r>
            <a:r>
              <a:rPr lang="cs-CZ" dirty="0"/>
              <a:t>vyvolává norské rozhodnutí ignorovat zákaz komerčního lovu velryb, který v roce 1986 vyhlásila Mezinárodní velrybářská komise (IWC). Norsko </a:t>
            </a:r>
            <a:r>
              <a:rPr lang="cs-CZ" dirty="0" smtClean="0"/>
              <a:t>pravidelně </a:t>
            </a:r>
            <a:r>
              <a:rPr lang="cs-CZ" dirty="0"/>
              <a:t>velryby </a:t>
            </a:r>
            <a:r>
              <a:rPr lang="cs-CZ" dirty="0" smtClean="0"/>
              <a:t>loví. 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54311"/>
            <a:ext cx="3530600" cy="470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0130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748464" cy="6336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Vyber správnou variantu.</a:t>
            </a:r>
          </a:p>
          <a:p>
            <a:pPr marL="0" indent="0">
              <a:buNone/>
            </a:pPr>
            <a:r>
              <a:rPr lang="cs-CZ" dirty="0" smtClean="0"/>
              <a:t>1. Jaké barvy jsou na norské vlajce?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Se kterým státem má Norsko nejdelší hranici?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Jak se jmenuje hlavní město </a:t>
            </a:r>
            <a:r>
              <a:rPr lang="cs-CZ" dirty="0"/>
              <a:t>N</a:t>
            </a:r>
            <a:r>
              <a:rPr lang="cs-CZ" dirty="0" smtClean="0"/>
              <a:t>orska?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Jak se nazývá členité pobřeží?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Které mořské živočichy Norsko i přes zákaz loví?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628800"/>
            <a:ext cx="2016224" cy="4845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modrá, žlutá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9832" y="1628800"/>
            <a:ext cx="2016224" cy="4845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B. modrá, bílá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72" y="1628801"/>
            <a:ext cx="2736304" cy="484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. modrá, bílá, červená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2708920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Švédsko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131840" y="2678718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B. </a:t>
            </a:r>
            <a:r>
              <a:rPr lang="cs-CZ" dirty="0"/>
              <a:t>F</a:t>
            </a:r>
            <a:r>
              <a:rPr lang="cs-CZ" dirty="0" smtClean="0"/>
              <a:t>insko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364088" y="2678717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C. Rusko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99592" y="3861047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Helsinky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20616" y="3861048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. Oslo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508104" y="3861048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C. Kodaň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616116" y="4978896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. Ledovce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91136" y="5013175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. Tundry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99592" y="5013176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Fjordy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724128" y="6220964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C. Žraloky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389249" y="6237311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B. Velryby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899592" y="6237312"/>
            <a:ext cx="1944216" cy="5069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A. Delfíny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86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55659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http://cs.wikipedia.org/wiki/Soubor:Flag_of_Norway.svg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http://cs.wikipedia.org/wiki/Soubor:Norway-map.png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http://cs.wikipedia.org/wiki/Norsko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http://commons.wikimedia.org/wiki/File:Oslo_DES09_28.jpg?uselang=cs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http://cs.wikipedia.org/wiki/Soubor:Oslo_palace1.jpg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http://commons.wikimedia.org/wiki/File:Utsyn_fra_Gamle_Aker_kirkegard.JPG?uselang=cs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http://commons.wikimedia.org/wiki/File:Oslo_port.jpg?uselang=cs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http://commons.wikimedia.org/wiki/File:Midnight_Oslo.JPG?uselang=cs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http://commons.wikimedia.org/wiki/File:Map_Norway_political-geo.png?uselang=cs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http://commons.wikimedia.org/wiki/File:Yttre-Krogen_i_Sogn_Eckersberg.jpg?uselang=cs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http://cs.wikipedia.org/wiki/Fjord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97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659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http://commons.wikimedia.org/wiki/File:Halsnoey2006.jpg?uselang=cs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http://commons.wikimedia.org/wiki/File:Trees_near_Voss.JPG?uselang=cs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http://commons.wikimedia.org/wiki/File:View_to_east.JPG?uselang=cs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http://commons.wikimedia.org/wiki/File:Dead_tree.JPG?uselang=cs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2013-04-06].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90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377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22</cp:revision>
  <dcterms:created xsi:type="dcterms:W3CDTF">2012-08-20T19:24:43Z</dcterms:created>
  <dcterms:modified xsi:type="dcterms:W3CDTF">2013-05-21T20:52:36Z</dcterms:modified>
</cp:coreProperties>
</file>