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1" r:id="rId2"/>
    <p:sldId id="272" r:id="rId3"/>
    <p:sldId id="259" r:id="rId4"/>
    <p:sldId id="258" r:id="rId5"/>
    <p:sldId id="262" r:id="rId6"/>
    <p:sldId id="268" r:id="rId7"/>
    <p:sldId id="257" r:id="rId8"/>
    <p:sldId id="261" r:id="rId9"/>
    <p:sldId id="256" r:id="rId10"/>
    <p:sldId id="269" r:id="rId11"/>
    <p:sldId id="270" r:id="rId12"/>
    <p:sldId id="260" r:id="rId13"/>
    <p:sldId id="267" r:id="rId14"/>
    <p:sldId id="266" r:id="rId15"/>
    <p:sldId id="263" r:id="rId16"/>
    <p:sldId id="264" r:id="rId17"/>
    <p:sldId id="275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72F9B"/>
    <a:srgbClr val="FD47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73" autoAdjust="0"/>
    <p:restoredTop sz="94660"/>
  </p:normalViewPr>
  <p:slideViewPr>
    <p:cSldViewPr>
      <p:cViewPr varScale="1">
        <p:scale>
          <a:sx n="69" d="100"/>
          <a:sy n="69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9168D3-748E-43B5-B3D9-02DD69CEECB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57A70-03A7-49B2-AAD6-4704F139A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143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457A70-03A7-49B2-AAD6-4704F139A20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8769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8000">
              <a:schemeClr val="tx2">
                <a:lumMod val="60000"/>
                <a:lumOff val="40000"/>
              </a:schemeClr>
            </a:gs>
            <a:gs pos="50000">
              <a:schemeClr val="bg1"/>
            </a:gs>
            <a:gs pos="81000">
              <a:srgbClr val="FD4739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Eurotune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hyperlink" Target="http://cs.wikipedia.org/wiki/Anglie" TargetMode="External"/><Relationship Id="rId7" Type="http://schemas.openxmlformats.org/officeDocument/2006/relationships/image" Target="../media/image7.png"/><Relationship Id="rId2" Type="http://schemas.openxmlformats.org/officeDocument/2006/relationships/hyperlink" Target="http://cs.wikipedia.org/wiki/Severn%C3%AD_Ir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://cs.wikipedia.org/wiki/Skotsko" TargetMode="External"/><Relationship Id="rId4" Type="http://schemas.openxmlformats.org/officeDocument/2006/relationships/hyperlink" Target="http://cs.wikipedia.org/wiki/Wales" TargetMode="External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n_(ostrov)" TargetMode="External"/><Relationship Id="rId7" Type="http://schemas.openxmlformats.org/officeDocument/2006/relationships/image" Target="../media/image10.png"/><Relationship Id="rId2" Type="http://schemas.openxmlformats.org/officeDocument/2006/relationships/hyperlink" Target="http://cs.wikipedia.org/wiki/Britsk%C3%A9_korunn%C3%AD_z%C3%A1visl%C3%A9_%C3%BAzem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Z%C3%A1mo%C5%99sk%C3%A9_%C3%BAzem%C3%AD_Spojen%C3%A9ho_kr%C3%A1lovstv%C3%AD" TargetMode="External"/><Relationship Id="rId5" Type="http://schemas.openxmlformats.org/officeDocument/2006/relationships/hyperlink" Target="http://cs.wikipedia.org/wiki/Guernsey" TargetMode="External"/><Relationship Id="rId4" Type="http://schemas.openxmlformats.org/officeDocument/2006/relationships/hyperlink" Target="http://cs.wikipedia.org/wiki/Jersey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kotsk%C3%A1_vyso%C4%8Dina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Clyde" TargetMode="External"/><Relationship Id="rId4" Type="http://schemas.openxmlformats.org/officeDocument/2006/relationships/hyperlink" Target="http://cs.wikipedia.org/wiki/Ben_Nevi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cs.wikipedia.org/wiki/Lough_Neagh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ornwall" TargetMode="External"/><Relationship Id="rId2" Type="http://schemas.openxmlformats.org/officeDocument/2006/relationships/hyperlink" Target="http://cs.wikipedia.org/wiki/V%C5%99esovi%C5%A1t%C4%9B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Dover_(Anglie)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Westminstersk%C3%BD_pal%C3%A1c" TargetMode="External"/><Relationship Id="rId7" Type="http://schemas.openxmlformats.org/officeDocument/2006/relationships/image" Target="../media/image20.png"/><Relationship Id="rId2" Type="http://schemas.openxmlformats.org/officeDocument/2006/relationships/hyperlink" Target="http://cs.wikipedia.org/wiki/Tem%C5%BEe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://cs.wikipedia.org/wiki/Wimbledon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587799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VY_32_INOVACE_05_PUTOVÁNÍ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_VELKÁ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BRITÁNIE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609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7889939"/>
              </p:ext>
            </p:extLst>
          </p:nvPr>
        </p:nvGraphicFramePr>
        <p:xfrm>
          <a:off x="1619672" y="1916832"/>
          <a:ext cx="6768752" cy="4440774"/>
        </p:xfrm>
        <a:graphic>
          <a:graphicData uri="http://schemas.openxmlformats.org/drawingml/2006/table">
            <a:tbl>
              <a:tblPr/>
              <a:tblGrid>
                <a:gridCol w="1680394"/>
                <a:gridCol w="508835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Anglie, Severní Irsko, Skotsko, Wales, Man, Ben Nevis, Londýn, Temže, Birmingham, Liverpool, Manchester, Edinburg, Glasgow, Cardiff, Belfast. 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9970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340" y="3573016"/>
            <a:ext cx="3672408" cy="1836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83065"/>
            <a:ext cx="2815555" cy="6223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73324" y="2210905"/>
            <a:ext cx="396044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VELKÁ BRITÁNIE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723324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32656"/>
            <a:ext cx="5904656" cy="61926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Spojené království Velké Británie a Severního Irska</a:t>
            </a:r>
            <a:r>
              <a:rPr lang="cs-CZ" dirty="0"/>
              <a:t> </a:t>
            </a:r>
            <a:r>
              <a:rPr lang="cs-CZ" dirty="0" smtClean="0"/>
              <a:t>(zkráceně </a:t>
            </a:r>
            <a:r>
              <a:rPr lang="cs-CZ" dirty="0"/>
              <a:t>označované jako </a:t>
            </a:r>
            <a:r>
              <a:rPr lang="cs-CZ" b="1" dirty="0" smtClean="0"/>
              <a:t>Velká Británie</a:t>
            </a:r>
            <a:r>
              <a:rPr lang="cs-CZ" dirty="0" smtClean="0"/>
              <a:t>) </a:t>
            </a:r>
            <a:r>
              <a:rPr lang="cs-CZ" dirty="0"/>
              <a:t>je ostrovní stát </a:t>
            </a:r>
            <a:r>
              <a:rPr lang="cs-CZ" dirty="0" smtClean="0"/>
              <a:t>na severozápadě Evropy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</a:t>
            </a:r>
            <a:r>
              <a:rPr lang="cs-CZ" dirty="0"/>
              <a:t>ohraničeno Atlantským oceánem, </a:t>
            </a:r>
            <a:r>
              <a:rPr lang="cs-CZ" dirty="0" smtClean="0"/>
              <a:t>Severním </a:t>
            </a:r>
            <a:r>
              <a:rPr lang="cs-CZ" dirty="0"/>
              <a:t>mořem, Lamanšským průlivem, Keltským mořem, Průlivem svatého Jiří a Irským mořem.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 </a:t>
            </a:r>
            <a:r>
              <a:rPr lang="cs-CZ" dirty="0"/>
              <a:t>kontinentální Evropou je spojeno </a:t>
            </a:r>
            <a:r>
              <a:rPr lang="cs-CZ" dirty="0">
                <a:hlinkClick r:id="rId2" tooltip="Eurotunel"/>
              </a:rPr>
              <a:t>Eurotunelem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665281"/>
            <a:ext cx="2930557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4792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579296" cy="6525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rálovství </a:t>
            </a:r>
            <a:r>
              <a:rPr lang="cs-CZ" dirty="0"/>
              <a:t>tvoří čtyři </a:t>
            </a:r>
            <a:r>
              <a:rPr lang="cs-CZ" dirty="0" smtClean="0"/>
              <a:t>země:        </a:t>
            </a:r>
            <a:r>
              <a:rPr lang="cs-CZ" dirty="0" smtClean="0">
                <a:hlinkClick r:id="rId2" tooltip="Severní Irsko"/>
              </a:rPr>
              <a:t>Severní Irsko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hlinkClick r:id="rId3" tooltip="Anglie"/>
              </a:rPr>
              <a:t>Anglie</a:t>
            </a: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</a:t>
            </a:r>
            <a:r>
              <a:rPr lang="cs-CZ" dirty="0" smtClean="0">
                <a:hlinkClick r:id="rId4" tooltip="Wales"/>
              </a:rPr>
              <a:t>Wales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dirty="0" smtClean="0">
                <a:hlinkClick r:id="rId5" tooltip="Skotsko"/>
              </a:rPr>
              <a:t>Skotsko</a:t>
            </a:r>
            <a:endParaRPr lang="cs-CZ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248" y="1605077"/>
            <a:ext cx="2656476" cy="3510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800" y="1204490"/>
            <a:ext cx="2307642" cy="1901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97518"/>
            <a:ext cx="2795283" cy="4110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088" y="3977293"/>
            <a:ext cx="1793354" cy="2145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494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43854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Britská koruna má dále suverenitu nad tzv. </a:t>
            </a:r>
            <a:r>
              <a:rPr lang="cs-CZ" dirty="0">
                <a:hlinkClick r:id="rId2" tooltip="Britské korunní závislé území"/>
              </a:rPr>
              <a:t>korunními dependencemi</a:t>
            </a:r>
            <a:r>
              <a:rPr lang="cs-CZ" dirty="0"/>
              <a:t>, jakými jsou </a:t>
            </a:r>
            <a:r>
              <a:rPr lang="cs-CZ" dirty="0">
                <a:hlinkClick r:id="rId3" tooltip="Man (ostrov)"/>
              </a:rPr>
              <a:t>Ostrov Man</a:t>
            </a:r>
            <a:r>
              <a:rPr lang="cs-CZ" dirty="0"/>
              <a:t>, </a:t>
            </a:r>
            <a:r>
              <a:rPr lang="cs-CZ" dirty="0">
                <a:hlinkClick r:id="rId4" tooltip="Jersey"/>
              </a:rPr>
              <a:t>Jersey</a:t>
            </a:r>
            <a:r>
              <a:rPr lang="cs-CZ" dirty="0"/>
              <a:t> a </a:t>
            </a:r>
            <a:r>
              <a:rPr lang="cs-CZ" dirty="0">
                <a:hlinkClick r:id="rId5" tooltip="Guernsey"/>
              </a:rPr>
              <a:t>Guernsey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Spojené </a:t>
            </a:r>
            <a:r>
              <a:rPr lang="cs-CZ" dirty="0"/>
              <a:t>království má dále čtrnáct </a:t>
            </a:r>
            <a:r>
              <a:rPr lang="cs-CZ" dirty="0">
                <a:hlinkClick r:id="rId6" tooltip="Zámořské území Spojeného království"/>
              </a:rPr>
              <a:t>zámořských teritorií</a:t>
            </a:r>
            <a:r>
              <a:rPr lang="cs-CZ" dirty="0"/>
              <a:t> po celém světě, což jsou poslední zbytky někdejšího Britského impéria.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04864"/>
            <a:ext cx="2513572" cy="2306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3143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4248472" cy="5285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Spojené království je parlamentní monarchií. Vláda vykonává moc jménem královny, která formálně drží veškerou výkonnou moc.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Současnou </a:t>
            </a:r>
            <a:r>
              <a:rPr lang="cs-CZ" dirty="0"/>
              <a:t>hlavou státu je </a:t>
            </a:r>
            <a:r>
              <a:rPr lang="cs-CZ" b="1" dirty="0"/>
              <a:t>královna Alžběta II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046" y="707148"/>
            <a:ext cx="3914410" cy="5415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6214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Proměnlivé</a:t>
            </a:r>
            <a:r>
              <a:rPr lang="cs-CZ" dirty="0"/>
              <a:t>, ale mírné </a:t>
            </a:r>
            <a:r>
              <a:rPr lang="cs-CZ" dirty="0" smtClean="0"/>
              <a:t>podnebí</a:t>
            </a:r>
            <a:r>
              <a:rPr lang="cs-CZ" dirty="0"/>
              <a:t> </a:t>
            </a:r>
            <a:r>
              <a:rPr lang="cs-CZ" dirty="0" smtClean="0"/>
              <a:t>Britských </a:t>
            </a:r>
            <a:r>
              <a:rPr lang="cs-CZ" dirty="0"/>
              <a:t>ostrovů je ovlivňováno </a:t>
            </a:r>
            <a:r>
              <a:rPr lang="cs-CZ" dirty="0" smtClean="0"/>
              <a:t>Atlantským </a:t>
            </a:r>
            <a:r>
              <a:rPr lang="cs-CZ" dirty="0"/>
              <a:t>oceánem.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Západní </a:t>
            </a:r>
            <a:r>
              <a:rPr lang="cs-CZ" dirty="0"/>
              <a:t>pobřeží je charakteristické vysokými úhrny </a:t>
            </a:r>
            <a:r>
              <a:rPr lang="cs-CZ" dirty="0" smtClean="0"/>
              <a:t>srážek, díky </a:t>
            </a:r>
            <a:r>
              <a:rPr lang="cs-CZ" dirty="0"/>
              <a:t>větrům vanoucím od </a:t>
            </a:r>
            <a:r>
              <a:rPr lang="cs-CZ" dirty="0" smtClean="0"/>
              <a:t>oceánu, </a:t>
            </a:r>
            <a:r>
              <a:rPr lang="cs-CZ" dirty="0"/>
              <a:t>východní </a:t>
            </a:r>
            <a:r>
              <a:rPr lang="cs-CZ" dirty="0" smtClean="0"/>
              <a:t>a jihovýchodní pobřeží  je výrazně </a:t>
            </a:r>
            <a:r>
              <a:rPr lang="cs-CZ" dirty="0"/>
              <a:t>sušší.</a:t>
            </a:r>
          </a:p>
          <a:p>
            <a:endParaRPr lang="cs-CZ" dirty="0"/>
          </a:p>
        </p:txBody>
      </p:sp>
      <p:pic>
        <p:nvPicPr>
          <p:cNvPr id="1027" name="Picture 3" descr="C:\Users\Marcela\AppData\Local\Microsoft\Windows\Temporary Internet Files\Content.IE5\ST8LOSVR\MP9004423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647" y="3160859"/>
            <a:ext cx="4176464" cy="335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2979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348880"/>
            <a:ext cx="4879713" cy="3659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323528" y="332657"/>
            <a:ext cx="8568952" cy="252028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>
                <a:solidFill>
                  <a:schemeClr val="tx1"/>
                </a:solidFill>
                <a:hlinkClick r:id="rId3" tooltip="Skotská vysočina"/>
              </a:rPr>
              <a:t>Skotská vysočina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se vyznačuje divokou a </a:t>
            </a:r>
            <a:r>
              <a:rPr lang="cs-CZ" dirty="0" smtClean="0">
                <a:solidFill>
                  <a:schemeClr val="tx1"/>
                </a:solidFill>
              </a:rPr>
              <a:t>přírodou</a:t>
            </a:r>
            <a:r>
              <a:rPr lang="cs-CZ" dirty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chemeClr val="tx1"/>
                </a:solidFill>
              </a:rPr>
              <a:t>Je </a:t>
            </a:r>
            <a:r>
              <a:rPr lang="cs-CZ" dirty="0">
                <a:solidFill>
                  <a:schemeClr val="tx1"/>
                </a:solidFill>
              </a:rPr>
              <a:t>zde nejvyšší </a:t>
            </a:r>
            <a:r>
              <a:rPr lang="cs-CZ" dirty="0" smtClean="0">
                <a:solidFill>
                  <a:schemeClr val="tx1"/>
                </a:solidFill>
              </a:rPr>
              <a:t>hora </a:t>
            </a:r>
            <a:r>
              <a:rPr lang="cs-CZ" dirty="0">
                <a:solidFill>
                  <a:schemeClr val="tx1"/>
                </a:solidFill>
              </a:rPr>
              <a:t>Spojeného království </a:t>
            </a:r>
            <a:r>
              <a:rPr lang="cs-CZ" dirty="0" smtClean="0">
                <a:solidFill>
                  <a:schemeClr val="tx1"/>
                </a:solidFill>
                <a:hlinkClick r:id="rId4" tooltip="Ben Nevis"/>
              </a:rPr>
              <a:t>Ben </a:t>
            </a:r>
            <a:r>
              <a:rPr lang="cs-CZ" dirty="0">
                <a:solidFill>
                  <a:schemeClr val="tx1"/>
                </a:solidFill>
                <a:hlinkClick r:id="rId4" tooltip="Ben Nevis"/>
              </a:rPr>
              <a:t>Nevis</a:t>
            </a:r>
            <a:r>
              <a:rPr lang="cs-CZ" dirty="0">
                <a:solidFill>
                  <a:schemeClr val="tx1"/>
                </a:solidFill>
              </a:rPr>
              <a:t> 1344 </a:t>
            </a:r>
            <a:r>
              <a:rPr lang="cs-CZ" dirty="0" smtClean="0">
                <a:solidFill>
                  <a:schemeClr val="tx1"/>
                </a:solidFill>
              </a:rPr>
              <a:t>m </a:t>
            </a:r>
            <a:r>
              <a:rPr lang="cs-CZ" dirty="0">
                <a:solidFill>
                  <a:schemeClr val="tx1"/>
                </a:solidFill>
              </a:rPr>
              <a:t>a protáhlá jezera zvaná loch. </a:t>
            </a:r>
            <a:r>
              <a:rPr lang="cs-CZ" dirty="0" smtClean="0">
                <a:solidFill>
                  <a:schemeClr val="tx1"/>
                </a:solidFill>
              </a:rPr>
              <a:t>Směrem </a:t>
            </a:r>
            <a:r>
              <a:rPr lang="cs-CZ" dirty="0">
                <a:solidFill>
                  <a:schemeClr val="tx1"/>
                </a:solidFill>
              </a:rPr>
              <a:t>na jih se země svažuje do údolí mohutné řeky </a:t>
            </a:r>
            <a:r>
              <a:rPr lang="cs-CZ" dirty="0">
                <a:solidFill>
                  <a:schemeClr val="tx1"/>
                </a:solidFill>
                <a:hlinkClick r:id="rId5" tooltip="Clyde"/>
              </a:rPr>
              <a:t>Clyde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5122912" cy="593752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Severní Irsko </a:t>
            </a:r>
            <a:r>
              <a:rPr lang="cs-CZ" dirty="0" smtClean="0"/>
              <a:t>má zemědělskou půdu, hluboké zátoky a </a:t>
            </a:r>
            <a:r>
              <a:rPr lang="cs-CZ" dirty="0" smtClean="0">
                <a:hlinkClick r:id="rId2" tooltip="Lough Neagh"/>
              </a:rPr>
              <a:t>Lough Neagh</a:t>
            </a:r>
            <a:r>
              <a:rPr lang="cs-CZ" dirty="0" smtClean="0"/>
              <a:t> – největší jezero Britských ostrovů.</a:t>
            </a:r>
          </a:p>
          <a:p>
            <a:pPr marL="0" indent="0">
              <a:buNone/>
            </a:pPr>
            <a:r>
              <a:rPr lang="cs-CZ" b="1" dirty="0" smtClean="0"/>
              <a:t>Wales</a:t>
            </a:r>
            <a:r>
              <a:rPr lang="cs-CZ" dirty="0" smtClean="0"/>
              <a:t> je nádherná země zelených údolí, klikatících se řek, travnatých planin, zemědělských usedlostí v kopcovitém terénu a holých hor. Většinu země pokrývá Kambrické pohoří, poseté malými jezery a vodopády.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9289" y="116632"/>
            <a:ext cx="1703059" cy="2156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F:\IMG_214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985" y="2513848"/>
            <a:ext cx="2435763" cy="1826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IMG_215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302" y="4418941"/>
            <a:ext cx="1671367" cy="2228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464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3367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Velkou část střední </a:t>
            </a:r>
            <a:r>
              <a:rPr lang="cs-CZ" b="1" dirty="0"/>
              <a:t>Anglie</a:t>
            </a:r>
            <a:r>
              <a:rPr lang="cs-CZ" dirty="0"/>
              <a:t> tvoří zvlněná rovina, zatímco hranici se Severním mořem na východě představuje plochá nížina. Na hustě zalidněném jihovýchodě se nad úrodnými oblastmi zemědělské půdy tyčí nízké pahorkatiny z </a:t>
            </a:r>
            <a:r>
              <a:rPr lang="cs-CZ" dirty="0" smtClean="0"/>
              <a:t>křídy. </a:t>
            </a:r>
            <a:r>
              <a:rPr lang="cs-CZ" dirty="0"/>
              <a:t>Na jihozápadě země se rozprostírají rozlehlé plochy mokřin pokryté </a:t>
            </a:r>
            <a:r>
              <a:rPr lang="cs-CZ" dirty="0">
                <a:hlinkClick r:id="rId2" tooltip="Vřesoviště"/>
              </a:rPr>
              <a:t>vřesovišti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Vlny </a:t>
            </a:r>
            <a:r>
              <a:rPr lang="cs-CZ" dirty="0"/>
              <a:t>Atlantského oceánu bičují skaliska </a:t>
            </a:r>
            <a:r>
              <a:rPr lang="cs-CZ" dirty="0" smtClean="0"/>
              <a:t>jihozápadního </a:t>
            </a:r>
            <a:r>
              <a:rPr lang="cs-CZ" dirty="0"/>
              <a:t>poloostrova </a:t>
            </a:r>
            <a:r>
              <a:rPr lang="cs-CZ" dirty="0">
                <a:hlinkClick r:id="rId3" tooltip="Cornwall"/>
              </a:rPr>
              <a:t>Cornwallu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Velkou Británii </a:t>
            </a:r>
            <a:r>
              <a:rPr lang="cs-CZ" dirty="0" smtClean="0"/>
              <a:t>lemují </a:t>
            </a:r>
            <a:r>
              <a:rPr lang="cs-CZ" dirty="0"/>
              <a:t>různé typy pobřeží. Nejčastěji se jedná o oblázkové pláže či vysoké svislé útesy (např. vápencové útesy u přístavu </a:t>
            </a:r>
            <a:r>
              <a:rPr lang="cs-CZ" dirty="0" smtClean="0">
                <a:hlinkClick r:id="rId4" tooltip="Dover (Anglie)"/>
              </a:rPr>
              <a:t>Dover</a:t>
            </a:r>
            <a:r>
              <a:rPr lang="cs-CZ" dirty="0" smtClean="0"/>
              <a:t>).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9796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229600" cy="625415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Londýn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hlavní město </a:t>
            </a:r>
            <a:r>
              <a:rPr lang="cs-CZ" dirty="0" smtClean="0"/>
              <a:t>Velké Británie, leží </a:t>
            </a:r>
            <a:r>
              <a:rPr lang="cs-CZ" dirty="0"/>
              <a:t>na jihovýchodě země při ústí řeky </a:t>
            </a:r>
            <a:r>
              <a:rPr lang="cs-CZ" dirty="0" smtClean="0">
                <a:hlinkClick r:id="rId2" tooltip="Temže"/>
              </a:rPr>
              <a:t>Temže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cs-CZ" dirty="0">
              <a:hlinkClick r:id="rId3" tooltip="Westminsterský palác"/>
            </a:endParaRPr>
          </a:p>
          <a:p>
            <a:pPr marL="0" indent="0">
              <a:buNone/>
            </a:pPr>
            <a:endParaRPr lang="cs-CZ" dirty="0" smtClean="0">
              <a:hlinkClick r:id="rId3" tooltip="Westminsterský palác"/>
            </a:endParaRPr>
          </a:p>
          <a:p>
            <a:pPr marL="0" indent="0">
              <a:buNone/>
            </a:pPr>
            <a:endParaRPr lang="cs-CZ" dirty="0">
              <a:hlinkClick r:id="rId3" tooltip="Westminsterský palác"/>
            </a:endParaRPr>
          </a:p>
          <a:p>
            <a:pPr marL="0" indent="0">
              <a:buNone/>
            </a:pPr>
            <a:endParaRPr lang="cs-CZ" dirty="0" smtClean="0">
              <a:hlinkClick r:id="rId3" tooltip="Westminsterský palác"/>
            </a:endParaRPr>
          </a:p>
          <a:p>
            <a:pPr marL="0" indent="0">
              <a:buNone/>
            </a:pPr>
            <a:endParaRPr lang="cs-CZ" dirty="0">
              <a:hlinkClick r:id="rId3" tooltip="Westminsterský palác"/>
            </a:endParaRPr>
          </a:p>
          <a:p>
            <a:pPr marL="0" indent="0">
              <a:buNone/>
            </a:pPr>
            <a:endParaRPr lang="cs-CZ" dirty="0" smtClean="0">
              <a:hlinkClick r:id="rId3" tooltip="Westminsterský palác"/>
            </a:endParaRPr>
          </a:p>
          <a:p>
            <a:pPr marL="0" indent="0">
              <a:buNone/>
            </a:pPr>
            <a:endParaRPr lang="cs-CZ" dirty="0">
              <a:hlinkClick r:id="rId3" tooltip="Westminsterský palác"/>
            </a:endParaRPr>
          </a:p>
          <a:p>
            <a:pPr marL="0" indent="0">
              <a:buNone/>
            </a:pPr>
            <a:endParaRPr lang="cs-CZ" dirty="0" smtClean="0">
              <a:hlinkClick r:id="rId3" tooltip="Westminsterský palác"/>
            </a:endParaRPr>
          </a:p>
          <a:p>
            <a:pPr marL="0" indent="0">
              <a:buNone/>
            </a:pPr>
            <a:r>
              <a:rPr lang="cs-CZ" dirty="0" smtClean="0">
                <a:hlinkClick r:id="rId3" tooltip="Westminsterský palác"/>
              </a:rPr>
              <a:t>Westminsterský </a:t>
            </a:r>
            <a:r>
              <a:rPr lang="cs-CZ" dirty="0">
                <a:hlinkClick r:id="rId3" tooltip="Westminsterský palác"/>
              </a:rPr>
              <a:t>palác</a:t>
            </a:r>
            <a:r>
              <a:rPr lang="cs-CZ" dirty="0"/>
              <a:t> </a:t>
            </a:r>
            <a:r>
              <a:rPr lang="cs-CZ" dirty="0" smtClean="0"/>
              <a:t>je </a:t>
            </a:r>
          </a:p>
          <a:p>
            <a:pPr marL="0" indent="0">
              <a:buNone/>
            </a:pPr>
            <a:r>
              <a:rPr lang="cs-CZ" dirty="0" smtClean="0"/>
              <a:t>sídlem </a:t>
            </a:r>
            <a:r>
              <a:rPr lang="cs-CZ" dirty="0"/>
              <a:t>britského parlamentu.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747" y="4354352"/>
            <a:ext cx="2920849" cy="2193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89358"/>
            <a:ext cx="2719522" cy="2039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5268" y="1222620"/>
            <a:ext cx="2941840" cy="2206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459" y="2852936"/>
            <a:ext cx="2794685" cy="2106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1492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0344" y="404664"/>
            <a:ext cx="8229600" cy="58949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Birmingham</a:t>
            </a:r>
            <a:r>
              <a:rPr lang="cs-CZ" dirty="0" smtClean="0"/>
              <a:t> je druhé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ejvětší město </a:t>
            </a:r>
          </a:p>
          <a:p>
            <a:pPr marL="0" indent="0">
              <a:buNone/>
            </a:pPr>
            <a:r>
              <a:rPr lang="cs-CZ" dirty="0" smtClean="0"/>
              <a:t>Velké Británie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Manchester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Liverpool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8577" y="2380669"/>
            <a:ext cx="2976399" cy="1948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581128"/>
            <a:ext cx="3452174" cy="1915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0648"/>
            <a:ext cx="2852252" cy="216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59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b="1" dirty="0" smtClean="0"/>
              <a:t>Edinburgh </a:t>
            </a:r>
            <a:r>
              <a:rPr lang="cs-CZ" sz="3500" dirty="0" smtClean="0"/>
              <a:t>je hlavním </a:t>
            </a:r>
          </a:p>
          <a:p>
            <a:pPr marL="0" indent="0">
              <a:buNone/>
            </a:pPr>
            <a:r>
              <a:rPr lang="cs-CZ" sz="3500" dirty="0" smtClean="0"/>
              <a:t>městem </a:t>
            </a:r>
            <a:r>
              <a:rPr lang="cs-CZ" sz="3500" b="1" dirty="0" smtClean="0"/>
              <a:t>Skotska</a:t>
            </a:r>
            <a:r>
              <a:rPr lang="cs-CZ" sz="3500" dirty="0" smtClean="0"/>
              <a:t>. </a:t>
            </a:r>
          </a:p>
          <a:p>
            <a:pPr marL="0" indent="0">
              <a:buNone/>
            </a:pPr>
            <a:endParaRPr lang="cs-CZ" sz="3500" b="1" dirty="0" smtClean="0"/>
          </a:p>
          <a:p>
            <a:pPr marL="0" indent="0">
              <a:buNone/>
            </a:pPr>
            <a:r>
              <a:rPr lang="cs-CZ" sz="3500" b="1" dirty="0" smtClean="0"/>
              <a:t>Glasgow</a:t>
            </a:r>
            <a:r>
              <a:rPr lang="cs-CZ" sz="3500" dirty="0" smtClean="0"/>
              <a:t> je </a:t>
            </a:r>
            <a:r>
              <a:rPr lang="cs-CZ" sz="3500" dirty="0"/>
              <a:t>největší skotské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město </a:t>
            </a:r>
            <a:r>
              <a:rPr lang="cs-CZ" sz="3500" dirty="0"/>
              <a:t>a </a:t>
            </a:r>
            <a:r>
              <a:rPr lang="cs-CZ" sz="3500" dirty="0" smtClean="0"/>
              <a:t>třetí </a:t>
            </a:r>
            <a:r>
              <a:rPr lang="cs-CZ" sz="3500" dirty="0"/>
              <a:t>největší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ve </a:t>
            </a:r>
            <a:r>
              <a:rPr lang="cs-CZ" sz="3500" dirty="0"/>
              <a:t>Velké Británii.</a:t>
            </a:r>
            <a:endParaRPr lang="cs-CZ" sz="3500" dirty="0" smtClean="0"/>
          </a:p>
          <a:p>
            <a:pPr marL="0" indent="0">
              <a:buNone/>
            </a:pPr>
            <a:endParaRPr lang="cs-CZ" sz="3500" b="1" dirty="0" smtClean="0"/>
          </a:p>
          <a:p>
            <a:pPr marL="0" indent="0">
              <a:buNone/>
            </a:pPr>
            <a:r>
              <a:rPr lang="cs-CZ" sz="3500" b="1" dirty="0" smtClean="0"/>
              <a:t>Belfast</a:t>
            </a:r>
            <a:r>
              <a:rPr lang="cs-CZ" sz="3500" dirty="0" smtClean="0"/>
              <a:t> je hlavní </a:t>
            </a:r>
            <a:r>
              <a:rPr lang="cs-CZ" sz="3500" dirty="0"/>
              <a:t>město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b="1" dirty="0" smtClean="0"/>
              <a:t>Severního Irska.</a:t>
            </a:r>
          </a:p>
          <a:p>
            <a:pPr marL="0" indent="0">
              <a:buNone/>
            </a:pPr>
            <a:endParaRPr lang="cs-CZ" sz="3500" dirty="0"/>
          </a:p>
          <a:p>
            <a:pPr marL="0" indent="0">
              <a:buNone/>
            </a:pPr>
            <a:r>
              <a:rPr lang="cs-CZ" sz="3500" b="1" dirty="0"/>
              <a:t>Cardiff</a:t>
            </a:r>
            <a:r>
              <a:rPr lang="cs-CZ" sz="3500" dirty="0"/>
              <a:t> je hlavní město Walesu</a:t>
            </a:r>
            <a:r>
              <a:rPr lang="cs-CZ" sz="3500" dirty="0" smtClean="0"/>
              <a:t>..</a:t>
            </a:r>
            <a:endParaRPr lang="cs-CZ" sz="3500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381" y="3911563"/>
            <a:ext cx="1961519" cy="2719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51027"/>
            <a:ext cx="2209088" cy="14800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386170"/>
            <a:ext cx="2524353" cy="1691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F:\IMG_187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7732" y="3140968"/>
            <a:ext cx="2377260" cy="1782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4514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9083352" cy="6525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Spojené </a:t>
            </a:r>
            <a:r>
              <a:rPr lang="cs-CZ" dirty="0"/>
              <a:t>království je </a:t>
            </a:r>
            <a:r>
              <a:rPr lang="cs-CZ" dirty="0" smtClean="0"/>
              <a:t>významným </a:t>
            </a:r>
            <a:r>
              <a:rPr lang="cs-CZ" b="1" dirty="0"/>
              <a:t>průmyslovým </a:t>
            </a:r>
            <a:r>
              <a:rPr lang="cs-CZ" dirty="0" smtClean="0"/>
              <a:t>státem. </a:t>
            </a:r>
          </a:p>
          <a:p>
            <a:pPr marL="0" indent="0">
              <a:buNone/>
            </a:pPr>
            <a:r>
              <a:rPr lang="cs-CZ" dirty="0" smtClean="0"/>
              <a:t>Nejdůležitějším </a:t>
            </a:r>
            <a:r>
              <a:rPr lang="cs-CZ" dirty="0"/>
              <a:t>nerostným bohatstvím jsou </a:t>
            </a:r>
            <a:r>
              <a:rPr lang="cs-CZ" dirty="0" smtClean="0"/>
              <a:t>naleziště </a:t>
            </a:r>
            <a:r>
              <a:rPr lang="cs-CZ" b="1" dirty="0"/>
              <a:t>ropy a zemního plynu </a:t>
            </a:r>
            <a:r>
              <a:rPr lang="cs-CZ" dirty="0"/>
              <a:t>ležící pod dnem Severního moře.</a:t>
            </a:r>
          </a:p>
          <a:p>
            <a:pPr marL="0" indent="0">
              <a:buNone/>
            </a:pPr>
            <a:r>
              <a:rPr lang="cs-CZ" dirty="0"/>
              <a:t>Pouze asi 2 % populace pracují v </a:t>
            </a:r>
            <a:r>
              <a:rPr lang="cs-CZ" b="1" dirty="0"/>
              <a:t>zemědělství</a:t>
            </a:r>
            <a:r>
              <a:rPr lang="cs-CZ" dirty="0"/>
              <a:t>. P</a:t>
            </a:r>
            <a:r>
              <a:rPr lang="cs-CZ" dirty="0" smtClean="0"/>
              <a:t>rodukují </a:t>
            </a:r>
            <a:r>
              <a:rPr lang="cs-CZ" b="1" dirty="0"/>
              <a:t>obilí, ovoce a zeleninu</a:t>
            </a:r>
            <a:r>
              <a:rPr lang="cs-CZ" dirty="0"/>
              <a:t>. </a:t>
            </a:r>
            <a:r>
              <a:rPr lang="cs-CZ" dirty="0" smtClean="0"/>
              <a:t>Chovají </a:t>
            </a:r>
            <a:r>
              <a:rPr lang="cs-CZ" b="1" dirty="0" smtClean="0"/>
              <a:t>skot a ovce.</a:t>
            </a:r>
          </a:p>
          <a:p>
            <a:pPr marL="0" indent="0">
              <a:buNone/>
            </a:pPr>
            <a:r>
              <a:rPr lang="cs-CZ" dirty="0" smtClean="0"/>
              <a:t>Rozsáhlé rozlohy osázené jehličnany produkují dřevo pro </a:t>
            </a:r>
            <a:r>
              <a:rPr lang="cs-CZ" b="1" dirty="0" smtClean="0"/>
              <a:t>stavebnictví a papírenství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Z  přístavů </a:t>
            </a:r>
            <a:r>
              <a:rPr lang="cs-CZ" dirty="0"/>
              <a:t>po celém pobřeží vyplouvají </a:t>
            </a:r>
            <a:r>
              <a:rPr lang="cs-CZ" b="1" dirty="0"/>
              <a:t>rybářské </a:t>
            </a:r>
            <a:r>
              <a:rPr lang="cs-CZ" b="1" dirty="0" smtClean="0"/>
              <a:t>lodě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928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5482952" cy="6525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Velká </a:t>
            </a:r>
            <a:r>
              <a:rPr lang="cs-CZ" dirty="0"/>
              <a:t>Británie je kolébkou </a:t>
            </a:r>
            <a:r>
              <a:rPr lang="cs-CZ" dirty="0" smtClean="0"/>
              <a:t>fotbalu. Nejslavnějšími </a:t>
            </a:r>
            <a:r>
              <a:rPr lang="cs-CZ" dirty="0"/>
              <a:t>kluby </a:t>
            </a:r>
            <a:r>
              <a:rPr lang="cs-CZ" dirty="0" smtClean="0"/>
              <a:t>patří </a:t>
            </a:r>
            <a:r>
              <a:rPr lang="cs-CZ" dirty="0"/>
              <a:t>ke světové </a:t>
            </a:r>
            <a:r>
              <a:rPr lang="cs-CZ" dirty="0" smtClean="0"/>
              <a:t>špičce.</a:t>
            </a:r>
          </a:p>
          <a:p>
            <a:pPr marL="0" indent="0">
              <a:buNone/>
            </a:pPr>
            <a:r>
              <a:rPr lang="cs-CZ" dirty="0" smtClean="0"/>
              <a:t>Druhým </a:t>
            </a:r>
            <a:r>
              <a:rPr lang="cs-CZ" dirty="0"/>
              <a:t>nejoblíbenějším sportem je ragby.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Ze </a:t>
            </a:r>
            <a:r>
              <a:rPr lang="cs-CZ" dirty="0"/>
              <a:t>Skotska pochází </a:t>
            </a:r>
            <a:r>
              <a:rPr lang="cs-CZ" dirty="0" smtClean="0"/>
              <a:t>golf, </a:t>
            </a:r>
            <a:r>
              <a:rPr lang="cs-CZ" dirty="0"/>
              <a:t>v r. 1650 se hrál už na 12 místech.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Kriket </a:t>
            </a:r>
            <a:r>
              <a:rPr lang="cs-CZ" dirty="0"/>
              <a:t>hrají od konce 18. stol. všichni a všude, po víkendech před každým domem.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Největším </a:t>
            </a:r>
            <a:r>
              <a:rPr lang="cs-CZ" dirty="0"/>
              <a:t>tenisovým turnajem je </a:t>
            </a:r>
            <a:r>
              <a:rPr lang="cs-CZ" dirty="0">
                <a:hlinkClick r:id="rId2" tooltip="Wimbledon"/>
              </a:rPr>
              <a:t>Wimbledon</a:t>
            </a:r>
            <a:r>
              <a:rPr lang="cs-CZ" dirty="0"/>
              <a:t>. </a:t>
            </a:r>
            <a:endParaRPr lang="cs-CZ" dirty="0" smtClean="0"/>
          </a:p>
        </p:txBody>
      </p:sp>
      <p:pic>
        <p:nvPicPr>
          <p:cNvPr id="3077" name="Picture 5" descr="C:\Users\Marcela\AppData\Local\Microsoft\Windows\Temporary Internet Files\Content.IE5\TGN36CYC\MP9004483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1692" y="209003"/>
            <a:ext cx="1741792" cy="145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arcela\AppData\Local\Microsoft\Windows\Temporary Internet Files\Content.IE5\4WUL45I6\MP9003999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636" y="1739414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arcela\AppData\Local\Microsoft\Windows\Temporary Internet Files\Content.IE5\TGN36CYC\MP9003874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1441" y="1896035"/>
            <a:ext cx="1631180" cy="228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996" y="4404174"/>
            <a:ext cx="2828452" cy="21213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120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8816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k čemu 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60486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Ben Nevis			řeka protékající Londýnem</a:t>
            </a:r>
          </a:p>
          <a:p>
            <a:pPr marL="0" indent="0">
              <a:buNone/>
            </a:pPr>
            <a:r>
              <a:rPr lang="cs-CZ" dirty="0" smtClean="0"/>
              <a:t>London Eye		světový tenisový turnaj</a:t>
            </a:r>
          </a:p>
          <a:p>
            <a:pPr marL="0" indent="0">
              <a:buNone/>
            </a:pPr>
            <a:r>
              <a:rPr lang="cs-CZ" dirty="0" smtClean="0"/>
              <a:t>Temže			hlavní město Velké </a:t>
            </a:r>
            <a:r>
              <a:rPr lang="cs-CZ" dirty="0"/>
              <a:t>B</a:t>
            </a:r>
            <a:r>
              <a:rPr lang="cs-CZ" dirty="0" smtClean="0"/>
              <a:t>ritánie</a:t>
            </a:r>
          </a:p>
          <a:p>
            <a:pPr marL="0" indent="0">
              <a:buNone/>
            </a:pPr>
            <a:r>
              <a:rPr lang="cs-CZ" dirty="0" smtClean="0"/>
              <a:t>Dover			země Velké Británie</a:t>
            </a:r>
          </a:p>
          <a:p>
            <a:pPr marL="0" indent="0">
              <a:buNone/>
            </a:pPr>
            <a:r>
              <a:rPr lang="cs-CZ" dirty="0" smtClean="0"/>
              <a:t>Lough Neagh		nejvyšší hora Velké </a:t>
            </a:r>
            <a:r>
              <a:rPr lang="cs-CZ" dirty="0"/>
              <a:t>B</a:t>
            </a:r>
            <a:r>
              <a:rPr lang="cs-CZ" dirty="0" smtClean="0"/>
              <a:t>ritánie</a:t>
            </a:r>
          </a:p>
          <a:p>
            <a:pPr marL="0" indent="0">
              <a:buNone/>
            </a:pPr>
            <a:r>
              <a:rPr lang="cs-CZ" dirty="0" smtClean="0"/>
              <a:t>Londýn			přístav</a:t>
            </a:r>
          </a:p>
          <a:p>
            <a:pPr marL="0" indent="0">
              <a:buNone/>
            </a:pPr>
            <a:r>
              <a:rPr lang="cs-CZ" dirty="0" smtClean="0"/>
              <a:t>Wimbledon		hlavní město Severního Irska</a:t>
            </a:r>
          </a:p>
          <a:p>
            <a:pPr marL="0" indent="0">
              <a:buNone/>
            </a:pPr>
            <a:r>
              <a:rPr lang="cs-CZ" dirty="0" smtClean="0"/>
              <a:t>Skotsko			největší britské jezero</a:t>
            </a:r>
          </a:p>
          <a:p>
            <a:pPr marL="0" indent="0">
              <a:buNone/>
            </a:pPr>
            <a:r>
              <a:rPr lang="cs-CZ" dirty="0" smtClean="0"/>
              <a:t>Belfast			největší vyhlídkové kolo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979712" y="1412776"/>
            <a:ext cx="1944216" cy="21602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195736" y="1988840"/>
            <a:ext cx="1728192" cy="3744416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331640" y="1412776"/>
            <a:ext cx="2592288" cy="108012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259632" y="2996952"/>
            <a:ext cx="2664296" cy="11521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483768" y="3573016"/>
            <a:ext cx="1296144" cy="158417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475656" y="2492896"/>
            <a:ext cx="2448272" cy="165618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195736" y="1988840"/>
            <a:ext cx="1728192" cy="2664296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1475656" y="2996952"/>
            <a:ext cx="2448272" cy="216024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1475656" y="4653136"/>
            <a:ext cx="2448272" cy="1080120"/>
          </a:xfrm>
          <a:prstGeom prst="straightConnector1">
            <a:avLst/>
          </a:prstGeom>
          <a:ln w="38100">
            <a:solidFill>
              <a:srgbClr val="D72F9B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228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0872" y="1412777"/>
            <a:ext cx="8229600" cy="51845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http://cs.wikipedia.org/wiki/Soubor:Flag_of_the_United_Kingdom.svg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http://commons.wikimedia.org/wiki/File:Uk-map.svg?uselang=cs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http://commons.wikimedia.org/wiki/File:United_Kingdom_satellite_image.png?uselang=cs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http://cs.wikipedia.org/wiki/Spojen%C3%A9_kr%C3%A1lovstv%C3%AD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http://cs.wikipedia.org/wiki/Soubor:Satelitn%C3%AD_sn%C3%ADmek_Anglie_a_Walesu.png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http://cs.wikipedia.org/wiki/Soubor:NImap-CIA.jpg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http://cs.wikipedia.org/wiki/Soubor:Scotland_map.png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http://cs.wikipedia.org/wiki/Cardiff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http://cs.wikipedia.org/wiki/Soubor:Isle_of_Man_topographic_map-en.svg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http://cs.wikipedia.org/wiki/Soubor:Elizabeth_II_greets_NASA_GSFC_employees,_May_8,_2007.jpg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http://cs.wikipedia.org/wiki/Soubor:BenNevis2005.jpg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http://commons.wikimedia.org/wiki/File:Lough-Neagh.svg?uselang=cs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http://cs.wikipedia.org/wiki/Soubor:City_of_London.jpg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4878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56595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http://commons.wikimedia.org/wiki/File:London_Eye_%26_County_Hall_IJA.PNG?uselang=cs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http://commons.wikimedia.org/wiki/File:HPIM1038.JPG?uselang=cs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http://commons.wikimedia.org/wiki/File:Houses.of.parliament.overall.arp.jpg?uselang=cs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http://commons.wikimedia.org/wiki/File:Victoria_Square,_Birmingham.jpg?uselang=cs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http://cs.wikipedia.org/wiki/Soubor:Manchester_Exchange_Squares.jpg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http://cs.wikipedia.org/wiki/Soubor:Liverpool_skyline.jpg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http://cs.wikipedia.org/wiki/Soubor:National_Monument_edinburgh_43.jpg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http://cs.wikipedia.org/wiki/Soubor:Picture_042.jpg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http://commons.wikimedia.org/wiki/File:Llandaff_Cathedral.JPG?uselang=cs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http://cs.wikipedia.org/wiki/Soubor:Centre_Court.jpg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obrázky z galerie Office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v</a:t>
            </a:r>
            <a:r>
              <a:rPr lang="cs-CZ" sz="1800" dirty="0" smtClean="0"/>
              <a:t>lastní fotografie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[cit. 2013-05-08].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8381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689</TotalTime>
  <Words>680</Words>
  <Application>Microsoft Office PowerPoint</Application>
  <PresentationFormat>Předvádění na obrazovce (4:3)</PresentationFormat>
  <Paragraphs>140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 k čemu patří?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42</cp:revision>
  <dcterms:created xsi:type="dcterms:W3CDTF">2012-08-20T19:24:43Z</dcterms:created>
  <dcterms:modified xsi:type="dcterms:W3CDTF">2013-05-26T22:16:15Z</dcterms:modified>
</cp:coreProperties>
</file>