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5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cetprinceVaclavaI.jpg" TargetMode="External"/><Relationship Id="rId7" Type="http://schemas.openxmlformats.org/officeDocument/2006/relationships/hyperlink" Target="VY_32_Inovace_D&#283;jepis%20pro%20sedmou%20t&#345;&#237;du_08-&#268;esk&#253;%20st&#225;t%20d&#283;di&#269;n&#253;m%20kr&#225;lovstv&#237;m-1.&#269;&#225;st-p.pptx" TargetMode="External"/><Relationship Id="rId2" Type="http://schemas.openxmlformats.org/officeDocument/2006/relationships/hyperlink" Target="http://cs.wikipedia.org/wiki/Soubor:Premyl1_konstanci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ba.wz.cz/mapy/Dejiny_zemi_koruny_ceske_1/06_panstvi_krale_premysla_2_otakara.jpg" TargetMode="External"/><Relationship Id="rId5" Type="http://schemas.openxmlformats.org/officeDocument/2006/relationships/hyperlink" Target="http://cs.wikipedia.org/wiki/Soubor:Premysl2_nahrobek.jpg" TargetMode="External"/><Relationship Id="rId4" Type="http://schemas.openxmlformats.org/officeDocument/2006/relationships/hyperlink" Target="http://cs.wikipedia.org/wiki/Soubor:Crown_of_Ottokar_II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%C3%A1clav_I.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7698008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stát dědičným královstvím  - 1.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rozdělená do dvou částí je zaměřena na dobu posledních Přemyslovců.</a:t>
            </a:r>
          </a:p>
          <a:p>
            <a:r>
              <a:rPr lang="cs-CZ" dirty="0" smtClean="0"/>
              <a:t>Žáci se seznámí se jmény Přemysl Otakar I., Václav I., Anežka, Přemysl Otakar II.</a:t>
            </a:r>
          </a:p>
          <a:p>
            <a:r>
              <a:rPr lang="cs-CZ" dirty="0" smtClean="0"/>
              <a:t>Zjistí, co byla bula.</a:t>
            </a:r>
          </a:p>
          <a:p>
            <a:r>
              <a:rPr lang="cs-CZ" dirty="0" smtClean="0"/>
              <a:t>Kdo u nás zavedl rytířské turnaje.</a:t>
            </a:r>
          </a:p>
          <a:p>
            <a:r>
              <a:rPr lang="cs-CZ" dirty="0" smtClean="0"/>
              <a:t>Komu se přezdívalo král železný a zlatý.</a:t>
            </a:r>
          </a:p>
          <a:p>
            <a:r>
              <a:rPr lang="cs-CZ" dirty="0" smtClean="0"/>
              <a:t>Kde je dnes Moravské pole.</a:t>
            </a:r>
          </a:p>
          <a:p>
            <a:r>
              <a:rPr lang="cs-CZ" dirty="0" smtClean="0"/>
              <a:t>Kdo se stane po roce 1278 naším sousedem.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První králové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Vzpomeň si na jména prvních českých králů.</a:t>
            </a:r>
          </a:p>
          <a:p>
            <a:r>
              <a:rPr lang="cs-CZ" dirty="0" smtClean="0"/>
              <a:t>Vratislav II., Vladislav II.</a:t>
            </a:r>
          </a:p>
          <a:p>
            <a:r>
              <a:rPr lang="cs-CZ" dirty="0" smtClean="0"/>
              <a:t>Za co byli titulem král odměněni?</a:t>
            </a:r>
          </a:p>
          <a:p>
            <a:r>
              <a:rPr lang="cs-CZ" dirty="0" smtClean="0"/>
              <a:t>Za pomoc německému císaři při </a:t>
            </a:r>
            <a:r>
              <a:rPr lang="cs-CZ" dirty="0" smtClean="0"/>
              <a:t>sporech s </a:t>
            </a:r>
            <a:r>
              <a:rPr lang="cs-CZ" dirty="0" smtClean="0"/>
              <a:t>papežem.</a:t>
            </a:r>
          </a:p>
          <a:p>
            <a:r>
              <a:rPr lang="cs-CZ" dirty="0" smtClean="0"/>
              <a:t>Byl titul dědičný?</a:t>
            </a:r>
          </a:p>
          <a:p>
            <a:r>
              <a:rPr lang="cs-CZ" dirty="0" smtClean="0"/>
              <a:t>Ne, vztahoval se pouze na jejich osobu.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HAYOD3OR\MC900389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941168"/>
            <a:ext cx="1584176" cy="1637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Přemysl Otakar I. (1197-1230)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Obnova knížecí moci</a:t>
            </a:r>
          </a:p>
          <a:p>
            <a:r>
              <a:rPr lang="cs-CZ" dirty="0" smtClean="0"/>
              <a:t>Pomoc německému císaři</a:t>
            </a:r>
          </a:p>
          <a:p>
            <a:r>
              <a:rPr lang="cs-CZ" dirty="0" smtClean="0"/>
              <a:t>Rok 1212 - odměna - </a:t>
            </a:r>
            <a:r>
              <a:rPr lang="cs-CZ" dirty="0" smtClean="0">
                <a:solidFill>
                  <a:srgbClr val="FFC000"/>
                </a:solidFill>
              </a:rPr>
              <a:t>Zlatá bula sicilská</a:t>
            </a:r>
          </a:p>
          <a:p>
            <a:pPr marL="0" indent="0">
              <a:buNone/>
            </a:pPr>
            <a:r>
              <a:rPr lang="cs-CZ" dirty="0" smtClean="0"/>
              <a:t>                       bula - pečeť</a:t>
            </a:r>
          </a:p>
          <a:p>
            <a:pPr marL="0" indent="0">
              <a:buNone/>
            </a:pPr>
            <a:r>
              <a:rPr lang="cs-CZ" dirty="0" smtClean="0"/>
              <a:t>                       dědičný královský titul</a:t>
            </a:r>
          </a:p>
          <a:p>
            <a:pPr marL="0" indent="0">
              <a:buNone/>
            </a:pPr>
            <a:r>
              <a:rPr lang="cs-CZ" dirty="0" smtClean="0"/>
              <a:t>                       český král - účast při volbě něm.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/>
              <a:t>c</a:t>
            </a:r>
            <a:r>
              <a:rPr lang="cs-CZ" dirty="0" smtClean="0"/>
              <a:t>ísaře</a:t>
            </a:r>
          </a:p>
          <a:p>
            <a:r>
              <a:rPr lang="cs-CZ" dirty="0" smtClean="0"/>
              <a:t>Rozhodnutí o nástupnictví prvorozeného syna</a:t>
            </a:r>
          </a:p>
          <a:p>
            <a:r>
              <a:rPr lang="cs-CZ" dirty="0" smtClean="0"/>
              <a:t>Dcera z 1. manželství - Markéta - provdána za dánského krále (Dagmar)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Přemysl Otakar I.  a  </a:t>
            </a:r>
            <a:r>
              <a:rPr lang="cs-CZ" dirty="0" err="1" smtClean="0"/>
              <a:t>konstancie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1842" y="1600200"/>
            <a:ext cx="3198316" cy="4873625"/>
          </a:xfrm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Václav I. (1230-1253)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Zakládání měst.</a:t>
            </a:r>
          </a:p>
          <a:p>
            <a:r>
              <a:rPr lang="cs-CZ" dirty="0" smtClean="0"/>
              <a:t>Soupeření se šlechtou.</a:t>
            </a:r>
          </a:p>
          <a:p>
            <a:r>
              <a:rPr lang="cs-CZ" dirty="0" smtClean="0"/>
              <a:t>Těžba stříbra (Jihlava).</a:t>
            </a:r>
          </a:p>
          <a:p>
            <a:r>
              <a:rPr lang="cs-CZ" dirty="0" smtClean="0"/>
              <a:t>Lov (poranění oka).</a:t>
            </a:r>
          </a:p>
          <a:p>
            <a:r>
              <a:rPr lang="cs-CZ" dirty="0" smtClean="0"/>
              <a:t>Rytířské turnaje.</a:t>
            </a:r>
          </a:p>
          <a:p>
            <a:r>
              <a:rPr lang="cs-CZ" dirty="0" smtClean="0"/>
              <a:t>Spory se synem - Přemyslem Otakarem II.</a:t>
            </a:r>
          </a:p>
          <a:p>
            <a:r>
              <a:rPr lang="cs-CZ" dirty="0" smtClean="0"/>
              <a:t>Sestra Anežka - klášter a špitál v Praze </a:t>
            </a:r>
            <a:r>
              <a:rPr lang="cs-CZ" dirty="0" smtClean="0"/>
              <a:t>Na </a:t>
            </a:r>
            <a:r>
              <a:rPr lang="cs-CZ" dirty="0" smtClean="0"/>
              <a:t>Františku, prohlášena za svatou (1989).</a:t>
            </a:r>
          </a:p>
          <a:p>
            <a:r>
              <a:rPr lang="cs-CZ" dirty="0" smtClean="0"/>
              <a:t>Co o něm napsal Dalimil?</a:t>
            </a:r>
          </a:p>
          <a:p>
            <a:pPr marL="0" indent="0">
              <a:buNone/>
            </a:pPr>
            <a:r>
              <a:rPr lang="cs-CZ" dirty="0" smtClean="0"/>
              <a:t>    „…oko ztratil při štvanici, víc než doma býval </a:t>
            </a:r>
          </a:p>
          <a:p>
            <a:pPr marL="0" indent="0">
              <a:buNone/>
            </a:pPr>
            <a:r>
              <a:rPr lang="cs-CZ" dirty="0" smtClean="0"/>
              <a:t>    v háji, jezdil křivoklátským krajem a o Prahu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neměl zájem.“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543245"/>
            <a:ext cx="1924045" cy="1906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Jezdecký portrét Václava I., Pečeť kralevice  </a:t>
            </a:r>
            <a:r>
              <a:rPr lang="cs-CZ" dirty="0" err="1" smtClean="0"/>
              <a:t>václava</a:t>
            </a:r>
            <a:r>
              <a:rPr lang="cs-CZ" dirty="0" smtClean="0"/>
              <a:t> I. (1224)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772815"/>
            <a:ext cx="3024336" cy="453650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34272" y="1988840"/>
            <a:ext cx="3888432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Přemysl Otakar II. (1253- 1278)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Král železný a zlatý.</a:t>
            </a:r>
          </a:p>
          <a:p>
            <a:r>
              <a:rPr lang="cs-CZ" dirty="0" smtClean="0"/>
              <a:t>Druhorozený - kněžská dráha.</a:t>
            </a:r>
          </a:p>
          <a:p>
            <a:r>
              <a:rPr lang="cs-CZ" dirty="0" smtClean="0"/>
              <a:t>Předčasná smrt jeho prvorozeného bratra.</a:t>
            </a:r>
          </a:p>
          <a:p>
            <a:r>
              <a:rPr lang="cs-CZ" dirty="0" smtClean="0"/>
              <a:t>Vzpoura proti otci.</a:t>
            </a:r>
          </a:p>
          <a:p>
            <a:r>
              <a:rPr lang="cs-CZ" dirty="0" smtClean="0"/>
              <a:t>Křížová výprava proti pohanským Prusům, založení města Královec (1254), dnes Kaliningrad.</a:t>
            </a:r>
          </a:p>
          <a:p>
            <a:r>
              <a:rPr lang="cs-CZ" dirty="0" smtClean="0"/>
              <a:t>Rozšíření území až k Jaderskému moři.</a:t>
            </a:r>
          </a:p>
          <a:p>
            <a:r>
              <a:rPr lang="cs-CZ" dirty="0" smtClean="0"/>
              <a:t>Usiluje o korunu německého císaře.</a:t>
            </a:r>
          </a:p>
          <a:p>
            <a:r>
              <a:rPr lang="cs-CZ" dirty="0" smtClean="0"/>
              <a:t>Připojení Chebska, Rakous, Korutan, Štýrska.</a:t>
            </a:r>
          </a:p>
          <a:p>
            <a:r>
              <a:rPr lang="cs-CZ" dirty="0" smtClean="0"/>
              <a:t>Zakládání měst.</a:t>
            </a:r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Náhrobek Přemysla Otakara II.,  Jeho koruna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4437112"/>
            <a:ext cx="2657740" cy="199330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1" y="1772816"/>
            <a:ext cx="4428493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Země za Přemysla Otakara II.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108150"/>
            <a:ext cx="4551057" cy="5749850"/>
          </a:xfrm>
        </p:spPr>
      </p:pic>
    </p:spTree>
    <p:extLst>
      <p:ext uri="{BB962C8B-B14F-4D97-AF65-F5344CB8AC3E}">
        <p14:creationId xmlns:p14="http://schemas.microsoft.com/office/powerpoint/2010/main" xmlns="" val="1907663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7529264" cy="580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404664"/>
            <a:ext cx="7601272" cy="6069288"/>
          </a:xfrm>
        </p:spPr>
        <p:txBody>
          <a:bodyPr/>
          <a:lstStyle/>
          <a:p>
            <a:r>
              <a:rPr lang="cs-CZ" dirty="0" smtClean="0"/>
              <a:t>Úsilí  o získání koruny německého císaře marné</a:t>
            </a:r>
          </a:p>
          <a:p>
            <a:r>
              <a:rPr lang="cs-CZ" dirty="0" smtClean="0"/>
              <a:t>Nový německý císař - Rudolf Habsburský.</a:t>
            </a:r>
          </a:p>
          <a:p>
            <a:r>
              <a:rPr lang="cs-CZ" dirty="0" smtClean="0"/>
              <a:t>Spory Přemysla </a:t>
            </a:r>
            <a:r>
              <a:rPr lang="cs-CZ" dirty="0" err="1" smtClean="0"/>
              <a:t>Ot</a:t>
            </a:r>
            <a:r>
              <a:rPr lang="cs-CZ" dirty="0" smtClean="0"/>
              <a:t>. II. s Rudolfem Habsburským.</a:t>
            </a:r>
          </a:p>
          <a:p>
            <a:r>
              <a:rPr lang="cs-CZ" dirty="0" smtClean="0"/>
              <a:t>Osudové </a:t>
            </a:r>
            <a:r>
              <a:rPr lang="cs-CZ" dirty="0" smtClean="0"/>
              <a:t>střetnutí </a:t>
            </a:r>
            <a:r>
              <a:rPr lang="cs-CZ" dirty="0" smtClean="0"/>
              <a:t>- rok 1278 - bitva u Suchých Krut na Moravském poli (dnešní </a:t>
            </a:r>
            <a:r>
              <a:rPr lang="cs-CZ" dirty="0"/>
              <a:t>R</a:t>
            </a:r>
            <a:r>
              <a:rPr lang="cs-CZ" dirty="0" smtClean="0"/>
              <a:t>akousko).</a:t>
            </a:r>
          </a:p>
          <a:p>
            <a:r>
              <a:rPr lang="cs-CZ" dirty="0" smtClean="0"/>
              <a:t>Porážka, Přemysl Otakar II. Zabit.</a:t>
            </a:r>
          </a:p>
          <a:p>
            <a:r>
              <a:rPr lang="cs-CZ" dirty="0" smtClean="0"/>
              <a:t>Rudolf obsadil Moravu a získal rakouské země.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3645024"/>
            <a:ext cx="2736304" cy="293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490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cs.wikipedia.org/wiki/Soubor:Premyl1_konstancie.jpg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cs.wikipedia.org/wiki/Soubor:PecetprinceVaclavaI.jpg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cs.wikipedia.org/wiki/Soubor:Crown_of_Ottokar_II.jpg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cs.wikipedia.org/wiki/Soubor:Premysl2_nahrobek.jpg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aba.wz.cz/mapy/Dejiny_zemi_koruny_ceske_1/06_panstvi_krale_premysla_2_otakara.jpg</a:t>
            </a:r>
            <a:endParaRPr lang="cs-CZ" dirty="0" smtClean="0"/>
          </a:p>
          <a:p>
            <a:r>
              <a:rPr lang="cs-CZ" dirty="0">
                <a:hlinkClick r:id="rId7" action="ppaction://hlinkpres?slideindex=1&amp;slidetitle="/>
              </a:rPr>
              <a:t>http://cs.wikipedia.org/wiki/Soubor:PremyslZwettl.jpeg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http://cs.wikipedia.org/wiki/Soubor:V%C3%A1clav_I..</a:t>
            </a:r>
            <a:r>
              <a:rPr lang="cs-CZ" dirty="0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 smtClean="0"/>
              <a:t>Otevřená galerie MS Office</a:t>
            </a:r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  <a:endParaRPr lang="cs-CZ" dirty="0" smtClean="0"/>
          </a:p>
          <a:p>
            <a:r>
              <a:rPr lang="cs-CZ" dirty="0"/>
              <a:t>BAUER, Jan. </a:t>
            </a:r>
            <a:r>
              <a:rPr lang="cs-CZ" i="1" dirty="0"/>
              <a:t>Vládci českých zemí</a:t>
            </a:r>
            <a:r>
              <a:rPr lang="cs-CZ" dirty="0"/>
              <a:t>: </a:t>
            </a:r>
            <a:r>
              <a:rPr lang="cs-CZ" i="1" dirty="0"/>
              <a:t>historie panovnického trůnu Čech a Moravy</a:t>
            </a:r>
            <a:r>
              <a:rPr lang="cs-CZ" dirty="0"/>
              <a:t>. Vyd. 1. Praha: Beta, 2004, 271 s. ISBN 80-730-6168-6.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8653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191</TotalTime>
  <Words>544</Words>
  <Application>Microsoft Office PowerPoint</Application>
  <PresentationFormat>Předvádění na obrazovce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Anotace</vt:lpstr>
      <vt:lpstr>První králové</vt:lpstr>
      <vt:lpstr>Přemysl Otakar I. (1197-1230)</vt:lpstr>
      <vt:lpstr>Přemysl Otakar I.  a  konstancie</vt:lpstr>
      <vt:lpstr>Václav I. (1230-1253)</vt:lpstr>
      <vt:lpstr>Jezdecký portrét Václava I., Pečeť kralevice  václava I. (1224)</vt:lpstr>
      <vt:lpstr>Přemysl Otakar II. (1253- 1278)</vt:lpstr>
      <vt:lpstr>Náhrobek Přemysla Otakara II.,  Jeho koruna</vt:lpstr>
      <vt:lpstr>Země za Přemysla Otakara II.</vt:lpstr>
      <vt:lpstr>.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62</cp:revision>
  <dcterms:created xsi:type="dcterms:W3CDTF">2012-03-17T07:31:03Z</dcterms:created>
  <dcterms:modified xsi:type="dcterms:W3CDTF">2013-06-21T12:12:43Z</dcterms:modified>
</cp:coreProperties>
</file>