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6" r:id="rId2"/>
    <p:sldId id="267" r:id="rId3"/>
    <p:sldId id="277" r:id="rId4"/>
    <p:sldId id="276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9" r:id="rId13"/>
    <p:sldId id="275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ladislav_II-pe%C4%8De%C5%A5.jpg" TargetMode="External"/><Relationship Id="rId7" Type="http://schemas.openxmlformats.org/officeDocument/2006/relationships/hyperlink" Target="VY_32_Inovace_D&#283;jepis%20pro%20sedmou%20t&#345;&#237;du_13-&#268;esk&#253;%20st&#225;t%20v%20dob&#283;%20Jagellonc&#367;-1.&#269;&#225;st-p.pptx" TargetMode="External"/><Relationship Id="rId2" Type="http://schemas.openxmlformats.org/officeDocument/2006/relationships/hyperlink" Target="http://cs.wikipedia.org/wiki/Soubor:Vladislaus_II_of_Bohemia_and_Hunga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ladislaus_II._of_Bohemia_and_Hungary.gif" TargetMode="External"/><Relationship Id="rId5" Type="http://schemas.openxmlformats.org/officeDocument/2006/relationships/hyperlink" Target="http://cs.wikipedia.org/wiki/Soubor:FFridrich,_Prazsky_hrad,_Cerna_vez_a_Daliborka.jpg" TargetMode="External"/><Relationship Id="rId4" Type="http://schemas.openxmlformats.org/officeDocument/2006/relationships/hyperlink" Target="http://upload.wikimedia.org/wikipedia/commons/a/a6/POL_COA_Jagiellonowie.svg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tatue_in_Moh%C3%A1cs_(1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401147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stát v době Jagellonců – 1.část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70609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132856"/>
            <a:ext cx="7529264" cy="5349208"/>
          </a:xfrm>
        </p:spPr>
        <p:txBody>
          <a:bodyPr/>
          <a:lstStyle/>
          <a:p>
            <a:r>
              <a:rPr lang="cs-CZ" dirty="0" smtClean="0"/>
              <a:t>Prezentace žáky seznámí s dynastií Jagellonců.</a:t>
            </a:r>
          </a:p>
          <a:p>
            <a:r>
              <a:rPr lang="cs-CZ" dirty="0" smtClean="0"/>
              <a:t>Se jmény dvou panovníků tohoto rodu.</a:t>
            </a:r>
          </a:p>
          <a:p>
            <a:r>
              <a:rPr lang="cs-CZ" dirty="0" smtClean="0"/>
              <a:t>Se spory, ke kterým za jejich panování docházelo.</a:t>
            </a:r>
          </a:p>
          <a:p>
            <a:r>
              <a:rPr lang="cs-CZ" dirty="0" smtClean="0"/>
              <a:t>S letopočtem 1526, který je pro naše dějiny rozhodující.</a:t>
            </a:r>
          </a:p>
          <a:p>
            <a:r>
              <a:rPr lang="cs-CZ" dirty="0" smtClean="0"/>
              <a:t>S  pojmem pozdní gotika.</a:t>
            </a:r>
          </a:p>
          <a:p>
            <a:r>
              <a:rPr lang="cs-CZ" dirty="0" smtClean="0"/>
              <a:t>Prezentace je rozdělena na dvě části.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57256" cy="70609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Jagellonci – erb dynastie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36048" y="1125538"/>
            <a:ext cx="4447992" cy="5348287"/>
          </a:xfrm>
        </p:spPr>
      </p:pic>
    </p:spTree>
    <p:extLst>
      <p:ext uri="{BB962C8B-B14F-4D97-AF65-F5344CB8AC3E}">
        <p14:creationId xmlns:p14="http://schemas.microsoft.com/office/powerpoint/2010/main" xmlns="" val="19462893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Vladislav jagellonský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1268760"/>
            <a:ext cx="2675262" cy="4680520"/>
          </a:xfrm>
        </p:spPr>
      </p:pic>
    </p:spTree>
    <p:extLst>
      <p:ext uri="{BB962C8B-B14F-4D97-AF65-F5344CB8AC3E}">
        <p14:creationId xmlns:p14="http://schemas.microsoft.com/office/powerpoint/2010/main" xmlns="" val="2001757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Vladislav Jagellonský  (1471-1516)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7457256" cy="5421216"/>
          </a:xfrm>
        </p:spPr>
        <p:txBody>
          <a:bodyPr/>
          <a:lstStyle/>
          <a:p>
            <a:r>
              <a:rPr lang="cs-CZ" dirty="0" smtClean="0"/>
              <a:t>Syn polského krále.</a:t>
            </a:r>
          </a:p>
          <a:p>
            <a:r>
              <a:rPr lang="cs-CZ" dirty="0" smtClean="0"/>
              <a:t>Iniciála W (stavby, obrazy).</a:t>
            </a:r>
          </a:p>
          <a:p>
            <a:r>
              <a:rPr lang="cs-CZ" dirty="0" smtClean="0"/>
              <a:t>Rok 1471 - nástup na český trůn (patnáctiletý).</a:t>
            </a:r>
          </a:p>
          <a:p>
            <a:r>
              <a:rPr lang="cs-CZ" dirty="0" smtClean="0"/>
              <a:t>Potíže - země již krále má - Matyáše Korvína (podpora papeže, západních a jihozápadních Čech).</a:t>
            </a:r>
          </a:p>
          <a:p>
            <a:r>
              <a:rPr lang="cs-CZ" dirty="0" smtClean="0"/>
              <a:t>Válečný stav mezi oběma vládci.</a:t>
            </a:r>
          </a:p>
          <a:p>
            <a:r>
              <a:rPr lang="cs-CZ" dirty="0" smtClean="0"/>
              <a:t>Rok 1479 - dohoda mezi panovníky</a:t>
            </a:r>
          </a:p>
          <a:p>
            <a:pPr marL="0" indent="0">
              <a:buNone/>
            </a:pPr>
            <a:r>
              <a:rPr lang="cs-CZ" dirty="0" smtClean="0"/>
              <a:t>                       Vladislav - vládce v Čechách</a:t>
            </a:r>
          </a:p>
          <a:p>
            <a:pPr marL="0" indent="0">
              <a:buNone/>
            </a:pPr>
            <a:r>
              <a:rPr lang="cs-CZ" dirty="0" smtClean="0"/>
              <a:t>                       Matyáš - vládce na Moravě,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ve Slezsku, Lužici.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Povaha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124744"/>
            <a:ext cx="7385248" cy="5349208"/>
          </a:xfrm>
        </p:spPr>
        <p:txBody>
          <a:bodyPr/>
          <a:lstStyle/>
          <a:p>
            <a:r>
              <a:rPr lang="cs-CZ" dirty="0" smtClean="0"/>
              <a:t>Vládce mírný, laskavý, nerozhodný.</a:t>
            </a:r>
          </a:p>
          <a:p>
            <a:r>
              <a:rPr lang="cs-CZ" dirty="0" smtClean="0"/>
              <a:t>Souhlas se všemi návrhy a připomínkami.</a:t>
            </a:r>
          </a:p>
          <a:p>
            <a:r>
              <a:rPr lang="cs-CZ" dirty="0" smtClean="0"/>
              <a:t>Odpověď - „ bene“ = dobře.</a:t>
            </a:r>
          </a:p>
          <a:p>
            <a:r>
              <a:rPr lang="cs-CZ" dirty="0" smtClean="0"/>
              <a:t>Přezdíván  REX BENE - KRÁL DOBŘE.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3356992"/>
            <a:ext cx="2597648" cy="253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Nepokoje za vlády </a:t>
            </a:r>
            <a:r>
              <a:rPr lang="cs-CZ" dirty="0" err="1" smtClean="0"/>
              <a:t>vladislava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7457256" cy="5421216"/>
          </a:xfrm>
        </p:spPr>
        <p:txBody>
          <a:bodyPr/>
          <a:lstStyle/>
          <a:p>
            <a:r>
              <a:rPr lang="cs-CZ" dirty="0" smtClean="0"/>
              <a:t>Náboženské - rok 1483 - krvavé spory mezi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kališníky a katolíky</a:t>
            </a:r>
          </a:p>
          <a:p>
            <a:pPr marL="0" indent="0">
              <a:buNone/>
            </a:pPr>
            <a:r>
              <a:rPr lang="cs-CZ" dirty="0" smtClean="0"/>
              <a:t>                           rok 1485 - Kutná Hora - uzavření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míru mezi katolíky a kališníky</a:t>
            </a:r>
          </a:p>
          <a:p>
            <a:pPr marL="0" indent="0">
              <a:buNone/>
            </a:pPr>
            <a:r>
              <a:rPr lang="cs-CZ" dirty="0" smtClean="0"/>
              <a:t>                           Kutnohorský smír (zajištění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vzájemné náboženské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snášenlivosti).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Hospodářské - těžký úděl poddaných, nemají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zastání.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476672"/>
            <a:ext cx="7529264" cy="5997280"/>
          </a:xfrm>
        </p:spPr>
        <p:txBody>
          <a:bodyPr/>
          <a:lstStyle/>
          <a:p>
            <a:r>
              <a:rPr lang="cs-CZ" dirty="0" smtClean="0"/>
              <a:t>Rok 1496 - zeman Dalibor z Kozojed se ujal vzbouřených sedláků svého souseda, postaven před soud a popraven.</a:t>
            </a:r>
          </a:p>
          <a:p>
            <a:r>
              <a:rPr lang="cs-CZ" dirty="0" smtClean="0"/>
              <a:t>Rok 1496 - povstání horníků v Kutné Hoře, předáci povstání byli popraveni.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4500" y="2708920"/>
            <a:ext cx="5715000" cy="380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Vladislav – vládce v Uhrách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7467600" cy="4873752"/>
          </a:xfrm>
        </p:spPr>
        <p:txBody>
          <a:bodyPr/>
          <a:lstStyle/>
          <a:p>
            <a:r>
              <a:rPr lang="cs-CZ" dirty="0" smtClean="0"/>
              <a:t>Rok 1490 - smrt Matyáše Korvína.</a:t>
            </a:r>
          </a:p>
          <a:p>
            <a:r>
              <a:rPr lang="cs-CZ" dirty="0" smtClean="0"/>
              <a:t>Vladislavovi nabídnuta uherská koruna.</a:t>
            </a:r>
          </a:p>
          <a:p>
            <a:r>
              <a:rPr lang="cs-CZ" dirty="0" smtClean="0"/>
              <a:t>Podmínka - přesídlení do Budína.</a:t>
            </a:r>
          </a:p>
          <a:p>
            <a:r>
              <a:rPr lang="cs-CZ" dirty="0" smtClean="0"/>
              <a:t>Návštěvy Čech výjimečné, vláda v zemi v rukou šlechty.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1408" y="3356992"/>
            <a:ext cx="2097782" cy="3400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Ludvík Jagellonský   (1516-1526)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916832"/>
            <a:ext cx="7385248" cy="4557120"/>
          </a:xfrm>
        </p:spPr>
        <p:txBody>
          <a:bodyPr/>
          <a:lstStyle/>
          <a:p>
            <a:r>
              <a:rPr lang="cs-CZ" dirty="0" smtClean="0"/>
              <a:t>Rok narození -1506, Budín.</a:t>
            </a:r>
          </a:p>
          <a:p>
            <a:r>
              <a:rPr lang="cs-CZ" dirty="0" smtClean="0"/>
              <a:t>Matka - </a:t>
            </a:r>
            <a:r>
              <a:rPr lang="cs-CZ" dirty="0"/>
              <a:t>A</a:t>
            </a:r>
            <a:r>
              <a:rPr lang="cs-CZ" dirty="0" smtClean="0"/>
              <a:t>nna z </a:t>
            </a:r>
            <a:r>
              <a:rPr lang="cs-CZ" dirty="0" err="1" smtClean="0"/>
              <a:t>Foix</a:t>
            </a:r>
            <a:r>
              <a:rPr lang="cs-CZ" dirty="0" smtClean="0"/>
              <a:t>.</a:t>
            </a:r>
          </a:p>
          <a:p>
            <a:r>
              <a:rPr lang="cs-CZ" dirty="0" smtClean="0"/>
              <a:t>Otec - Vladislav  Jagellonský.</a:t>
            </a:r>
          </a:p>
          <a:p>
            <a:r>
              <a:rPr lang="cs-CZ" dirty="0" smtClean="0"/>
              <a:t>Rok 1509 - korunovace na českého krále (tříletý).</a:t>
            </a:r>
          </a:p>
          <a:p>
            <a:r>
              <a:rPr lang="cs-CZ" dirty="0" smtClean="0"/>
              <a:t>Přezdívka - „král - dítě“.</a:t>
            </a:r>
          </a:p>
          <a:p>
            <a:r>
              <a:rPr lang="cs-CZ" dirty="0" smtClean="0"/>
              <a:t>Sídlo v </a:t>
            </a:r>
            <a:r>
              <a:rPr lang="cs-CZ" dirty="0" err="1" smtClean="0"/>
              <a:t>Budíně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Rok 1522 – první návštěva Prahy.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     Ludvík Jagellonský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1844824"/>
            <a:ext cx="3113881" cy="4334522"/>
          </a:xfr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562074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          Ohrožení země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052736"/>
            <a:ext cx="7385248" cy="5421216"/>
          </a:xfrm>
        </p:spPr>
        <p:txBody>
          <a:bodyPr/>
          <a:lstStyle/>
          <a:p>
            <a:r>
              <a:rPr lang="cs-CZ" dirty="0" smtClean="0"/>
              <a:t>Rok 1526 - turecké ohrožení (sultán </a:t>
            </a:r>
            <a:r>
              <a:rPr lang="cs-CZ" dirty="0" err="1" smtClean="0"/>
              <a:t>Sűleyman</a:t>
            </a:r>
            <a:r>
              <a:rPr lang="cs-CZ" dirty="0" smtClean="0"/>
              <a:t> Nádherný na jihu Uher).</a:t>
            </a:r>
          </a:p>
          <a:p>
            <a:r>
              <a:rPr lang="cs-CZ" dirty="0" smtClean="0"/>
              <a:t>Ludvíkova armáda - 25 000 mužů.</a:t>
            </a:r>
          </a:p>
          <a:p>
            <a:r>
              <a:rPr lang="cs-CZ" dirty="0" smtClean="0"/>
              <a:t>Turecká armáda - 55 000 bojovníků.</a:t>
            </a:r>
          </a:p>
          <a:p>
            <a:r>
              <a:rPr lang="cs-CZ" dirty="0" smtClean="0"/>
              <a:t>Bitva u </a:t>
            </a:r>
            <a:r>
              <a:rPr lang="cs-CZ" dirty="0" smtClean="0"/>
              <a:t>Moháče.</a:t>
            </a:r>
            <a:endParaRPr lang="cs-CZ" dirty="0" smtClean="0"/>
          </a:p>
          <a:p>
            <a:r>
              <a:rPr lang="cs-CZ" dirty="0" smtClean="0"/>
              <a:t>Ludvíkova smrt (bažina).</a:t>
            </a:r>
          </a:p>
          <a:p>
            <a:r>
              <a:rPr lang="cs-CZ" dirty="0" smtClean="0"/>
              <a:t>Bezdětný - české a uherské království bez panovníka.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4293096"/>
            <a:ext cx="1582288" cy="2363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2490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385248" cy="70609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052736"/>
            <a:ext cx="7385248" cy="5421216"/>
          </a:xfrm>
        </p:spPr>
        <p:txBody>
          <a:bodyPr>
            <a:normAutofit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cs.wikipedia.org/wiki/Soubor:Vladislaus_II_of_Bohemia_and_Hungary.jpg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cs.wikipedia.org/wiki/Soubor:Vladislav_II-pe%C4%8De%C5%A5.jpg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upload.wikimedia.org/wikipedia/commons/a/a6/POL_COA_Jagiellonowie.svg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http://cs.wikipedia.org/wiki/Soubor:FFridrich,_Prazsky_hrad,_</a:t>
            </a:r>
            <a:r>
              <a:rPr lang="cs-CZ" dirty="0" smtClean="0">
                <a:hlinkClick r:id="rId5"/>
              </a:rPr>
              <a:t>Cerna_vez_a_Daliborka.jpg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http://cs.wikipedia.org/wiki/Soubor:Vladislaus_II._</a:t>
            </a:r>
            <a:r>
              <a:rPr lang="cs-CZ" dirty="0" smtClean="0">
                <a:hlinkClick r:id="rId6"/>
              </a:rPr>
              <a:t>of_Bohemia_and_Hungary.gif</a:t>
            </a:r>
            <a:endParaRPr lang="cs-CZ" dirty="0" smtClean="0"/>
          </a:p>
          <a:p>
            <a:r>
              <a:rPr lang="cs-CZ" dirty="0">
                <a:hlinkClick r:id="rId7" action="ppaction://hlinkpres?slideindex=1&amp;slidetitle="/>
              </a:rPr>
              <a:t>http://cs.wikipedia.org/wiki/Soubor:Louis2.jpg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634082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7457256" cy="5493224"/>
          </a:xfrm>
        </p:spPr>
        <p:txBody>
          <a:bodyPr/>
          <a:lstStyle/>
          <a:p>
            <a:r>
              <a:rPr lang="cs-CZ" dirty="0">
                <a:hlinkClick r:id="rId2"/>
              </a:rPr>
              <a:t>http://cs.wikipedia.org/wiki/Soubor:Statue_in_Moh%C3%A1cs_(1).</a:t>
            </a:r>
            <a:r>
              <a:rPr lang="cs-CZ" dirty="0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  <a:endParaRPr lang="cs-CZ" dirty="0" smtClean="0"/>
          </a:p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5. vyd., ve </a:t>
            </a:r>
            <a:r>
              <a:rPr lang="cs-CZ" dirty="0" err="1"/>
              <a:t>VaN</a:t>
            </a:r>
            <a:r>
              <a:rPr lang="cs-CZ" dirty="0"/>
              <a:t> Práce 3. Praha: Práce, 1996, 101 s. Učebnice pro základní školy (Práce). ISBN 80-208-0378-5. </a:t>
            </a:r>
            <a:endParaRPr lang="cs-CZ" dirty="0" smtClean="0"/>
          </a:p>
          <a:p>
            <a:r>
              <a:rPr lang="cs-CZ" dirty="0"/>
              <a:t>BAUER, Jan. </a:t>
            </a:r>
            <a:r>
              <a:rPr lang="cs-CZ" i="1" dirty="0"/>
              <a:t>Vládci českých zemí</a:t>
            </a:r>
            <a:r>
              <a:rPr lang="cs-CZ" dirty="0"/>
              <a:t>: </a:t>
            </a:r>
            <a:r>
              <a:rPr lang="cs-CZ" i="1" dirty="0"/>
              <a:t>historie panovnického trůnu Čech a Moravy</a:t>
            </a:r>
            <a:r>
              <a:rPr lang="cs-CZ" dirty="0"/>
              <a:t>. Vyd. 1. Praha: Beta, 2004, 271 s. Učebnice pro základní školy (Práce). ISBN 80-730-6168-6. </a:t>
            </a:r>
          </a:p>
        </p:txBody>
      </p:sp>
    </p:spTree>
    <p:extLst>
      <p:ext uri="{BB962C8B-B14F-4D97-AF65-F5344CB8AC3E}">
        <p14:creationId xmlns:p14="http://schemas.microsoft.com/office/powerpoint/2010/main" xmlns="" val="3982162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276</TotalTime>
  <Words>557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Anotace</vt:lpstr>
      <vt:lpstr>          Jagellonci – erb dynastie</vt:lpstr>
      <vt:lpstr>          Vladislav jagellonský</vt:lpstr>
      <vt:lpstr>Vladislav Jagellonský  (1471-1516)</vt:lpstr>
      <vt:lpstr>Povaha</vt:lpstr>
      <vt:lpstr>Nepokoje za vlády vladislava </vt:lpstr>
      <vt:lpstr>Snímek 8</vt:lpstr>
      <vt:lpstr>Vladislav – vládce v Uhrách</vt:lpstr>
      <vt:lpstr>Ludvík Jagellonský   (1516-1526)</vt:lpstr>
      <vt:lpstr>               Ludvík Jagellonský </vt:lpstr>
      <vt:lpstr>                    Ohrožení země 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63</cp:revision>
  <dcterms:created xsi:type="dcterms:W3CDTF">2012-03-17T07:31:03Z</dcterms:created>
  <dcterms:modified xsi:type="dcterms:W3CDTF">2013-06-21T12:09:07Z</dcterms:modified>
</cp:coreProperties>
</file>