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6" r:id="rId2"/>
    <p:sldId id="267" r:id="rId3"/>
    <p:sldId id="268" r:id="rId4"/>
    <p:sldId id="269" r:id="rId5"/>
    <p:sldId id="270" r:id="rId6"/>
    <p:sldId id="271" r:id="rId7"/>
    <p:sldId id="276" r:id="rId8"/>
    <p:sldId id="272" r:id="rId9"/>
    <p:sldId id="273" r:id="rId10"/>
    <p:sldId id="274" r:id="rId11"/>
    <p:sldId id="277" r:id="rId12"/>
    <p:sldId id="279" r:id="rId13"/>
    <p:sldId id="280" r:id="rId14"/>
    <p:sldId id="281" r:id="rId15"/>
    <p:sldId id="282" r:id="rId16"/>
    <p:sldId id="275" r:id="rId17"/>
    <p:sldId id="27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11D1-9EB6-45B3-B9A2-7D738D591ABF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9F9FC-E572-46B8-9171-63F0465171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04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g_Vladislav-Saal.jpg" TargetMode="External"/><Relationship Id="rId7" Type="http://schemas.openxmlformats.org/officeDocument/2006/relationships/hyperlink" Target="VY_32_Inovace_D&#283;jepis%20pro%20sedmou%20t&#345;&#237;du_14-&#268;esk&#253;%20st&#225;t%20v%20dob&#283;%20Jagellonc&#367;-2.&#269;&#225;st.pptx" TargetMode="External"/><Relationship Id="rId2" Type="http://schemas.openxmlformats.org/officeDocument/2006/relationships/hyperlink" Target="http://cs.wikipedia.org/wiki/Soubor:KUTNA_HORA_(js)_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at%C4%9Bj_Rejsek_plaque_detail.jpg" TargetMode="External"/><Relationship Id="rId5" Type="http://schemas.openxmlformats.org/officeDocument/2006/relationships/hyperlink" Target="http://cs.wikipedia.org/wiki/Vladislavsk%C3%BD_s%C3%A1l" TargetMode="External"/><Relationship Id="rId4" Type="http://schemas.openxmlformats.org/officeDocument/2006/relationships/hyperlink" Target="http://cs.wikipedia.org/wiki/Soubor:Benedikt_Rejt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utenberg_bible_Old_Testament_Epistle_of_St_Jerome.jpg" TargetMode="External"/><Relationship Id="rId2" Type="http://schemas.openxmlformats.org/officeDocument/2006/relationships/hyperlink" Target="http://cs.wikipedia.org/wiki/Soubor:1518bohemiamap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7032687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Hana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Műllerová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VY_32_INOVACE_5B_14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Český</a:t>
                      </a:r>
                      <a:r>
                        <a:rPr lang="cs-CZ" baseline="0" dirty="0" smtClean="0"/>
                        <a:t> stát v době Jagellonců - 2. část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789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56207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     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90754"/>
            <a:ext cx="7457256" cy="5493224"/>
          </a:xfrm>
        </p:spPr>
        <p:txBody>
          <a:bodyPr/>
          <a:lstStyle/>
          <a:p>
            <a:r>
              <a:rPr lang="cs-CZ" dirty="0" smtClean="0"/>
              <a:t>Prezentace navazuje na předchozí část věnovanou Jagelloncům.</a:t>
            </a:r>
          </a:p>
          <a:p>
            <a:r>
              <a:rPr lang="cs-CZ" dirty="0" smtClean="0"/>
              <a:t>Žáky seznámí s pojmem jagellonská gotika.</a:t>
            </a:r>
          </a:p>
          <a:p>
            <a:r>
              <a:rPr lang="cs-CZ" dirty="0" smtClean="0"/>
              <a:t>Připomene slavné architekty tohoto </a:t>
            </a:r>
            <a:r>
              <a:rPr lang="cs-CZ" dirty="0" smtClean="0"/>
              <a:t>období </a:t>
            </a:r>
            <a:r>
              <a:rPr lang="cs-CZ" dirty="0" smtClean="0"/>
              <a:t>a jejich díla.</a:t>
            </a:r>
          </a:p>
          <a:p>
            <a:r>
              <a:rPr lang="cs-CZ" dirty="0" smtClean="0"/>
              <a:t>Část  prezentace bude věnována malířství.</a:t>
            </a:r>
          </a:p>
          <a:p>
            <a:r>
              <a:rPr lang="cs-CZ" dirty="0" smtClean="0"/>
              <a:t>Žáci se seznámí s pojmem inkunábule.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703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56207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Pozdní gotika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57256" cy="4773144"/>
          </a:xfrm>
        </p:spPr>
        <p:txBody>
          <a:bodyPr/>
          <a:lstStyle/>
          <a:p>
            <a:r>
              <a:rPr lang="cs-CZ" dirty="0" smtClean="0"/>
              <a:t>Zisky z obchodování, z řemesel a dolů (obnovení těžby v kutnohorských dolech)</a:t>
            </a:r>
            <a:r>
              <a:rPr lang="cs-CZ" dirty="0"/>
              <a:t> </a:t>
            </a:r>
            <a:r>
              <a:rPr lang="cs-CZ" dirty="0" smtClean="0"/>
              <a:t>umožnily rozvíjet  stavební činnost.</a:t>
            </a:r>
          </a:p>
          <a:p>
            <a:r>
              <a:rPr lang="cs-CZ" dirty="0" smtClean="0"/>
              <a:t>Sloh tohoto období nazýváme POZDNÍ GOTIKA.</a:t>
            </a:r>
          </a:p>
          <a:p>
            <a:endParaRPr lang="cs-CZ" dirty="0"/>
          </a:p>
          <a:p>
            <a:r>
              <a:rPr lang="cs-CZ" dirty="0" smtClean="0"/>
              <a:t>V tomto slohu došlo například k přestavbě Pražského hradu, Křivoklátu, Vlašského </a:t>
            </a:r>
            <a:r>
              <a:rPr lang="cs-CZ" dirty="0" smtClean="0"/>
              <a:t>hradu </a:t>
            </a:r>
            <a:r>
              <a:rPr lang="cs-CZ" dirty="0" smtClean="0"/>
              <a:t>v Kutné Hoře, k dokončení chrámu sv. Barbory.</a:t>
            </a:r>
          </a:p>
        </p:txBody>
      </p:sp>
    </p:spTree>
    <p:extLst>
      <p:ext uri="{BB962C8B-B14F-4D97-AF65-F5344CB8AC3E}">
        <p14:creationId xmlns:p14="http://schemas.microsoft.com/office/powerpoint/2010/main" xmlns="" val="428046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Chrám sv. Barbory – Kutná Hora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196752"/>
            <a:ext cx="6986440" cy="4654715"/>
          </a:xfrm>
        </p:spPr>
      </p:pic>
    </p:spTree>
    <p:extLst>
      <p:ext uri="{BB962C8B-B14F-4D97-AF65-F5344CB8AC3E}">
        <p14:creationId xmlns:p14="http://schemas.microsoft.com/office/powerpoint/2010/main" xmlns="" val="137206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    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57256" cy="542121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/>
                </a:solidFill>
              </a:rPr>
              <a:t>Benedikt </a:t>
            </a:r>
            <a:r>
              <a:rPr lang="cs-CZ" dirty="0" err="1" smtClean="0">
                <a:solidFill>
                  <a:schemeClr val="accent3"/>
                </a:solidFill>
              </a:rPr>
              <a:t>Rejt</a:t>
            </a:r>
            <a:r>
              <a:rPr lang="cs-CZ" dirty="0" smtClean="0">
                <a:solidFill>
                  <a:schemeClr val="accent3"/>
                </a:solidFill>
              </a:rPr>
              <a:t> (</a:t>
            </a:r>
            <a:r>
              <a:rPr lang="cs-CZ" dirty="0" err="1" smtClean="0">
                <a:solidFill>
                  <a:schemeClr val="accent3"/>
                </a:solidFill>
              </a:rPr>
              <a:t>Ried</a:t>
            </a:r>
            <a:r>
              <a:rPr lang="cs-CZ" dirty="0" smtClean="0">
                <a:solidFill>
                  <a:schemeClr val="accent3"/>
                </a:solidFill>
              </a:rPr>
              <a:t>) z </a:t>
            </a:r>
            <a:r>
              <a:rPr lang="cs-CZ" dirty="0" err="1" smtClean="0">
                <a:solidFill>
                  <a:schemeClr val="accent3"/>
                </a:solidFill>
              </a:rPr>
              <a:t>Pístova</a:t>
            </a:r>
            <a:endParaRPr lang="cs-CZ" dirty="0" smtClean="0">
              <a:solidFill>
                <a:schemeClr val="accent3"/>
              </a:solidFill>
            </a:endParaRPr>
          </a:p>
          <a:p>
            <a:r>
              <a:rPr lang="cs-CZ" dirty="0" smtClean="0"/>
              <a:t>Život - 1451, 1455 - 1534</a:t>
            </a:r>
          </a:p>
          <a:p>
            <a:r>
              <a:rPr lang="cs-CZ" dirty="0" smtClean="0"/>
              <a:t>Povolán Vladislavem Jagellonským.</a:t>
            </a:r>
          </a:p>
          <a:p>
            <a:r>
              <a:rPr lang="cs-CZ" dirty="0" smtClean="0"/>
              <a:t>Důvod - opevnění Pražského hradu.</a:t>
            </a:r>
          </a:p>
          <a:p>
            <a:r>
              <a:rPr lang="cs-CZ" dirty="0" smtClean="0"/>
              <a:t>Zkušenosti získány  při budování </a:t>
            </a:r>
            <a:r>
              <a:rPr lang="cs-CZ" dirty="0" smtClean="0"/>
              <a:t>opevnění </a:t>
            </a:r>
            <a:r>
              <a:rPr lang="cs-CZ" dirty="0" smtClean="0"/>
              <a:t>v Norimberku.</a:t>
            </a:r>
          </a:p>
          <a:p>
            <a:r>
              <a:rPr lang="cs-CZ" dirty="0" smtClean="0"/>
              <a:t>Výstavba Ludvíkova křídla na Pražském hradě.</a:t>
            </a:r>
          </a:p>
          <a:p>
            <a:r>
              <a:rPr lang="cs-CZ" dirty="0" smtClean="0"/>
              <a:t>Výstavba Velkého sálu, dnes Vladislavského sálu.</a:t>
            </a:r>
          </a:p>
          <a:p>
            <a:r>
              <a:rPr lang="cs-CZ" dirty="0" smtClean="0"/>
              <a:t>Jezdecké schody do sálu.</a:t>
            </a:r>
          </a:p>
          <a:p>
            <a:r>
              <a:rPr lang="cs-CZ" dirty="0" smtClean="0"/>
              <a:t>Výstavba opevnění hradu Švihov.</a:t>
            </a:r>
          </a:p>
          <a:p>
            <a:r>
              <a:rPr lang="cs-CZ" dirty="0" smtClean="0"/>
              <a:t>Za svoji činnost povýšen do šlechtického stavu -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erbu lev držící kružítko v černém poli.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645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92211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Pravděpodobná podoba Benedikta </a:t>
            </a:r>
            <a:r>
              <a:rPr lang="cs-CZ" dirty="0" err="1" smtClean="0"/>
              <a:t>Rejta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1628800"/>
            <a:ext cx="3333338" cy="4961447"/>
          </a:xfrm>
        </p:spPr>
      </p:pic>
    </p:spTree>
    <p:extLst>
      <p:ext uri="{BB962C8B-B14F-4D97-AF65-F5344CB8AC3E}">
        <p14:creationId xmlns:p14="http://schemas.microsoft.com/office/powerpoint/2010/main" xmlns="" val="343928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Vladislavský sál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7467600" cy="480174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Pozdně gotický, obdélný sál.</a:t>
            </a:r>
          </a:p>
          <a:p>
            <a:r>
              <a:rPr lang="cs-CZ" dirty="0" smtClean="0"/>
              <a:t>Vznik v letech 1490 -1501.</a:t>
            </a:r>
          </a:p>
          <a:p>
            <a:r>
              <a:rPr lang="cs-CZ" dirty="0" smtClean="0"/>
              <a:t>Rozměry - 62 metrů x 16 metrů.</a:t>
            </a:r>
          </a:p>
          <a:p>
            <a:r>
              <a:rPr lang="cs-CZ" dirty="0" smtClean="0"/>
              <a:t>Výška klenby - 13 metrů.</a:t>
            </a:r>
          </a:p>
          <a:p>
            <a:r>
              <a:rPr lang="cs-CZ" dirty="0" smtClean="0"/>
              <a:t>Účel - komunikační (</a:t>
            </a:r>
            <a:r>
              <a:rPr lang="cs-CZ" dirty="0" err="1" smtClean="0"/>
              <a:t>rokovací</a:t>
            </a:r>
            <a:r>
              <a:rPr lang="cs-CZ" dirty="0" smtClean="0"/>
              <a:t>) místo</a:t>
            </a:r>
          </a:p>
          <a:p>
            <a:pPr marL="0" indent="0">
              <a:buNone/>
            </a:pPr>
            <a:r>
              <a:rPr lang="cs-CZ" dirty="0" smtClean="0"/>
              <a:t>               tanec</a:t>
            </a:r>
          </a:p>
          <a:p>
            <a:pPr marL="0" indent="0">
              <a:buNone/>
            </a:pPr>
            <a:r>
              <a:rPr lang="cs-CZ" dirty="0" smtClean="0"/>
              <a:t>               rytířské turnaje</a:t>
            </a:r>
          </a:p>
          <a:p>
            <a:pPr marL="0" indent="0">
              <a:buNone/>
            </a:pPr>
            <a:r>
              <a:rPr lang="cs-CZ" dirty="0" smtClean="0"/>
              <a:t>               divadelní představení.          </a:t>
            </a:r>
          </a:p>
          <a:p>
            <a:pPr marL="0" indent="0">
              <a:buNone/>
            </a:pPr>
            <a:r>
              <a:rPr lang="cs-CZ" dirty="0" smtClean="0"/>
              <a:t>               </a:t>
            </a:r>
          </a:p>
          <a:p>
            <a:r>
              <a:rPr lang="cs-CZ" dirty="0" smtClean="0"/>
              <a:t>Na jižní straně sálu - kamenný balkon.</a:t>
            </a:r>
          </a:p>
          <a:p>
            <a:r>
              <a:rPr lang="cs-CZ" dirty="0" smtClean="0"/>
              <a:t>Jihozápadní roh - vstup do Ludvíkova křídla </a:t>
            </a:r>
          </a:p>
          <a:p>
            <a:pPr marL="0" indent="0">
              <a:buNone/>
            </a:pPr>
            <a:r>
              <a:rPr lang="cs-CZ" dirty="0" smtClean="0"/>
              <a:t>                                  (Česká kancelář).</a:t>
            </a:r>
          </a:p>
          <a:p>
            <a:r>
              <a:rPr lang="cs-CZ" dirty="0" smtClean="0"/>
              <a:t>Vstup do sálu - </a:t>
            </a:r>
            <a:r>
              <a:rPr lang="cs-CZ" dirty="0"/>
              <a:t>J</a:t>
            </a:r>
            <a:r>
              <a:rPr lang="cs-CZ" dirty="0" smtClean="0"/>
              <a:t>ezdecké schodiště.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9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70609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Vladislavský sál z roku 1870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1556792"/>
            <a:ext cx="4497428" cy="4392488"/>
          </a:xfrm>
        </p:spPr>
      </p:pic>
    </p:spTree>
    <p:extLst>
      <p:ext uri="{BB962C8B-B14F-4D97-AF65-F5344CB8AC3E}">
        <p14:creationId xmlns:p14="http://schemas.microsoft.com/office/powerpoint/2010/main" xmlns="" val="84109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Kroužená klenba Vladislavského sálu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1196752"/>
            <a:ext cx="4032448" cy="5376598"/>
          </a:xfrm>
        </p:spPr>
      </p:pic>
    </p:spTree>
    <p:extLst>
      <p:ext uri="{BB962C8B-B14F-4D97-AF65-F5344CB8AC3E}">
        <p14:creationId xmlns:p14="http://schemas.microsoft.com/office/powerpoint/2010/main" xmlns="" val="79364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56207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     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340768"/>
            <a:ext cx="7385248" cy="513318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/>
                </a:solidFill>
              </a:rPr>
              <a:t>Matěj Rejsek</a:t>
            </a:r>
          </a:p>
          <a:p>
            <a:r>
              <a:rPr lang="cs-CZ" dirty="0" smtClean="0"/>
              <a:t>Život - 1450, 1445, 1449 - 1506.</a:t>
            </a:r>
          </a:p>
          <a:p>
            <a:r>
              <a:rPr lang="cs-CZ" dirty="0" smtClean="0"/>
              <a:t>Stavitel, kameník, sochař.</a:t>
            </a:r>
          </a:p>
          <a:p>
            <a:r>
              <a:rPr lang="cs-CZ" dirty="0" smtClean="0"/>
              <a:t>Bakalář a rektor (správce) Týnské školy.</a:t>
            </a:r>
          </a:p>
          <a:p>
            <a:r>
              <a:rPr lang="cs-CZ" dirty="0" smtClean="0"/>
              <a:t>Výstavba chrámu sv. Barbory.</a:t>
            </a:r>
          </a:p>
          <a:p>
            <a:r>
              <a:rPr lang="cs-CZ" dirty="0" smtClean="0"/>
              <a:t>Výstavba Prašné brány (1477 - 1483).</a:t>
            </a:r>
          </a:p>
          <a:p>
            <a:r>
              <a:rPr lang="cs-CZ" dirty="0" smtClean="0"/>
              <a:t>Kazatelna v kostele sv. Bartoloměje </a:t>
            </a:r>
            <a:r>
              <a:rPr lang="cs-CZ" dirty="0" smtClean="0"/>
              <a:t>v </a:t>
            </a:r>
            <a:r>
              <a:rPr lang="cs-CZ" dirty="0" smtClean="0"/>
              <a:t>Rakovníku.</a:t>
            </a:r>
          </a:p>
          <a:p>
            <a:r>
              <a:rPr lang="cs-CZ" dirty="0" smtClean="0"/>
              <a:t>Sochařská výzdoba kašny v Kutné Hoře.</a:t>
            </a:r>
          </a:p>
          <a:p>
            <a:r>
              <a:rPr lang="cs-CZ" dirty="0" smtClean="0"/>
              <a:t>Zkušenosti - pozorování, zkoumání děl </a:t>
            </a:r>
            <a:r>
              <a:rPr lang="cs-CZ" dirty="0" smtClean="0"/>
              <a:t>Petra </a:t>
            </a:r>
            <a:r>
              <a:rPr lang="cs-CZ" dirty="0" err="1" smtClean="0"/>
              <a:t>Parléře</a:t>
            </a:r>
            <a:r>
              <a:rPr lang="cs-CZ" dirty="0" smtClean="0"/>
              <a:t>. 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638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85010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Pamětní deska, portrét Matěje Rejska, Prostějov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1628800"/>
            <a:ext cx="3655218" cy="4873625"/>
          </a:xfrm>
        </p:spPr>
      </p:pic>
    </p:spTree>
    <p:extLst>
      <p:ext uri="{BB962C8B-B14F-4D97-AF65-F5344CB8AC3E}">
        <p14:creationId xmlns:p14="http://schemas.microsoft.com/office/powerpoint/2010/main" xmlns="" val="260938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        Malíři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7457256" cy="5493224"/>
          </a:xfrm>
        </p:spPr>
        <p:txBody>
          <a:bodyPr/>
          <a:lstStyle/>
          <a:p>
            <a:r>
              <a:rPr lang="cs-CZ" dirty="0" smtClean="0"/>
              <a:t>Mistr litoměřického oltáře.</a:t>
            </a:r>
          </a:p>
          <a:p>
            <a:pPr marL="0" indent="0">
              <a:buNone/>
            </a:pPr>
            <a:r>
              <a:rPr lang="cs-CZ" dirty="0" smtClean="0"/>
              <a:t>    Desky Kristových pašijí (1502-1505) </a:t>
            </a:r>
          </a:p>
          <a:p>
            <a:pPr marL="0" indent="0">
              <a:buNone/>
            </a:pPr>
            <a:r>
              <a:rPr lang="cs-CZ" dirty="0" smtClean="0"/>
              <a:t>    v Litoměřicích.</a:t>
            </a:r>
          </a:p>
          <a:p>
            <a:pPr marL="0" indent="0">
              <a:buNone/>
            </a:pPr>
            <a:r>
              <a:rPr lang="cs-CZ" dirty="0" smtClean="0"/>
              <a:t>    Triptych </a:t>
            </a:r>
            <a:r>
              <a:rPr lang="cs-CZ" dirty="0"/>
              <a:t>S</a:t>
            </a:r>
            <a:r>
              <a:rPr lang="cs-CZ" dirty="0" smtClean="0"/>
              <a:t>trahovského oltář.</a:t>
            </a:r>
          </a:p>
          <a:p>
            <a:pPr marL="0" indent="0">
              <a:buNone/>
            </a:pPr>
            <a:r>
              <a:rPr lang="cs-CZ" dirty="0" smtClean="0"/>
              <a:t>    Spolupráce na oltáři v Rokycanech.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284984"/>
            <a:ext cx="2161859" cy="347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49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Nejstarší tištěná mapa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7457256" cy="5493224"/>
          </a:xfrm>
        </p:spPr>
        <p:txBody>
          <a:bodyPr/>
          <a:lstStyle/>
          <a:p>
            <a:r>
              <a:rPr lang="cs-CZ" dirty="0" smtClean="0"/>
              <a:t>Autor - Mikuláš </a:t>
            </a:r>
            <a:r>
              <a:rPr lang="cs-CZ" dirty="0" err="1" smtClean="0"/>
              <a:t>Klaudyán</a:t>
            </a:r>
            <a:r>
              <a:rPr lang="cs-CZ" dirty="0" smtClean="0"/>
              <a:t> (</a:t>
            </a:r>
            <a:r>
              <a:rPr lang="cs-CZ" dirty="0" err="1" smtClean="0"/>
              <a:t>Kulha</a:t>
            </a:r>
            <a:r>
              <a:rPr lang="cs-CZ" dirty="0" smtClean="0"/>
              <a:t>).</a:t>
            </a:r>
          </a:p>
          <a:p>
            <a:r>
              <a:rPr lang="cs-CZ" dirty="0" smtClean="0"/>
              <a:t>Rozměry - 1260 mm x 640 mm.</a:t>
            </a:r>
          </a:p>
          <a:p>
            <a:r>
              <a:rPr lang="cs-CZ" dirty="0" smtClean="0"/>
              <a:t>Vrchní část - erby - Slezské knížectví, Moravské markrabství, </a:t>
            </a:r>
            <a:r>
              <a:rPr lang="cs-CZ" dirty="0" err="1" smtClean="0"/>
              <a:t>Dalmácké</a:t>
            </a:r>
            <a:r>
              <a:rPr lang="cs-CZ" dirty="0" smtClean="0"/>
              <a:t> království, Uherské království, České království, Chorvatské království, Lucemburské knížectví, Lužické markrabství.</a:t>
            </a:r>
          </a:p>
          <a:p>
            <a:r>
              <a:rPr lang="cs-CZ" dirty="0" smtClean="0"/>
              <a:t>Uprostřed erbů - panovník Ludvík Jagellonský.</a:t>
            </a:r>
          </a:p>
          <a:p>
            <a:r>
              <a:rPr lang="cs-CZ" dirty="0" smtClean="0"/>
              <a:t>V nižší části erby šlechticů a měst.</a:t>
            </a:r>
          </a:p>
          <a:p>
            <a:r>
              <a:rPr lang="cs-CZ" dirty="0" smtClean="0"/>
              <a:t>Dolní třetina - vlastní mapa.</a:t>
            </a:r>
          </a:p>
          <a:p>
            <a:r>
              <a:rPr lang="cs-CZ" dirty="0" smtClean="0"/>
              <a:t>Čechy zakresleny obráceně - sever je zakreslen na jihu a jih na severu.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7241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85010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</a:t>
            </a:r>
            <a:r>
              <a:rPr lang="cs-CZ" dirty="0" err="1" smtClean="0"/>
              <a:t>Klaudiánova</a:t>
            </a:r>
            <a:r>
              <a:rPr lang="cs-CZ" dirty="0" smtClean="0"/>
              <a:t> mapa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9642" y="1600200"/>
            <a:ext cx="2622478" cy="5200420"/>
          </a:xfrm>
        </p:spPr>
      </p:pic>
    </p:spTree>
    <p:extLst>
      <p:ext uri="{BB962C8B-B14F-4D97-AF65-F5344CB8AC3E}">
        <p14:creationId xmlns:p14="http://schemas.microsoft.com/office/powerpoint/2010/main" xmlns="" val="176510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                         Prvotisky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7385248" cy="5277200"/>
          </a:xfrm>
        </p:spPr>
        <p:txBody>
          <a:bodyPr/>
          <a:lstStyle/>
          <a:p>
            <a:r>
              <a:rPr lang="cs-CZ" dirty="0" smtClean="0"/>
              <a:t>Z doby Vladislava Jagellonského pocházejí naše nejstarší prvotisky.</a:t>
            </a:r>
          </a:p>
          <a:p>
            <a:r>
              <a:rPr lang="cs-CZ" dirty="0" smtClean="0"/>
              <a:t>Z latiny -  in </a:t>
            </a:r>
            <a:r>
              <a:rPr lang="cs-CZ" dirty="0" err="1" smtClean="0"/>
              <a:t>cunabulis</a:t>
            </a:r>
            <a:r>
              <a:rPr lang="cs-CZ" dirty="0" smtClean="0"/>
              <a:t> - v kolébce.</a:t>
            </a:r>
          </a:p>
          <a:p>
            <a:r>
              <a:rPr lang="cs-CZ" dirty="0" smtClean="0"/>
              <a:t>Nejstarší tištěná díla do roku 1500.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5672" y="3068960"/>
            <a:ext cx="2612229" cy="363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932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57256" cy="5421216"/>
          </a:xfrm>
        </p:spPr>
        <p:txBody>
          <a:bodyPr>
            <a:normAutofit/>
          </a:bodyPr>
          <a:lstStyle/>
          <a:p>
            <a:r>
              <a:rPr lang="cs-CZ" dirty="0"/>
              <a:t>Obrázky [online]. [cit. 2013-04-08]. Dostupné z: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://cs.wikipedia.org/wiki/Soubor:KUTNA_HORA_(js)_</a:t>
            </a:r>
            <a:r>
              <a:rPr lang="cs-CZ" dirty="0" smtClean="0">
                <a:hlinkClick r:id="rId2"/>
              </a:rPr>
              <a:t>7.jpg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cs.wikipedia.org/wiki/Soubor:Prag_Vladislav-Saal.jpg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cs.wikipedia.org/wiki/Soubor:Benedikt_Rejt.jpg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cs.wikipedia.org/wiki/Vladislavsk%C3%BD_s%C3%A1l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cs.wikipedia.org/wiki/Soubor:Mat%C4%9Bj_Rejsek_plaque_detail.jpg</a:t>
            </a:r>
            <a:endParaRPr lang="cs-CZ" dirty="0" smtClean="0"/>
          </a:p>
          <a:p>
            <a:r>
              <a:rPr lang="cs-CZ" dirty="0">
                <a:hlinkClick r:id="rId7" action="ppaction://hlinkpres?slideindex=1&amp;slidetitle="/>
              </a:rPr>
              <a:t>http://cs.wikipedia.org/wiki/Soubor:Litomerice_Altarpiece-The_Visitation.jpg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272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467600" cy="64807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124744"/>
            <a:ext cx="7313240" cy="5349208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cs.wikipedia.org/wiki/Soubor:1518bohemiamap.jpg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cs.wikipedia.org/wiki/Soubor:Gutenberg_bible_Old_Testament_Epistle_of_St_Jerome.jpg</a:t>
            </a:r>
            <a:endParaRPr lang="cs-CZ" dirty="0" smtClean="0"/>
          </a:p>
          <a:p>
            <a:r>
              <a:rPr lang="cs-CZ" dirty="0"/>
              <a:t>ČECHURA, Jaroslav. </a:t>
            </a:r>
            <a:r>
              <a:rPr lang="cs-CZ" i="1" dirty="0"/>
              <a:t>Dějepis pro 7. ročník základní školy a 2. ročník osmiletého gymnázia</a:t>
            </a:r>
            <a:r>
              <a:rPr lang="cs-CZ" dirty="0"/>
              <a:t>. 1. vyd. Praha: SPN - pedagogické nakladatelství, 1998, 136 s. ISBN 80-723-5002-1. </a:t>
            </a:r>
            <a:endParaRPr lang="cs-CZ" dirty="0" smtClean="0"/>
          </a:p>
          <a:p>
            <a:r>
              <a:rPr lang="cs-CZ" dirty="0"/>
              <a:t>HROCH, Miroslav. </a:t>
            </a:r>
            <a:r>
              <a:rPr lang="cs-CZ" i="1" dirty="0"/>
              <a:t>Dějepis</a:t>
            </a:r>
            <a:r>
              <a:rPr lang="cs-CZ" dirty="0"/>
              <a:t>: </a:t>
            </a:r>
            <a:r>
              <a:rPr lang="cs-CZ" i="1" dirty="0"/>
              <a:t>středověk pro základní školy</a:t>
            </a:r>
            <a:r>
              <a:rPr lang="cs-CZ" dirty="0"/>
              <a:t>. 5. vyd., ve </a:t>
            </a:r>
            <a:r>
              <a:rPr lang="cs-CZ" dirty="0" err="1"/>
              <a:t>VaN</a:t>
            </a:r>
            <a:r>
              <a:rPr lang="cs-CZ" dirty="0"/>
              <a:t> Práce 3. Praha: Práce, 1996, 101 s. Učebnice pro základní školy (Práce). ISBN 80-208-0378-5. </a:t>
            </a:r>
          </a:p>
        </p:txBody>
      </p:sp>
    </p:spTree>
    <p:extLst>
      <p:ext uri="{BB962C8B-B14F-4D97-AF65-F5344CB8AC3E}">
        <p14:creationId xmlns:p14="http://schemas.microsoft.com/office/powerpoint/2010/main" xmlns="" val="411174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420</TotalTime>
  <Words>620</Words>
  <Application>Microsoft Office PowerPoint</Application>
  <PresentationFormat>Předvádění na obrazovce (4:3)</PresentationFormat>
  <Paragraphs>89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Arkýř</vt:lpstr>
      <vt:lpstr>Snímek 1</vt:lpstr>
      <vt:lpstr>                          Anotace</vt:lpstr>
      <vt:lpstr>                     Pozdní gotika</vt:lpstr>
      <vt:lpstr>Chrám sv. Barbory – Kutná Hora</vt:lpstr>
      <vt:lpstr>                         Stavitelé</vt:lpstr>
      <vt:lpstr>Pravděpodobná podoba Benedikta Rejta</vt:lpstr>
      <vt:lpstr>                  Vladislavský sál</vt:lpstr>
      <vt:lpstr>     Vladislavský sál z roku 1870</vt:lpstr>
      <vt:lpstr>Kroužená klenba Vladislavského sálu</vt:lpstr>
      <vt:lpstr>                          Stavitelé</vt:lpstr>
      <vt:lpstr>Pamětní deska, portrét Matěje Rejska, Prostějov</vt:lpstr>
      <vt:lpstr>                             Malíři</vt:lpstr>
      <vt:lpstr>            Nejstarší tištěná mapa</vt:lpstr>
      <vt:lpstr>                  Klaudiánova mapa</vt:lpstr>
      <vt:lpstr>                         Prvotisky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U1</cp:lastModifiedBy>
  <cp:revision>77</cp:revision>
  <dcterms:created xsi:type="dcterms:W3CDTF">2012-03-17T07:31:03Z</dcterms:created>
  <dcterms:modified xsi:type="dcterms:W3CDTF">2013-06-21T12:04:12Z</dcterms:modified>
</cp:coreProperties>
</file>