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4"/>
  </p:notesMasterIdLst>
  <p:sldIdLst>
    <p:sldId id="266" r:id="rId2"/>
    <p:sldId id="268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8" r:id="rId11"/>
    <p:sldId id="280" r:id="rId12"/>
    <p:sldId id="281" r:id="rId13"/>
    <p:sldId id="282" r:id="rId14"/>
    <p:sldId id="283" r:id="rId15"/>
    <p:sldId id="279" r:id="rId16"/>
    <p:sldId id="286" r:id="rId17"/>
    <p:sldId id="287" r:id="rId18"/>
    <p:sldId id="276" r:id="rId19"/>
    <p:sldId id="288" r:id="rId20"/>
    <p:sldId id="267" r:id="rId21"/>
    <p:sldId id="277" r:id="rId22"/>
    <p:sldId id="284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29" autoAdjust="0"/>
  </p:normalViewPr>
  <p:slideViewPr>
    <p:cSldViewPr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VY_32_Inovace_D&#283;jepis%20pro%20sedmou%20t&#345;&#237;du_17-Renesance-1.&#269;&#225;st-p.pptx" TargetMode="External"/><Relationship Id="rId3" Type="http://schemas.openxmlformats.org/officeDocument/2006/relationships/hyperlink" Target="http://cs.wikipedia.org/wiki/Soubor:Francesco_Petrarca.jpg" TargetMode="External"/><Relationship Id="rId7" Type="http://schemas.openxmlformats.org/officeDocument/2006/relationships/hyperlink" Target="http://cs.wikipedia.org/wiki/Soubor:Pra%C5%BEsk%C3%BD_hrad,_Letohr%C3%A1dek_kr%C3%A1lovny_Anny_02.jpg" TargetMode="External"/><Relationship Id="rId2" Type="http://schemas.openxmlformats.org/officeDocument/2006/relationships/hyperlink" Target="http://cs.wikipedia.org/wiki/Soubor:Portrait_de_Dant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ucellai.jpg" TargetMode="External"/><Relationship Id="rId5" Type="http://schemas.openxmlformats.org/officeDocument/2006/relationships/hyperlink" Target="http://cs.wikipedia.org/wiki/Soubor:Florence_italy_duomo.jpg" TargetMode="External"/><Relationship Id="rId4" Type="http://schemas.openxmlformats.org/officeDocument/2006/relationships/hyperlink" Target="http://cs.wikipedia.org/wiki/Boccaccio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reznice_PB_CZ_chateau_sgraffito_detail_605.jpg" TargetMode="External"/><Relationship Id="rId2" Type="http://schemas.openxmlformats.org/officeDocument/2006/relationships/hyperlink" Target="http://cs.wikipedia.org/wiki/Soubor:Renaissance_hous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Watykan_Plac_sw_Piora_kolumnada_Berniniego.JPG" TargetMode="External"/><Relationship Id="rId4" Type="http://schemas.openxmlformats.org/officeDocument/2006/relationships/hyperlink" Target="http://cs.wikipedia.org/wiki/Soubor:Palazzo_medici_riccardi,_bugnato_01.JPG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861806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</a:t>
                      </a:r>
                      <a:r>
                        <a:rPr lang="cs-CZ" dirty="0" smtClean="0"/>
                        <a:t>VY_32_INOVACE_5B_17</a:t>
                      </a:r>
                      <a:endParaRPr lang="cs-CZ" baseline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Renesance</a:t>
                      </a:r>
                      <a:r>
                        <a:rPr lang="cs-CZ" baseline="0" dirty="0" smtClean="0"/>
                        <a:t> - 1</a:t>
                      </a:r>
                      <a:r>
                        <a:rPr lang="cs-CZ" baseline="0" dirty="0" smtClean="0"/>
                        <a:t>. 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634082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91264" cy="4353347"/>
          </a:xfrm>
        </p:spPr>
        <p:txBody>
          <a:bodyPr/>
          <a:lstStyle/>
          <a:p>
            <a:r>
              <a:rPr lang="cs-CZ" dirty="0" smtClean="0"/>
              <a:t>Prezentace vysvětlí  žákům pojem humanismus        a renesance.</a:t>
            </a:r>
          </a:p>
          <a:p>
            <a:r>
              <a:rPr lang="cs-CZ" dirty="0" smtClean="0"/>
              <a:t>V první části žákům přiblíží, kde celé společenské hnutí vzniklo. </a:t>
            </a:r>
          </a:p>
          <a:p>
            <a:r>
              <a:rPr lang="cs-CZ" dirty="0" smtClean="0"/>
              <a:t>Kde nacházeli renesanční umělci své vzory.</a:t>
            </a:r>
          </a:p>
          <a:p>
            <a:r>
              <a:rPr lang="cs-CZ" dirty="0" smtClean="0"/>
              <a:t>Jaké vědní obory se rozvíjely.</a:t>
            </a:r>
          </a:p>
          <a:p>
            <a:r>
              <a:rPr lang="cs-CZ" dirty="0" smtClean="0"/>
              <a:t>Jaké jsou charakteristické znaky architektury tohoto období. </a:t>
            </a:r>
          </a:p>
          <a:p>
            <a:r>
              <a:rPr lang="cs-CZ" dirty="0" smtClean="0"/>
              <a:t>Jaké slavné stavby jsou v tomto slohu postavené.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93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01608" cy="108012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Vzpomeň si na předchozí umělecký sloh.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91264" cy="4641379"/>
          </a:xfrm>
        </p:spPr>
        <p:txBody>
          <a:bodyPr/>
          <a:lstStyle/>
          <a:p>
            <a:r>
              <a:rPr lang="cs-CZ" dirty="0" smtClean="0"/>
              <a:t>Jak se nazýval sloh, který vznikl ve Francii (polovina 13. století)?</a:t>
            </a:r>
          </a:p>
          <a:p>
            <a:r>
              <a:rPr lang="cs-CZ" dirty="0" smtClean="0"/>
              <a:t>Gotika.</a:t>
            </a:r>
            <a:endParaRPr lang="cs-CZ" dirty="0" smtClean="0"/>
          </a:p>
          <a:p>
            <a:r>
              <a:rPr lang="cs-CZ" dirty="0" smtClean="0"/>
              <a:t>Co bylo charakteristickým znakem tohoto slohu ve stavitelství?</a:t>
            </a:r>
          </a:p>
          <a:p>
            <a:r>
              <a:rPr lang="cs-CZ" dirty="0" smtClean="0"/>
              <a:t>Lomený </a:t>
            </a:r>
            <a:r>
              <a:rPr lang="cs-CZ" dirty="0" smtClean="0"/>
              <a:t>oblouk.</a:t>
            </a:r>
            <a:endParaRPr lang="cs-CZ" dirty="0" smtClean="0"/>
          </a:p>
          <a:p>
            <a:r>
              <a:rPr lang="cs-CZ" dirty="0" smtClean="0"/>
              <a:t>Vzpomeneš si, co byl opěrný systém?</a:t>
            </a:r>
          </a:p>
          <a:p>
            <a:r>
              <a:rPr lang="cs-CZ" dirty="0" smtClean="0"/>
              <a:t>Opěrné pilíře z vnější zdi katedrály, zachycují tlaky klenby, aby se stavba nezhroutila.</a:t>
            </a:r>
          </a:p>
          <a:p>
            <a:r>
              <a:rPr lang="cs-CZ" dirty="0" smtClean="0"/>
              <a:t>Znáš některé stavitele gotického slohu?</a:t>
            </a:r>
          </a:p>
          <a:p>
            <a:r>
              <a:rPr lang="cs-CZ" dirty="0" smtClean="0"/>
              <a:t>Matyáš z </a:t>
            </a:r>
            <a:r>
              <a:rPr lang="cs-CZ" dirty="0" err="1" smtClean="0"/>
              <a:t>Arassu</a:t>
            </a:r>
            <a:r>
              <a:rPr lang="cs-CZ" dirty="0" smtClean="0"/>
              <a:t>, Petr </a:t>
            </a:r>
            <a:r>
              <a:rPr lang="cs-CZ" dirty="0" smtClean="0"/>
              <a:t>Parléř.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388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Kde renesanční sloh vznikl?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Itálie</a:t>
            </a:r>
          </a:p>
          <a:p>
            <a:r>
              <a:rPr lang="cs-CZ" dirty="0" smtClean="0"/>
              <a:t>Nejednotný stát</a:t>
            </a:r>
            <a:r>
              <a:rPr lang="cs-CZ" dirty="0"/>
              <a:t> </a:t>
            </a:r>
            <a:r>
              <a:rPr lang="cs-CZ" dirty="0"/>
              <a:t>-</a:t>
            </a:r>
            <a:r>
              <a:rPr lang="cs-CZ" dirty="0" smtClean="0"/>
              <a:t> </a:t>
            </a:r>
            <a:r>
              <a:rPr lang="cs-CZ" dirty="0" smtClean="0"/>
              <a:t>nadvláda španělských králů,   </a:t>
            </a:r>
          </a:p>
          <a:p>
            <a:pPr marL="114300" indent="0">
              <a:buNone/>
            </a:pPr>
            <a:r>
              <a:rPr lang="cs-CZ" dirty="0" smtClean="0"/>
              <a:t>                                  papežský stát,</a:t>
            </a:r>
          </a:p>
          <a:p>
            <a:pPr marL="114300" indent="0">
              <a:buNone/>
            </a:pPr>
            <a:r>
              <a:rPr lang="cs-CZ" dirty="0" smtClean="0"/>
              <a:t>                                  bohatá  severoitalská města – </a:t>
            </a:r>
          </a:p>
          <a:p>
            <a:pPr marL="114300" indent="0">
              <a:buNone/>
            </a:pPr>
            <a:r>
              <a:rPr lang="cs-CZ" dirty="0" smtClean="0"/>
              <a:t>                                  Florencie, Milán, Benátky, Janov</a:t>
            </a:r>
          </a:p>
          <a:p>
            <a:endParaRPr lang="cs-CZ" dirty="0"/>
          </a:p>
          <a:p>
            <a:r>
              <a:rPr lang="cs-CZ" dirty="0" smtClean="0"/>
              <a:t>Vzpomeneš si, kdy poslední uvedená města zbohatla?</a:t>
            </a:r>
          </a:p>
          <a:p>
            <a:r>
              <a:rPr lang="cs-CZ" dirty="0" smtClean="0"/>
              <a:t>Při křížových </a:t>
            </a:r>
            <a:r>
              <a:rPr lang="cs-CZ" dirty="0" smtClean="0"/>
              <a:t>výpravách.</a:t>
            </a:r>
            <a:endParaRPr lang="cs-CZ" dirty="0" smtClean="0"/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925224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Renesance - znovuzrození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14. </a:t>
            </a:r>
            <a:r>
              <a:rPr lang="cs-CZ" dirty="0" smtClean="0"/>
              <a:t>- 16</a:t>
            </a:r>
            <a:r>
              <a:rPr lang="cs-CZ" dirty="0" smtClean="0"/>
              <a:t>. století</a:t>
            </a:r>
          </a:p>
          <a:p>
            <a:r>
              <a:rPr lang="cs-CZ" dirty="0" smtClean="0"/>
              <a:t>Vzdělanci, učenci, umělci </a:t>
            </a:r>
            <a:r>
              <a:rPr lang="cs-CZ" dirty="0" smtClean="0"/>
              <a:t> - zájem </a:t>
            </a:r>
            <a:r>
              <a:rPr lang="cs-CZ" dirty="0" smtClean="0"/>
              <a:t>o slávu antického světa, o umění a literaturu císařského </a:t>
            </a:r>
            <a:r>
              <a:rPr lang="cs-CZ" dirty="0" smtClean="0"/>
              <a:t>Říma.</a:t>
            </a:r>
            <a:endParaRPr lang="cs-CZ" dirty="0" smtClean="0"/>
          </a:p>
          <a:p>
            <a:r>
              <a:rPr lang="cs-CZ" dirty="0" smtClean="0"/>
              <a:t>Nový životní </a:t>
            </a:r>
            <a:r>
              <a:rPr lang="cs-CZ" dirty="0" smtClean="0"/>
              <a:t>styl - </a:t>
            </a:r>
            <a:r>
              <a:rPr lang="cs-CZ" dirty="0" smtClean="0">
                <a:solidFill>
                  <a:srgbClr val="FF0000"/>
                </a:solidFill>
              </a:rPr>
              <a:t>renesance </a:t>
            </a:r>
            <a:r>
              <a:rPr lang="cs-CZ" dirty="0" smtClean="0"/>
              <a:t>(obrození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Pozornost soustředěna na člověka, na pozemský život, na lidské </a:t>
            </a:r>
            <a:r>
              <a:rPr lang="cs-CZ" dirty="0" smtClean="0"/>
              <a:t>potřeby.</a:t>
            </a:r>
            <a:endParaRPr lang="cs-CZ" dirty="0" smtClean="0"/>
          </a:p>
          <a:p>
            <a:r>
              <a:rPr lang="cs-CZ" dirty="0" smtClean="0"/>
              <a:t>Zájem o člověka </a:t>
            </a:r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humanismus</a:t>
            </a:r>
            <a:r>
              <a:rPr lang="cs-CZ" dirty="0" smtClean="0"/>
              <a:t> (</a:t>
            </a:r>
            <a:r>
              <a:rPr lang="cs-CZ" dirty="0" err="1" smtClean="0"/>
              <a:t>humanus</a:t>
            </a:r>
            <a:r>
              <a:rPr lang="cs-CZ" dirty="0" smtClean="0"/>
              <a:t> </a:t>
            </a:r>
            <a:r>
              <a:rPr lang="cs-CZ" dirty="0" smtClean="0"/>
              <a:t>- </a:t>
            </a:r>
            <a:r>
              <a:rPr lang="cs-CZ" dirty="0" smtClean="0"/>
              <a:t>lidský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Důraz </a:t>
            </a:r>
            <a:r>
              <a:rPr lang="cs-CZ" dirty="0" smtClean="0"/>
              <a:t>- </a:t>
            </a:r>
            <a:r>
              <a:rPr lang="cs-CZ" dirty="0" smtClean="0"/>
              <a:t>na lidské schopnosti</a:t>
            </a:r>
          </a:p>
          <a:p>
            <a:pPr marL="114300" indent="0">
              <a:buNone/>
            </a:pPr>
            <a:r>
              <a:rPr lang="cs-CZ" dirty="0" smtClean="0"/>
              <a:t>                rozum</a:t>
            </a:r>
          </a:p>
          <a:p>
            <a:pPr marL="114300" indent="0">
              <a:buNone/>
            </a:pPr>
            <a:r>
              <a:rPr lang="cs-CZ" dirty="0" smtClean="0"/>
              <a:t>                důstojnost</a:t>
            </a:r>
          </a:p>
          <a:p>
            <a:pPr marL="114300" indent="0">
              <a:buNone/>
            </a:pPr>
            <a:r>
              <a:rPr lang="cs-CZ" dirty="0" smtClean="0"/>
              <a:t>                právo svobodného </a:t>
            </a:r>
            <a:r>
              <a:rPr lang="cs-CZ" dirty="0" smtClean="0"/>
              <a:t>rozhodování.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4987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Vzdělanost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Rozvoj vzdělání souvisí se znalostí </a:t>
            </a:r>
            <a:r>
              <a:rPr lang="cs-CZ" dirty="0" smtClean="0"/>
              <a:t>jazyků:</a:t>
            </a:r>
            <a:endParaRPr lang="cs-CZ" dirty="0" smtClean="0"/>
          </a:p>
          <a:p>
            <a:r>
              <a:rPr lang="cs-CZ" dirty="0" smtClean="0"/>
              <a:t>Latina</a:t>
            </a:r>
          </a:p>
          <a:p>
            <a:r>
              <a:rPr lang="cs-CZ" dirty="0" smtClean="0"/>
              <a:t>Stará řečtina</a:t>
            </a:r>
          </a:p>
          <a:p>
            <a:r>
              <a:rPr lang="cs-CZ" dirty="0" smtClean="0"/>
              <a:t>Hebrejština</a:t>
            </a:r>
          </a:p>
          <a:p>
            <a:r>
              <a:rPr lang="cs-CZ" dirty="0" smtClean="0"/>
              <a:t>Národní jazyky </a:t>
            </a:r>
          </a:p>
          <a:p>
            <a:r>
              <a:rPr lang="cs-CZ" dirty="0"/>
              <a:t>I</a:t>
            </a:r>
            <a:r>
              <a:rPr lang="cs-CZ" dirty="0" smtClean="0"/>
              <a:t>talština (Dante, </a:t>
            </a:r>
            <a:r>
              <a:rPr lang="cs-CZ" dirty="0" err="1" smtClean="0"/>
              <a:t>Petrarca</a:t>
            </a:r>
            <a:r>
              <a:rPr lang="cs-CZ" dirty="0" smtClean="0"/>
              <a:t>, </a:t>
            </a:r>
            <a:r>
              <a:rPr lang="cs-CZ" dirty="0" err="1" smtClean="0"/>
              <a:t>Boccaccio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3" y="4581128"/>
            <a:ext cx="1394447" cy="213040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6973" y="4657291"/>
            <a:ext cx="1284595" cy="197807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4677287"/>
            <a:ext cx="1506638" cy="193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06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Touha poznávat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Nové vědní obory :</a:t>
            </a:r>
          </a:p>
          <a:p>
            <a:pPr marL="114300" indent="0">
              <a:buNone/>
            </a:pPr>
            <a:r>
              <a:rPr lang="cs-CZ" dirty="0" smtClean="0"/>
              <a:t>   Botanika</a:t>
            </a:r>
          </a:p>
          <a:p>
            <a:pPr marL="114300" indent="0">
              <a:buNone/>
            </a:pPr>
            <a:r>
              <a:rPr lang="cs-CZ" dirty="0" smtClean="0"/>
              <a:t>   Fyzika</a:t>
            </a:r>
          </a:p>
          <a:p>
            <a:pPr marL="114300" indent="0">
              <a:buNone/>
            </a:pPr>
            <a:r>
              <a:rPr lang="cs-CZ" dirty="0" smtClean="0"/>
              <a:t>   Lékařství </a:t>
            </a:r>
            <a:r>
              <a:rPr lang="cs-CZ" dirty="0" smtClean="0"/>
              <a:t>- </a:t>
            </a:r>
            <a:r>
              <a:rPr lang="cs-CZ" dirty="0" smtClean="0"/>
              <a:t>anatomie</a:t>
            </a:r>
          </a:p>
          <a:p>
            <a:pPr marL="114300" indent="0">
              <a:buNone/>
            </a:pPr>
            <a:r>
              <a:rPr lang="cs-CZ" dirty="0" smtClean="0"/>
              <a:t>   Astronomie </a:t>
            </a:r>
            <a:r>
              <a:rPr lang="cs-CZ" dirty="0" smtClean="0"/>
              <a:t>- </a:t>
            </a:r>
            <a:r>
              <a:rPr lang="cs-CZ" dirty="0" smtClean="0"/>
              <a:t>Mikuláš Koperník</a:t>
            </a:r>
          </a:p>
          <a:p>
            <a:pPr marL="114300" indent="0">
              <a:buNone/>
            </a:pPr>
            <a:r>
              <a:rPr lang="cs-CZ" dirty="0" smtClean="0"/>
              <a:t>                          </a:t>
            </a:r>
            <a:r>
              <a:rPr lang="cs-CZ" dirty="0" err="1" smtClean="0"/>
              <a:t>Giordano</a:t>
            </a:r>
            <a:r>
              <a:rPr lang="cs-CZ" dirty="0" smtClean="0"/>
              <a:t>  Bruno </a:t>
            </a:r>
          </a:p>
          <a:p>
            <a:pPr marL="114300" indent="0">
              <a:buNone/>
            </a:pPr>
            <a:r>
              <a:rPr lang="cs-CZ" dirty="0" smtClean="0"/>
              <a:t>                          Galileo  Galilei</a:t>
            </a:r>
          </a:p>
          <a:p>
            <a:pPr marL="114300" indent="0">
              <a:buNone/>
            </a:pPr>
            <a:r>
              <a:rPr lang="cs-CZ" dirty="0" smtClean="0"/>
              <a:t>                          Johanes Kepler</a:t>
            </a:r>
          </a:p>
          <a:p>
            <a:pPr marL="114300" indent="0">
              <a:buNone/>
            </a:pPr>
            <a:r>
              <a:rPr lang="cs-CZ" dirty="0" smtClean="0"/>
              <a:t>   Astrologie</a:t>
            </a:r>
          </a:p>
          <a:p>
            <a:pPr marL="114300" indent="0">
              <a:buNone/>
            </a:pPr>
            <a:r>
              <a:rPr lang="cs-CZ" dirty="0" smtClean="0"/>
              <a:t>   Alchymie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616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Opuštění gotických </a:t>
            </a:r>
            <a:r>
              <a:rPr lang="cs-CZ" dirty="0" smtClean="0"/>
              <a:t>ideálů.</a:t>
            </a:r>
            <a:endParaRPr lang="cs-CZ" dirty="0" smtClean="0"/>
          </a:p>
          <a:p>
            <a:r>
              <a:rPr lang="cs-CZ" dirty="0" smtClean="0"/>
              <a:t>Touha po </a:t>
            </a:r>
            <a:r>
              <a:rPr lang="cs-CZ" dirty="0" smtClean="0"/>
              <a:t>dokonalosti.</a:t>
            </a:r>
            <a:endParaRPr lang="cs-CZ" dirty="0" smtClean="0"/>
          </a:p>
          <a:p>
            <a:r>
              <a:rPr lang="cs-CZ" dirty="0" smtClean="0"/>
              <a:t>Hledání ideálních </a:t>
            </a:r>
            <a:r>
              <a:rPr lang="cs-CZ" dirty="0" smtClean="0"/>
              <a:t>pravidel.</a:t>
            </a:r>
            <a:endParaRPr lang="cs-CZ" dirty="0" smtClean="0"/>
          </a:p>
          <a:p>
            <a:r>
              <a:rPr lang="cs-CZ" dirty="0" smtClean="0"/>
              <a:t>Umělci </a:t>
            </a:r>
            <a:r>
              <a:rPr lang="cs-CZ" dirty="0" smtClean="0"/>
              <a:t>- </a:t>
            </a:r>
            <a:r>
              <a:rPr lang="cs-CZ" dirty="0" smtClean="0"/>
              <a:t>získávání významného  společenské </a:t>
            </a:r>
            <a:r>
              <a:rPr lang="cs-CZ" dirty="0" smtClean="0"/>
              <a:t>postavení.</a:t>
            </a:r>
            <a:endParaRPr lang="cs-CZ" dirty="0" smtClean="0"/>
          </a:p>
          <a:p>
            <a:r>
              <a:rPr lang="cs-CZ" dirty="0" smtClean="0"/>
              <a:t>Rozvoj dalších schopností </a:t>
            </a:r>
            <a:r>
              <a:rPr lang="cs-CZ" dirty="0" smtClean="0"/>
              <a:t>- </a:t>
            </a:r>
            <a:r>
              <a:rPr lang="cs-CZ" dirty="0" smtClean="0"/>
              <a:t>matematické výpočty proporcí, perspektivy, psaní teoretických pojednání o </a:t>
            </a:r>
            <a:r>
              <a:rPr lang="cs-CZ" dirty="0" smtClean="0"/>
              <a:t>umění.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3734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Chrámy </a:t>
            </a:r>
            <a:r>
              <a:rPr lang="cs-CZ" dirty="0" smtClean="0"/>
              <a:t>- </a:t>
            </a:r>
            <a:r>
              <a:rPr lang="cs-CZ" dirty="0" smtClean="0"/>
              <a:t>podélný  a kruhový půdorys</a:t>
            </a:r>
          </a:p>
          <a:p>
            <a:r>
              <a:rPr lang="cs-CZ" dirty="0" smtClean="0"/>
              <a:t>Světské paláce</a:t>
            </a:r>
          </a:p>
          <a:p>
            <a:r>
              <a:rPr lang="cs-CZ" dirty="0" smtClean="0"/>
              <a:t>Vily </a:t>
            </a:r>
          </a:p>
          <a:p>
            <a:r>
              <a:rPr lang="cs-CZ" dirty="0" smtClean="0"/>
              <a:t>Zámky</a:t>
            </a:r>
          </a:p>
          <a:p>
            <a:r>
              <a:rPr lang="cs-CZ" dirty="0" smtClean="0"/>
              <a:t>Měšťanské domy </a:t>
            </a:r>
          </a:p>
          <a:p>
            <a:r>
              <a:rPr lang="cs-CZ" dirty="0"/>
              <a:t>Z</a:t>
            </a:r>
            <a:r>
              <a:rPr lang="cs-CZ" dirty="0" smtClean="0"/>
              <a:t>ahrady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9564" y="2852936"/>
            <a:ext cx="5190435" cy="3427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941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8373"/>
            <a:ext cx="8291264" cy="1403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476672"/>
            <a:ext cx="4664422" cy="6219229"/>
          </a:xfrm>
        </p:spPr>
      </p:pic>
    </p:spTree>
    <p:extLst>
      <p:ext uri="{BB962C8B-B14F-4D97-AF65-F5344CB8AC3E}">
        <p14:creationId xmlns:p14="http://schemas.microsoft.com/office/powerpoint/2010/main" val="3859355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8373"/>
            <a:ext cx="8291264" cy="1403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414093"/>
            <a:ext cx="4968552" cy="6411035"/>
          </a:xfrm>
        </p:spPr>
      </p:pic>
    </p:spTree>
    <p:extLst>
      <p:ext uri="{BB962C8B-B14F-4D97-AF65-F5344CB8AC3E}">
        <p14:creationId xmlns:p14="http://schemas.microsoft.com/office/powerpoint/2010/main" val="3856147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8373"/>
            <a:ext cx="8219256" cy="28432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20688"/>
            <a:ext cx="7924875" cy="5309667"/>
          </a:xfrm>
        </p:spPr>
      </p:pic>
    </p:spTree>
    <p:extLst>
      <p:ext uri="{BB962C8B-B14F-4D97-AF65-F5344CB8AC3E}">
        <p14:creationId xmlns:p14="http://schemas.microsoft.com/office/powerpoint/2010/main" val="4242003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9"/>
            <a:ext cx="8332680" cy="144016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20688"/>
            <a:ext cx="7584843" cy="5688632"/>
          </a:xfrm>
        </p:spPr>
      </p:pic>
    </p:spTree>
    <p:extLst>
      <p:ext uri="{BB962C8B-B14F-4D97-AF65-F5344CB8AC3E}">
        <p14:creationId xmlns:p14="http://schemas.microsoft.com/office/powerpoint/2010/main" val="2436771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8373"/>
            <a:ext cx="8291264" cy="6830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92696"/>
            <a:ext cx="8299159" cy="5289451"/>
          </a:xfrm>
        </p:spPr>
      </p:pic>
    </p:spTree>
    <p:extLst>
      <p:ext uri="{BB962C8B-B14F-4D97-AF65-F5344CB8AC3E}">
        <p14:creationId xmlns:p14="http://schemas.microsoft.com/office/powerpoint/2010/main" val="304379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764704"/>
            <a:ext cx="7052601" cy="5289451"/>
          </a:xfrm>
        </p:spPr>
      </p:pic>
    </p:spTree>
    <p:extLst>
      <p:ext uri="{BB962C8B-B14F-4D97-AF65-F5344CB8AC3E}">
        <p14:creationId xmlns:p14="http://schemas.microsoft.com/office/powerpoint/2010/main" val="1002533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476672"/>
            <a:ext cx="4520406" cy="6027208"/>
          </a:xfrm>
        </p:spPr>
      </p:pic>
    </p:spTree>
    <p:extLst>
      <p:ext uri="{BB962C8B-B14F-4D97-AF65-F5344CB8AC3E}">
        <p14:creationId xmlns:p14="http://schemas.microsoft.com/office/powerpoint/2010/main" val="3694371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692696"/>
            <a:ext cx="7560840" cy="5670630"/>
          </a:xfrm>
        </p:spPr>
      </p:pic>
    </p:spTree>
    <p:extLst>
      <p:ext uri="{BB962C8B-B14F-4D97-AF65-F5344CB8AC3E}">
        <p14:creationId xmlns:p14="http://schemas.microsoft.com/office/powerpoint/2010/main" val="1543774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Stavby horizontální (ne do výšky jako u gotiky)</a:t>
            </a:r>
          </a:p>
          <a:p>
            <a:r>
              <a:rPr lang="cs-CZ" dirty="0" smtClean="0"/>
              <a:t>Široká okna </a:t>
            </a:r>
            <a:r>
              <a:rPr lang="cs-CZ" dirty="0" smtClean="0"/>
              <a:t>(i </a:t>
            </a:r>
            <a:r>
              <a:rPr lang="cs-CZ" dirty="0" smtClean="0"/>
              <a:t>sdružená)</a:t>
            </a:r>
          </a:p>
          <a:p>
            <a:r>
              <a:rPr lang="cs-CZ" dirty="0" smtClean="0"/>
              <a:t>Římsy</a:t>
            </a:r>
          </a:p>
          <a:p>
            <a:r>
              <a:rPr lang="cs-CZ" dirty="0" smtClean="0"/>
              <a:t>Půlkruhový oblouk</a:t>
            </a:r>
          </a:p>
          <a:p>
            <a:r>
              <a:rPr lang="cs-CZ" dirty="0" smtClean="0"/>
              <a:t>Sloupy</a:t>
            </a:r>
          </a:p>
          <a:p>
            <a:r>
              <a:rPr lang="cs-CZ" dirty="0" smtClean="0"/>
              <a:t>Otevřené chodby - arkády</a:t>
            </a:r>
          </a:p>
          <a:p>
            <a:r>
              <a:rPr lang="cs-CZ" dirty="0" smtClean="0"/>
              <a:t>Balustráda</a:t>
            </a:r>
          </a:p>
          <a:p>
            <a:r>
              <a:rPr lang="cs-CZ" dirty="0" smtClean="0"/>
              <a:t>Omítka, bosáž</a:t>
            </a:r>
          </a:p>
          <a:p>
            <a:r>
              <a:rPr lang="cs-CZ" dirty="0" smtClean="0"/>
              <a:t>Sgrafita</a:t>
            </a:r>
          </a:p>
          <a:p>
            <a:r>
              <a:rPr lang="cs-CZ" dirty="0"/>
              <a:t>V</a:t>
            </a:r>
            <a:r>
              <a:rPr lang="cs-CZ" dirty="0" smtClean="0"/>
              <a:t>lys</a:t>
            </a:r>
          </a:p>
        </p:txBody>
      </p:sp>
    </p:spTree>
    <p:extLst>
      <p:ext uri="{BB962C8B-B14F-4D97-AF65-F5344CB8AC3E}">
        <p14:creationId xmlns:p14="http://schemas.microsoft.com/office/powerpoint/2010/main" val="357007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60672" cy="1039427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Slavní architekti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4"/>
            <a:ext cx="8147248" cy="3921299"/>
          </a:xfrm>
        </p:spPr>
        <p:txBody>
          <a:bodyPr/>
          <a:lstStyle/>
          <a:p>
            <a:r>
              <a:rPr lang="cs-CZ" dirty="0" smtClean="0"/>
              <a:t>Filippo </a:t>
            </a:r>
            <a:r>
              <a:rPr lang="cs-CZ" dirty="0" err="1" smtClean="0"/>
              <a:t>Brunellschi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 smtClean="0"/>
              <a:t>Dóm  ve Florencii, zvonice</a:t>
            </a:r>
          </a:p>
          <a:p>
            <a:r>
              <a:rPr lang="cs-CZ" dirty="0" smtClean="0"/>
              <a:t>Leon </a:t>
            </a:r>
            <a:r>
              <a:rPr lang="cs-CZ" dirty="0" err="1" smtClean="0"/>
              <a:t>Battista</a:t>
            </a:r>
            <a:r>
              <a:rPr lang="cs-CZ" dirty="0" smtClean="0"/>
              <a:t> Alberti </a:t>
            </a:r>
            <a:r>
              <a:rPr lang="cs-CZ" dirty="0" smtClean="0"/>
              <a:t> - </a:t>
            </a:r>
            <a:r>
              <a:rPr lang="cs-CZ" dirty="0" smtClean="0"/>
              <a:t>kostel S. Maria </a:t>
            </a:r>
            <a:r>
              <a:rPr lang="cs-CZ" dirty="0" err="1" smtClean="0"/>
              <a:t>Novella</a:t>
            </a:r>
            <a:r>
              <a:rPr lang="cs-CZ" dirty="0" smtClean="0"/>
              <a:t> (Florencie)</a:t>
            </a:r>
          </a:p>
          <a:p>
            <a:r>
              <a:rPr lang="cs-CZ" dirty="0" err="1" smtClean="0"/>
              <a:t>Donato</a:t>
            </a:r>
            <a:r>
              <a:rPr lang="cs-CZ" dirty="0" smtClean="0"/>
              <a:t> </a:t>
            </a:r>
            <a:r>
              <a:rPr lang="cs-CZ" dirty="0" err="1" smtClean="0"/>
              <a:t>Bramante</a:t>
            </a:r>
            <a:r>
              <a:rPr lang="cs-CZ" dirty="0" smtClean="0"/>
              <a:t> </a:t>
            </a:r>
            <a:r>
              <a:rPr lang="cs-CZ" dirty="0" smtClean="0"/>
              <a:t>- </a:t>
            </a:r>
            <a:r>
              <a:rPr lang="cs-CZ" dirty="0" smtClean="0"/>
              <a:t>kostely v Římě</a:t>
            </a:r>
          </a:p>
          <a:p>
            <a:r>
              <a:rPr lang="cs-CZ" dirty="0" err="1" smtClean="0"/>
              <a:t>Michelangelo</a:t>
            </a:r>
            <a:r>
              <a:rPr lang="cs-CZ" dirty="0" smtClean="0"/>
              <a:t> </a:t>
            </a:r>
            <a:r>
              <a:rPr lang="cs-CZ" dirty="0" err="1" smtClean="0"/>
              <a:t>Buonarotti</a:t>
            </a:r>
            <a:r>
              <a:rPr lang="cs-CZ" dirty="0" smtClean="0"/>
              <a:t> </a:t>
            </a:r>
            <a:r>
              <a:rPr lang="cs-CZ" dirty="0" smtClean="0"/>
              <a:t>- </a:t>
            </a:r>
            <a:r>
              <a:rPr lang="cs-CZ" dirty="0" smtClean="0"/>
              <a:t>bazilika sv. </a:t>
            </a:r>
            <a:r>
              <a:rPr lang="cs-CZ" smtClean="0"/>
              <a:t>Petra </a:t>
            </a:r>
            <a:r>
              <a:rPr lang="cs-CZ" dirty="0" smtClean="0"/>
              <a:t>ve Vatikánu</a:t>
            </a:r>
          </a:p>
        </p:txBody>
      </p:sp>
    </p:spTree>
    <p:extLst>
      <p:ext uri="{BB962C8B-B14F-4D97-AF65-F5344CB8AC3E}">
        <p14:creationId xmlns:p14="http://schemas.microsoft.com/office/powerpoint/2010/main" val="3980935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70609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    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7601272" cy="5493224"/>
          </a:xfrm>
        </p:spPr>
        <p:txBody>
          <a:bodyPr>
            <a:normAutofit lnSpcReduction="100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cs.wikipedia.org/wiki/Soubor:Portrait_de_Dante.jpg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cs.wikipedia.org/wiki/Soubor:Francesco_Petrarca.jpg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cs.wikipedia.org/wiki/Boccaccio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cs.wikipedia.org/wiki/Soubor:Florence_italy_duomo.jpg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cs.wikipedia.org/wiki/Soubor:Rucellai.jpg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http://cs.wikipedia.org/wiki/Soubor:Pra%C5%BEsk%C3%BD_hrad,_</a:t>
            </a:r>
            <a:r>
              <a:rPr lang="cs-CZ" dirty="0" smtClean="0">
                <a:hlinkClick r:id="rId7"/>
              </a:rPr>
              <a:t>Letohr%C3%A1dek_kr%C3%A1lovny_Anny_02.jpg</a:t>
            </a:r>
            <a:endParaRPr lang="cs-CZ" dirty="0" smtClean="0"/>
          </a:p>
          <a:p>
            <a:r>
              <a:rPr lang="cs-CZ" dirty="0">
                <a:hlinkClick r:id="rId8" action="ppaction://hlinkpres?slideindex=1&amp;slidetitle="/>
              </a:rPr>
              <a:t>http://cs.wikipedia.org/wiki/Soubor:Villa_farnesina_02.JPG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7073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7385248" cy="70609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7457256" cy="5277200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cs.wikipedia.org/wiki/Soubor:Renaissance_house.jpg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cs.wikipedia.org/wiki/Soubor:Breznice_PB_CZ_chateau_sgraffito_detail_605.jpg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http://cs.wikipedia.org/wiki/Soubor:Palazzo_medici_riccardi,_</a:t>
            </a:r>
            <a:r>
              <a:rPr lang="cs-CZ" dirty="0" smtClean="0">
                <a:hlinkClick r:id="rId4"/>
              </a:rPr>
              <a:t>bugnato_01.JPG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cs.wikipedia.org/wiki/Soubor:Watykan_Plac_sw_Piora_kolumnada_Berniniego.JPG</a:t>
            </a:r>
            <a:endParaRPr lang="cs-CZ" dirty="0" smtClean="0"/>
          </a:p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. 1. vyd. Praha: SPN - pedagogické nakladatelství, 1998, 136 s. ISBN 80-723-5002-1. </a:t>
            </a:r>
          </a:p>
        </p:txBody>
      </p:sp>
    </p:spTree>
    <p:extLst>
      <p:ext uri="{BB962C8B-B14F-4D97-AF65-F5344CB8AC3E}">
        <p14:creationId xmlns:p14="http://schemas.microsoft.com/office/powerpoint/2010/main" val="3526561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188664" cy="792088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373563"/>
          </a:xfrm>
        </p:spPr>
        <p:txBody>
          <a:bodyPr/>
          <a:lstStyle/>
          <a:p>
            <a:r>
              <a:rPr lang="cs-CZ" dirty="0"/>
              <a:t>HROCH, Miroslav. </a:t>
            </a:r>
            <a:r>
              <a:rPr lang="cs-CZ" i="1" dirty="0"/>
              <a:t>Dějepis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5. vyd., ve </a:t>
            </a:r>
            <a:r>
              <a:rPr lang="cs-CZ" dirty="0" err="1"/>
              <a:t>VaN</a:t>
            </a:r>
            <a:r>
              <a:rPr lang="cs-CZ" dirty="0"/>
              <a:t> Práce 3. Praha: Práce, 1996, 101 s. Učebnice pro základní školy (Práce). ISBN 80-208-0378-5. </a:t>
            </a:r>
            <a:endParaRPr lang="cs-CZ" dirty="0" smtClean="0"/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229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570</TotalTime>
  <Words>559</Words>
  <Application>Microsoft Office PowerPoint</Application>
  <PresentationFormat>Předvádění na obrazovce (4:3)</PresentationFormat>
  <Paragraphs>106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Lékárna</vt:lpstr>
      <vt:lpstr>Prezentace aplikace PowerPoint</vt:lpstr>
      <vt:lpstr>Anotace</vt:lpstr>
      <vt:lpstr>Vzpomeň si na předchozí umělecký sloh.</vt:lpstr>
      <vt:lpstr>Kde renesanční sloh vznikl?</vt:lpstr>
      <vt:lpstr>Renesance - znovuzrození</vt:lpstr>
      <vt:lpstr>Vzdělanost</vt:lpstr>
      <vt:lpstr>Touha poznávat</vt:lpstr>
      <vt:lpstr>umění</vt:lpstr>
      <vt:lpstr>architektura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Znaky</vt:lpstr>
      <vt:lpstr>Slavní architekti</vt:lpstr>
      <vt:lpstr>      Použité zdroje</vt:lpstr>
      <vt:lpstr>  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root</cp:lastModifiedBy>
  <cp:revision>110</cp:revision>
  <dcterms:created xsi:type="dcterms:W3CDTF">2012-03-17T07:31:03Z</dcterms:created>
  <dcterms:modified xsi:type="dcterms:W3CDTF">2013-06-19T11:33:37Z</dcterms:modified>
</cp:coreProperties>
</file>