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81" r:id="rId4"/>
    <p:sldId id="256" r:id="rId5"/>
    <p:sldId id="262" r:id="rId6"/>
    <p:sldId id="257" r:id="rId7"/>
    <p:sldId id="264" r:id="rId8"/>
    <p:sldId id="263" r:id="rId9"/>
    <p:sldId id="265" r:id="rId10"/>
    <p:sldId id="266" r:id="rId11"/>
    <p:sldId id="270" r:id="rId12"/>
    <p:sldId id="267" r:id="rId13"/>
    <p:sldId id="268" r:id="rId14"/>
    <p:sldId id="269" r:id="rId15"/>
    <p:sldId id="272" r:id="rId16"/>
    <p:sldId id="273" r:id="rId17"/>
    <p:sldId id="275" r:id="rId18"/>
    <p:sldId id="274" r:id="rId19"/>
    <p:sldId id="271" r:id="rId20"/>
    <p:sldId id="276" r:id="rId21"/>
    <p:sldId id="277" r:id="rId22"/>
    <p:sldId id="279" r:id="rId23"/>
    <p:sldId id="278" r:id="rId24"/>
    <p:sldId id="280" r:id="rId25"/>
    <p:sldId id="258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CC0066"/>
    <a:srgbClr val="CC0099"/>
    <a:srgbClr val="FFCC99"/>
    <a:srgbClr val="FBBDD5"/>
    <a:srgbClr val="E571B3"/>
    <a:srgbClr val="FF5050"/>
    <a:srgbClr val="99CC00"/>
    <a:srgbClr val="66CC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9730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2163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060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6953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5776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1954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2094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33297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8027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5900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892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tint val="40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99000">
              <a:srgbClr val="FFCC99">
                <a:lumMod val="83000"/>
                <a:lumOff val="17000"/>
              </a:srgb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2AF59C-E2E8-429A-ACB9-92550C9E5B64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05358A-913A-4DF1-9809-F53DC373253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0303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13" Type="http://schemas.openxmlformats.org/officeDocument/2006/relationships/slide" Target="slide16.xml"/><Relationship Id="rId18" Type="http://schemas.openxmlformats.org/officeDocument/2006/relationships/slide" Target="slide21.xml"/><Relationship Id="rId3" Type="http://schemas.openxmlformats.org/officeDocument/2006/relationships/slide" Target="slide6.xml"/><Relationship Id="rId21" Type="http://schemas.openxmlformats.org/officeDocument/2006/relationships/slide" Target="slide24.xml"/><Relationship Id="rId7" Type="http://schemas.openxmlformats.org/officeDocument/2006/relationships/slide" Target="slide10.xml"/><Relationship Id="rId12" Type="http://schemas.openxmlformats.org/officeDocument/2006/relationships/slide" Target="slide15.xml"/><Relationship Id="rId17" Type="http://schemas.openxmlformats.org/officeDocument/2006/relationships/slide" Target="slide20.xml"/><Relationship Id="rId2" Type="http://schemas.openxmlformats.org/officeDocument/2006/relationships/slide" Target="slide5.xml"/><Relationship Id="rId16" Type="http://schemas.openxmlformats.org/officeDocument/2006/relationships/slide" Target="slide19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slide" Target="slide14.xml"/><Relationship Id="rId5" Type="http://schemas.openxmlformats.org/officeDocument/2006/relationships/slide" Target="slide8.xml"/><Relationship Id="rId15" Type="http://schemas.openxmlformats.org/officeDocument/2006/relationships/slide" Target="slide18.xml"/><Relationship Id="rId10" Type="http://schemas.openxmlformats.org/officeDocument/2006/relationships/slide" Target="slide13.xml"/><Relationship Id="rId19" Type="http://schemas.openxmlformats.org/officeDocument/2006/relationships/slide" Target="slide23.xml"/><Relationship Id="rId4" Type="http://schemas.openxmlformats.org/officeDocument/2006/relationships/slide" Target="slide7.xml"/><Relationship Id="rId9" Type="http://schemas.openxmlformats.org/officeDocument/2006/relationships/slide" Target="slide12.xml"/><Relationship Id="rId14" Type="http://schemas.openxmlformats.org/officeDocument/2006/relationships/slide" Target="slide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thumb/5/58/Salvia_officinalis_001.JPG/640px-Salvia_officinalis_001.JPG?uselang=cs" TargetMode="External"/><Relationship Id="rId13" Type="http://schemas.openxmlformats.org/officeDocument/2006/relationships/hyperlink" Target="http://upload.wikimedia.org/wikipedia/commons/9/9d/Margeritenbluete.jpg?uselang=cs" TargetMode="External"/><Relationship Id="rId3" Type="http://schemas.openxmlformats.org/officeDocument/2006/relationships/hyperlink" Target="http://upload.wikimedia.org/wikipedia/commons/thumb/f/fc/Heracleum_mantegazzianum_03_by_Line1.jpg/360px-Heracleum_mantegazzianum_03_by_Line1.jpg?uselang=cs" TargetMode="External"/><Relationship Id="rId7" Type="http://schemas.openxmlformats.org/officeDocument/2006/relationships/hyperlink" Target="http://upload.wikimedia.org/wikipedia/commons/thumb/0/0d/Lamium_album4_ies.jpg/274px-Lamium_album4_ies.jpg?uselang=cs" TargetMode="External"/><Relationship Id="rId12" Type="http://schemas.openxmlformats.org/officeDocument/2006/relationships/hyperlink" Target="http://upload.wikimedia.org/wikipedia/commons/thumb/0/0a/Petasites_hybridus_spike.jpg/360px-Petasites_hybridus_spike.jpg?uselang=cs" TargetMode="External"/><Relationship Id="rId2" Type="http://schemas.openxmlformats.org/officeDocument/2006/relationships/hyperlink" Target="http://upload.wikimedia.org/wikipedia/commons/thumb/a/a5/Apiaceae_-_Peucedanum_cervaria-2.JPG/319px-Apiaceae_-_Peucedanum_cervaria-2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thumb/d/db/Lavendel6.jpg/640px-Lavendel6.jpg?uselang=cs" TargetMode="External"/><Relationship Id="rId11" Type="http://schemas.openxmlformats.org/officeDocument/2006/relationships/hyperlink" Target="http://upload.wikimedia.org/wikipedia/commons/thumb/d/df/Chilly_-_%E0%B4%AE%E0%B5%81%E0%B4%B3%E0%B4%95%E0%B5%8D-4.JPG/640px-Chilly_-_%E0%B4%AE%E0%B5%81%E0%B4%B3%E0%B4%95%E0%B5%8D-4.JPG?uselang=cs" TargetMode="External"/><Relationship Id="rId5" Type="http://schemas.openxmlformats.org/officeDocument/2006/relationships/hyperlink" Target="http://upload.wikimedia.org/wikipedia/commons/thumb/0/04/Lamium_maculatum_060506.jpg/363px-Lamium_maculatum_060506.jpg?uselang=cs" TargetMode="External"/><Relationship Id="rId10" Type="http://schemas.openxmlformats.org/officeDocument/2006/relationships/hyperlink" Target="http://upload.wikimedia.org/wikipedia/commons/thumb/c/cf/DATURA_STRAMONIUM_-_GUIXERS_-_IB-616.JPG/640px-DATURA_STRAMONIUM_-_GUIXERS_-_IB-616.JPG?uselang=cs" TargetMode="External"/><Relationship Id="rId4" Type="http://schemas.openxmlformats.org/officeDocument/2006/relationships/hyperlink" Target="http://upload.wikimedia.org/wikipedia/commons/thumb/1/1a/Aegopodium_podagraria_Harilik_naat_01_estonia.png/319px-Aegopodium_podagraria_Harilik_naat_01_estonia.png?uselang=cs" TargetMode="External"/><Relationship Id="rId9" Type="http://schemas.openxmlformats.org/officeDocument/2006/relationships/hyperlink" Target="http://upload.wikimedia.org/wikipedia/commons/thumb/a/af/Solanum_jasminoides_2004.jpg/320px-Solanum_jasminoides_2004.jpg" TargetMode="External"/><Relationship Id="rId14" Type="http://schemas.openxmlformats.org/officeDocument/2006/relationships/hyperlink" Target="http://upload.wikimedia.org/wikipedia/commons/thumb/d/d5/Tussilago_farfara_001.JPG/360px-Tussilago_farfara_001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OPVK_hor_zakladni_logolink_RGB_cz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646906"/>
            <a:ext cx="5759450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27088" y="2447131"/>
            <a:ext cx="7489825" cy="1754326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Kdo zná, neriskuje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aneb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čeledi krytosemenných rostlin II</a:t>
            </a:r>
            <a:endParaRPr lang="cs-CZ" sz="36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 descr="GT-COL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5183981"/>
            <a:ext cx="1152525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900112" y="4642643"/>
            <a:ext cx="29518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r>
              <a:rPr lang="cs-CZ" dirty="0"/>
              <a:t>Autor</a:t>
            </a:r>
            <a:r>
              <a:rPr lang="cs-CZ" dirty="0" smtClean="0"/>
              <a:t>: Mgr. Jitka Mašková</a:t>
            </a:r>
            <a:endParaRPr lang="cs-CZ" dirty="0"/>
          </a:p>
        </p:txBody>
      </p:sp>
      <p:sp>
        <p:nvSpPr>
          <p:cNvPr id="6" name="TextovéPole 8"/>
          <p:cNvSpPr txBox="1">
            <a:spLocks noChangeArrowheads="1"/>
          </p:cNvSpPr>
          <p:nvPr/>
        </p:nvSpPr>
        <p:spPr bwMode="auto">
          <a:xfrm>
            <a:off x="5868144" y="4642643"/>
            <a:ext cx="237574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r"/>
            <a:r>
              <a:rPr lang="cs-CZ" dirty="0"/>
              <a:t>Datum</a:t>
            </a:r>
            <a:r>
              <a:rPr lang="cs-CZ" dirty="0" smtClean="0"/>
              <a:t>: 25. 5. 2013</a:t>
            </a:r>
            <a:endParaRPr lang="cs-CZ" dirty="0"/>
          </a:p>
        </p:txBody>
      </p:sp>
      <p:sp>
        <p:nvSpPr>
          <p:cNvPr id="7" name="TextovéPole 9"/>
          <p:cNvSpPr txBox="1">
            <a:spLocks noChangeArrowheads="1"/>
          </p:cNvSpPr>
          <p:nvPr/>
        </p:nvSpPr>
        <p:spPr bwMode="auto">
          <a:xfrm>
            <a:off x="1692275" y="5903118"/>
            <a:ext cx="60483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algn="ctr"/>
            <a:r>
              <a:rPr lang="cs-CZ" sz="1400"/>
              <a:t>Gymnázium, Třeboň, Na Sadech 308</a:t>
            </a:r>
          </a:p>
        </p:txBody>
      </p:sp>
    </p:spTree>
    <p:extLst>
      <p:ext uri="{BB962C8B-B14F-4D97-AF65-F5344CB8AC3E}">
        <p14:creationId xmlns:p14="http://schemas.microsoft.com/office/powerpoint/2010/main" val="140816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036541"/>
              </p:ext>
            </p:extLst>
          </p:nvPr>
        </p:nvGraphicFramePr>
        <p:xfrm>
          <a:off x="899592" y="908720"/>
          <a:ext cx="7488832" cy="5021146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36938"/>
                <a:gridCol w="5451894"/>
              </a:tblGrid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Číslo projektu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solidFill>
                            <a:srgbClr val="CC0066"/>
                          </a:solidFill>
                          <a:effectLst/>
                        </a:rPr>
                        <a:t>CZ.1.07/1.5.00/34.0702</a:t>
                      </a:r>
                      <a:endParaRPr lang="cs-CZ" sz="180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Číslo materiálu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</a:rPr>
                        <a:t>VY_32_INOVACE_BIO.prima -</a:t>
                      </a:r>
                      <a:r>
                        <a:rPr lang="cs-CZ" sz="1800" baseline="0" dirty="0" smtClean="0">
                          <a:solidFill>
                            <a:srgbClr val="CC0066"/>
                          </a:solidFill>
                          <a:effectLst/>
                        </a:rPr>
                        <a:t> </a:t>
                      </a: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</a:rPr>
                        <a:t>19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Škola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Gymnázium, Třeboň, Na Sadech 308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solidFill>
                            <a:srgbClr val="CC0066"/>
                          </a:solidFill>
                          <a:effectLst/>
                        </a:rPr>
                        <a:t>Autor</a:t>
                      </a:r>
                      <a:endParaRPr lang="cs-CZ" sz="180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800" baseline="0" dirty="0" smtClean="0">
                          <a:solidFill>
                            <a:srgbClr val="CC0066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Jitka Mašková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solidFill>
                            <a:srgbClr val="CC0066"/>
                          </a:solidFill>
                          <a:effectLst/>
                        </a:rPr>
                        <a:t>Název</a:t>
                      </a:r>
                      <a:endParaRPr lang="cs-CZ" sz="180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Kdo zná, neriskuje,</a:t>
                      </a:r>
                      <a:r>
                        <a:rPr lang="cs-CZ" sz="1800" baseline="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aneb </a:t>
                      </a: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čeledi</a:t>
                      </a:r>
                      <a:r>
                        <a:rPr lang="cs-CZ" sz="1800" baseline="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krytosemenných rostlin II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solidFill>
                            <a:srgbClr val="CC0066"/>
                          </a:solidFill>
                          <a:effectLst/>
                        </a:rPr>
                        <a:t>Předmět</a:t>
                      </a:r>
                      <a:endParaRPr lang="cs-CZ" sz="180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</a:rPr>
                        <a:t>Biologie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29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Tematická oblast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Botanika pro první ročník osmiletého</a:t>
                      </a:r>
                      <a:r>
                        <a:rPr lang="cs-CZ" sz="1800" baseline="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studia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156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solidFill>
                            <a:srgbClr val="CC0066"/>
                          </a:solidFill>
                          <a:effectLst/>
                        </a:rPr>
                        <a:t>Šablona</a:t>
                      </a:r>
                      <a:endParaRPr lang="cs-CZ" sz="180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</a:rPr>
                        <a:t>III/2 </a:t>
                      </a: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- Inovace a zkvalitnění výuky prostřednictvím </a:t>
                      </a: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</a:rPr>
                        <a:t>ICT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solidFill>
                            <a:srgbClr val="CC0066"/>
                          </a:solidFill>
                          <a:effectLst/>
                        </a:rPr>
                        <a:t>Ročník</a:t>
                      </a:r>
                      <a:endParaRPr lang="cs-CZ" sz="180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 </a:t>
                      </a: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</a:rPr>
                        <a:t>prima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>
                          <a:solidFill>
                            <a:srgbClr val="CC0066"/>
                          </a:solidFill>
                          <a:effectLst/>
                        </a:rPr>
                        <a:t>Metodický list/Anotace</a:t>
                      </a:r>
                      <a:endParaRPr lang="cs-CZ" sz="180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Hra slouží k opakování</a:t>
                      </a:r>
                      <a:r>
                        <a:rPr lang="cs-CZ" sz="1800" baseline="0" dirty="0" smtClean="0">
                          <a:solidFill>
                            <a:srgbClr val="CC0066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procvičování znaků a zástupců vybraných čeledí krytosemenných rostlin: miříkovité, hluchavkovité, lilkovité a hvězdnicovité.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3297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800" dirty="0">
                          <a:solidFill>
                            <a:srgbClr val="CC0066"/>
                          </a:solidFill>
                          <a:effectLst/>
                        </a:rPr>
                        <a:t>Pokud není uvedeno jinak, použitý materiál je z vlastních zdrojů autora</a:t>
                      </a:r>
                      <a:endParaRPr lang="cs-CZ" sz="1800" dirty="0">
                        <a:solidFill>
                          <a:srgbClr val="CC0066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358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836712"/>
            <a:ext cx="7992888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Pravidla hry: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Hra je určena pro 2 – 4 hráče (skupiny). Dvě osoby jsou v rolích moderátora a rozhodčího – obsluhují herní pole, sledují čas a zaznamenávají získané body.</a:t>
            </a:r>
          </a:p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úvod se rozlosuje pořadí v jakém budou hráči volit otázky. Hráči si volí obor a obtížnost otázky, na odpověď mají maximálně 2 minuty. V případě správné odpovědi se body hráči přičítají, v případě nesprávné odpovědi hráč nezískává nic.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Pokud zadání otázky obsahuje možnost nápovědy a hráč ji využije, ztrácí 500 bodů bez ohledu, zda odpoví správně nebo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ne. Hra končí vyčerpáním všech otázek. Vítězem se stává hráč (skupina) s nejvyšším počtem bodů.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352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1412776"/>
            <a:ext cx="2160240" cy="1152128"/>
          </a:xfrm>
          <a:prstGeom prst="rect">
            <a:avLst/>
          </a:prstGeom>
          <a:solidFill>
            <a:srgbClr val="99CC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miříkovité</a:t>
            </a:r>
            <a:endParaRPr lang="cs-CZ" sz="2400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00032" y="2716695"/>
            <a:ext cx="2139720" cy="1152128"/>
          </a:xfrm>
          <a:prstGeom prst="rect">
            <a:avLst/>
          </a:prstGeom>
          <a:solidFill>
            <a:srgbClr val="CC66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hluchavkovité</a:t>
            </a:r>
            <a:endParaRPr lang="cs-CZ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00032" y="4005064"/>
            <a:ext cx="2139720" cy="1152128"/>
          </a:xfrm>
          <a:prstGeom prst="rect">
            <a:avLst/>
          </a:prstGeom>
          <a:solidFill>
            <a:srgbClr val="66CC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lilkovité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00032" y="5301208"/>
            <a:ext cx="2139720" cy="1152128"/>
          </a:xfrm>
          <a:prstGeom prst="rect">
            <a:avLst/>
          </a:prstGeom>
          <a:solidFill>
            <a:srgbClr val="FFFF66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hvězdnicovité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2483768" y="1412776"/>
            <a:ext cx="1152128" cy="1152128"/>
          </a:xfrm>
          <a:prstGeom prst="rect">
            <a:avLst/>
          </a:prstGeom>
          <a:solidFill>
            <a:srgbClr val="99CC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 1000</a:t>
            </a:r>
            <a:endParaRPr lang="cs-CZ" sz="2400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>
            <a:hlinkClick r:id="rId3" action="ppaction://hlinksldjump"/>
          </p:cNvPr>
          <p:cNvSpPr/>
          <p:nvPr/>
        </p:nvSpPr>
        <p:spPr>
          <a:xfrm>
            <a:off x="3779912" y="1412776"/>
            <a:ext cx="1152128" cy="1152128"/>
          </a:xfrm>
          <a:prstGeom prst="rect">
            <a:avLst/>
          </a:prstGeom>
          <a:solidFill>
            <a:srgbClr val="99CC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endParaRPr lang="cs-CZ" sz="2400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Obdélník 12">
            <a:hlinkClick r:id="rId4" action="ppaction://hlinksldjump"/>
          </p:cNvPr>
          <p:cNvSpPr/>
          <p:nvPr/>
        </p:nvSpPr>
        <p:spPr>
          <a:xfrm>
            <a:off x="5084440" y="1412776"/>
            <a:ext cx="1152128" cy="1152128"/>
          </a:xfrm>
          <a:prstGeom prst="rect">
            <a:avLst/>
          </a:prstGeom>
          <a:solidFill>
            <a:srgbClr val="99CC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endParaRPr lang="cs-CZ" sz="2400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Obdélník 13">
            <a:hlinkClick r:id="rId5" action="ppaction://hlinksldjump"/>
          </p:cNvPr>
          <p:cNvSpPr/>
          <p:nvPr/>
        </p:nvSpPr>
        <p:spPr>
          <a:xfrm>
            <a:off x="6372200" y="1412776"/>
            <a:ext cx="1152128" cy="1152128"/>
          </a:xfrm>
          <a:prstGeom prst="rect">
            <a:avLst/>
          </a:prstGeom>
          <a:solidFill>
            <a:srgbClr val="99CC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2500</a:t>
            </a:r>
            <a:endParaRPr lang="cs-CZ" sz="2400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Obdélník 14">
            <a:hlinkClick r:id="rId6" action="ppaction://hlinksldjump"/>
          </p:cNvPr>
          <p:cNvSpPr/>
          <p:nvPr/>
        </p:nvSpPr>
        <p:spPr>
          <a:xfrm>
            <a:off x="7668344" y="1412776"/>
            <a:ext cx="1152128" cy="1152128"/>
          </a:xfrm>
          <a:prstGeom prst="rect">
            <a:avLst/>
          </a:prstGeom>
          <a:solidFill>
            <a:srgbClr val="99CC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C0099"/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endParaRPr lang="cs-CZ" sz="2400" dirty="0">
              <a:solidFill>
                <a:srgbClr val="CC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Obdélník 15">
            <a:hlinkClick r:id="rId7" action="ppaction://hlinksldjump"/>
          </p:cNvPr>
          <p:cNvSpPr/>
          <p:nvPr/>
        </p:nvSpPr>
        <p:spPr>
          <a:xfrm>
            <a:off x="2483768" y="2717304"/>
            <a:ext cx="1152128" cy="1152128"/>
          </a:xfrm>
          <a:prstGeom prst="rect">
            <a:avLst/>
          </a:prstGeom>
          <a:solidFill>
            <a:srgbClr val="CC66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cs-CZ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Obdélník 16">
            <a:hlinkClick r:id="rId8" action="ppaction://hlinksldjump"/>
          </p:cNvPr>
          <p:cNvSpPr/>
          <p:nvPr/>
        </p:nvSpPr>
        <p:spPr>
          <a:xfrm>
            <a:off x="3779912" y="2717304"/>
            <a:ext cx="1152128" cy="1152128"/>
          </a:xfrm>
          <a:prstGeom prst="rect">
            <a:avLst/>
          </a:prstGeom>
          <a:solidFill>
            <a:srgbClr val="CC66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endParaRPr lang="cs-CZ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Obdélník 17">
            <a:hlinkClick r:id="rId9" action="ppaction://hlinksldjump"/>
          </p:cNvPr>
          <p:cNvSpPr/>
          <p:nvPr/>
        </p:nvSpPr>
        <p:spPr>
          <a:xfrm>
            <a:off x="5084440" y="2717304"/>
            <a:ext cx="1152128" cy="1152128"/>
          </a:xfrm>
          <a:prstGeom prst="rect">
            <a:avLst/>
          </a:prstGeom>
          <a:solidFill>
            <a:srgbClr val="CC66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endParaRPr lang="cs-CZ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Obdélník 18">
            <a:hlinkClick r:id="rId10" action="ppaction://hlinksldjump"/>
          </p:cNvPr>
          <p:cNvSpPr/>
          <p:nvPr/>
        </p:nvSpPr>
        <p:spPr>
          <a:xfrm>
            <a:off x="6372200" y="2717304"/>
            <a:ext cx="1152128" cy="1152128"/>
          </a:xfrm>
          <a:prstGeom prst="rect">
            <a:avLst/>
          </a:prstGeom>
          <a:solidFill>
            <a:srgbClr val="CC66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2500</a:t>
            </a:r>
            <a:endParaRPr lang="cs-CZ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Obdélník 19">
            <a:hlinkClick r:id="rId11" action="ppaction://hlinksldjump"/>
          </p:cNvPr>
          <p:cNvSpPr/>
          <p:nvPr/>
        </p:nvSpPr>
        <p:spPr>
          <a:xfrm>
            <a:off x="7668344" y="2717304"/>
            <a:ext cx="1152128" cy="1152128"/>
          </a:xfrm>
          <a:prstGeom prst="rect">
            <a:avLst/>
          </a:prstGeom>
          <a:solidFill>
            <a:srgbClr val="CC66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endParaRPr lang="cs-CZ" sz="24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Obdélník 20">
            <a:hlinkClick r:id="rId12" action="ppaction://hlinksldjump"/>
          </p:cNvPr>
          <p:cNvSpPr/>
          <p:nvPr/>
        </p:nvSpPr>
        <p:spPr>
          <a:xfrm>
            <a:off x="2483768" y="4005064"/>
            <a:ext cx="1152128" cy="1152128"/>
          </a:xfrm>
          <a:prstGeom prst="rect">
            <a:avLst/>
          </a:prstGeom>
          <a:solidFill>
            <a:srgbClr val="66CC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Obdélník 21">
            <a:hlinkClick r:id="rId13" action="ppaction://hlinksldjump"/>
          </p:cNvPr>
          <p:cNvSpPr/>
          <p:nvPr/>
        </p:nvSpPr>
        <p:spPr>
          <a:xfrm>
            <a:off x="3779912" y="4005064"/>
            <a:ext cx="1152128" cy="1152128"/>
          </a:xfrm>
          <a:prstGeom prst="rect">
            <a:avLst/>
          </a:prstGeom>
          <a:solidFill>
            <a:srgbClr val="66CC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Obdélník 22">
            <a:hlinkClick r:id="rId14" action="ppaction://hlinksldjump"/>
          </p:cNvPr>
          <p:cNvSpPr/>
          <p:nvPr/>
        </p:nvSpPr>
        <p:spPr>
          <a:xfrm>
            <a:off x="5084440" y="4005064"/>
            <a:ext cx="1152128" cy="1152128"/>
          </a:xfrm>
          <a:prstGeom prst="rect">
            <a:avLst/>
          </a:prstGeom>
          <a:solidFill>
            <a:srgbClr val="66CC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Obdélník 23">
            <a:hlinkClick r:id="rId15" action="ppaction://hlinksldjump"/>
          </p:cNvPr>
          <p:cNvSpPr/>
          <p:nvPr/>
        </p:nvSpPr>
        <p:spPr>
          <a:xfrm>
            <a:off x="6372200" y="4005064"/>
            <a:ext cx="1152128" cy="1152128"/>
          </a:xfrm>
          <a:prstGeom prst="rect">
            <a:avLst/>
          </a:prstGeom>
          <a:solidFill>
            <a:srgbClr val="66CC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2500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Obdélník 24">
            <a:hlinkClick r:id="rId16" action="ppaction://hlinksldjump"/>
          </p:cNvPr>
          <p:cNvSpPr/>
          <p:nvPr/>
        </p:nvSpPr>
        <p:spPr>
          <a:xfrm>
            <a:off x="7668344" y="4005064"/>
            <a:ext cx="1152128" cy="1152128"/>
          </a:xfrm>
          <a:prstGeom prst="rect">
            <a:avLst/>
          </a:prstGeom>
          <a:solidFill>
            <a:srgbClr val="66CCFF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endParaRPr lang="cs-CZ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Obdélník 25">
            <a:hlinkClick r:id="rId17" action="ppaction://hlinksldjump"/>
          </p:cNvPr>
          <p:cNvSpPr/>
          <p:nvPr/>
        </p:nvSpPr>
        <p:spPr>
          <a:xfrm>
            <a:off x="2496344" y="5301208"/>
            <a:ext cx="1152128" cy="1152128"/>
          </a:xfrm>
          <a:prstGeom prst="rect">
            <a:avLst/>
          </a:prstGeom>
          <a:solidFill>
            <a:srgbClr val="FFFF66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Obdélník 26">
            <a:hlinkClick r:id="rId18" action="ppaction://hlinksldjump"/>
          </p:cNvPr>
          <p:cNvSpPr/>
          <p:nvPr/>
        </p:nvSpPr>
        <p:spPr>
          <a:xfrm>
            <a:off x="3792488" y="5301208"/>
            <a:ext cx="1152128" cy="1152128"/>
          </a:xfrm>
          <a:prstGeom prst="rect">
            <a:avLst/>
          </a:prstGeom>
          <a:solidFill>
            <a:srgbClr val="FFFF66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Obdélník 27">
            <a:hlinkClick r:id="rId19" action="ppaction://hlinksldjump"/>
          </p:cNvPr>
          <p:cNvSpPr/>
          <p:nvPr/>
        </p:nvSpPr>
        <p:spPr>
          <a:xfrm>
            <a:off x="5097016" y="5301208"/>
            <a:ext cx="1152128" cy="1152128"/>
          </a:xfrm>
          <a:prstGeom prst="rect">
            <a:avLst/>
          </a:prstGeom>
          <a:solidFill>
            <a:srgbClr val="FFFF66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Obdélník 28">
            <a:hlinkClick r:id="rId20" action="ppaction://hlinksldjump"/>
          </p:cNvPr>
          <p:cNvSpPr/>
          <p:nvPr/>
        </p:nvSpPr>
        <p:spPr>
          <a:xfrm>
            <a:off x="6384776" y="5301208"/>
            <a:ext cx="1152128" cy="1152128"/>
          </a:xfrm>
          <a:prstGeom prst="rect">
            <a:avLst/>
          </a:prstGeom>
          <a:solidFill>
            <a:srgbClr val="FFFF66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2500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Obdélník 29">
            <a:hlinkClick r:id="rId21" action="ppaction://hlinksldjump"/>
          </p:cNvPr>
          <p:cNvSpPr/>
          <p:nvPr/>
        </p:nvSpPr>
        <p:spPr>
          <a:xfrm>
            <a:off x="7682341" y="5301208"/>
            <a:ext cx="1152128" cy="1152128"/>
          </a:xfrm>
          <a:prstGeom prst="rect">
            <a:avLst/>
          </a:prstGeom>
          <a:solidFill>
            <a:srgbClr val="FFFF66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endParaRPr lang="cs-CZ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97362" y="522258"/>
            <a:ext cx="862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Znaky a zástupci čeledí krytosemenných rostlin</a:t>
            </a:r>
            <a:endParaRPr lang="cs-CZ" sz="28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8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9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1" presetClass="exit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204462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Jaké je typické květenství miříkovitých rostlin?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0092" y="2492896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44008" y="4085783"/>
            <a:ext cx="43924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okolík a složený okolík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0" name="Picture 6" descr="http://upload.wikimedia.org/wikipedia/commons/thumb/a/a5/Apiaceae_-_Peucedanum_cervaria-2.JPG/319px-Apiaceae_-_Peucedanum_cervaria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558" y="2636912"/>
            <a:ext cx="4115557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584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468558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Vyjmenuj alespoň 6 miříkovitých rostlin, které pěstujeme jako zeleninu nebo koření.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1905" y="3614307"/>
            <a:ext cx="85329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mrkev obecná, petržel obecná, miřík celer, pastinák setý, kopr vonný, kmín kořenný, fenykl obecný, koriandr setý, bedrník anýz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49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540566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Popiš nejčastější stavbu lodyhy miříkovitých rostlin.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944" y="3587532"/>
            <a:ext cx="4896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Lodyha je dutá, podélně rýhovaná, obsahuje siličné kanálky.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http://upload.wikimedia.org/wikipedia/commons/thumb/f/fc/Heracleum_mantegazzianum_03_by_Line1.jpg/360px-Heracleum_mantegazzianum_03_by_Line1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38" y="2142005"/>
            <a:ext cx="3125486" cy="4167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502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 se jmenuje vysoká invazivní rostlina, která může způsobovat poleptání pokožky?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32040" y="4223212"/>
            <a:ext cx="392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Bolševník velkolepý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2" name="Picture 4" descr="http://upload.wikimedia.org/wikipedia/commons/thumb/8/88/Riesenbaerenklau4.jpg/428px-Riesenbaerenklau4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80" y="1988840"/>
            <a:ext cx="3985643" cy="4469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502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932040" y="4223212"/>
            <a:ext cx="392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Bršlice kozí noha</a:t>
            </a: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Nadpis 3"/>
          <p:cNvSpPr>
            <a:spLocks noGrp="1"/>
          </p:cNvSpPr>
          <p:nvPr>
            <p:ph type="title"/>
          </p:nvPr>
        </p:nvSpPr>
        <p:spPr>
          <a:xfrm>
            <a:off x="468313" y="231775"/>
            <a:ext cx="8229600" cy="1108993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 se jmenuje rostlina na obrázku?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://upload.wikimedia.org/wikipedia/commons/thumb/1/1a/Aegopodium_podagraria_Harilik_naat_01_estonia.png/319px-Aegopodium_podagraria_Harilik_naat_01_estonia.pn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340768"/>
            <a:ext cx="3404821" cy="51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176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Vyjmenuj 6 hluchavkovitých rostlin, které se pěstují jako léčivé rostliny nebo koření.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573016"/>
            <a:ext cx="8676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šalvěj lékařská, máta peprná, mateřídouška obecná, meduňka lékařská, hluchavka bílá, majoránka zahradní, tymián obecný, dobromysl obecná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028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Popiš typické znaky lodyhy a postavení listů na stonku hluchavkovitých rostlin.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067436" y="3717032"/>
            <a:ext cx="50765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čtyřhranná lodyha se vstřícnými, křižmostojnými listy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upload.wikimedia.org/wikipedia/commons/thumb/0/04/Lamium_maculatum_060506.jpg/363px-Lamium_maculatum_060506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457575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4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 se jmenuje léčivá rostlina na obrázku?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580112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92608" y="4149080"/>
            <a:ext cx="3951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Šalvěj lékařská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://upload.wikimedia.org/wikipedia/commons/thumb/5/58/Salvia_officinalis_001.JPG/640px-Salvia_officinalis_001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15" y="1628800"/>
            <a:ext cx="5231904" cy="3923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35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Popiš stavbu květu hluchavkovité rostliny.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51520" y="3717032"/>
            <a:ext cx="86049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květ je souměrný, má dvě části: horní a dolní pysk, je oboupohlavný, rozlišený kalich a koruna, uvnitř je jeden pestík a </a:t>
            </a:r>
            <a:r>
              <a:rPr lang="cs-CZ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čtyři dvoumocné tyčinky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://upload.wikimedia.org/wikipedia/commons/thumb/0/0d/Lamium_album4_ies.jpg/274px-Lamium_album4_ies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31032"/>
            <a:ext cx="26098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350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Poznej rostlinu na obrázku.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350768" y="2415885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350768" y="4223212"/>
            <a:ext cx="3505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Levandule lékařská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://upload.wikimedia.org/wikipedia/commons/thumb/d/db/Lavendel6.jpg/640px-Lavendel6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4" y="2204864"/>
            <a:ext cx="5060424" cy="3368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398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Vyjmenuj 4 hospodářsky významné lilkovité rostliny.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64970" y="4005064"/>
            <a:ext cx="56436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lilek brambor, lilek rajče, paprika setá, tabák virginský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66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Popiš typickou stavbu květu lilkovitých rostlin.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91946" y="3523276"/>
            <a:ext cx="48275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květ je pětičetný, rozlišený  na kalich a korunu, jeden pestík a pět tyčinek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http://upload.wikimedia.org/wikipedia/commons/thumb/a/af/Solanum_jasminoides_2004.jpg/320px-Solanum_jasminoides_2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8" y="2083116"/>
            <a:ext cx="3840427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aoblený obdélník 8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77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036509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Poznej rostlinu na obrázku.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95073" y="4223212"/>
            <a:ext cx="392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Durman obecný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http://upload.wikimedia.org/wikipedia/commons/thumb/c/cf/DATURA_STRAMONIUM_-_GUIXERS_-_IB-616.JPG/640px-DATURA_STRAMONIUM_-_GUIXERS_-_IB-616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92620" y="1924934"/>
            <a:ext cx="5249393" cy="393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003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 se jmenuje rostlina, jejíž vysychavé bobule jíme?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95073" y="4223212"/>
            <a:ext cx="392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Paprika setá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http://upload.wikimedia.org/wikipedia/commons/thumb/d/df/Chilly_-_%E0%B4%AE%E0%B5%81%E0%B4%B3%E0%B4%95%E0%B5%8D-4.JPG/640px-Chilly_-_%E0%B4%AE%E0%B5%81%E0%B4%B3%E0%B4%95%E0%B5%8D-4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5015880" cy="3761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aoblený obdélník 8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553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 se jmenuje jedovatá látka obsažená v zelených částech rostliny lilku bramboru?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32040" y="4208828"/>
            <a:ext cx="392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solanin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335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Jaké je charakteristické květenství hvězdnicovitých rostlin?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32040" y="4223212"/>
            <a:ext cx="39244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úbor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http://upload.wikimedia.org/wikipedia/commons/thumb/6/64/Aster_alpinus_002.JPG/360px-Aster_alpinus_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69" y="1556792"/>
            <a:ext cx="3025423" cy="403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86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aoblený obdélník 8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Jaké dva typy květů jsou charakteristické pro hvězdnicovité rostliny?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788024" y="4223212"/>
            <a:ext cx="40684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jazykovité a trubkovité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4" name="Picture 2" descr="http://upload.wikimedia.org/wikipedia/commons/9/9d/Margeritenbluete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799"/>
            <a:ext cx="3365114" cy="4976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6224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972614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Vyjmenuj 5 léčivých rostlin z čeledi hvězdnicovitých.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79512" y="3789040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heřmánek pravý, měsíček lékařský, podběl lékařský, pampeliška lékařská, devětsil lékařský, řebříček obecný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660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32250"/>
            <a:ext cx="8229600" cy="13245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Poznej rostlinu na obrázku.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296137" y="191439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860032" y="3861048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Devětsil lékařský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http://upload.wikimedia.org/wikipedia/commons/thumb/0/0a/Petasites_hybridus_spike.jpg/360px-Petasites_hybridus_spike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3"/>
            <a:ext cx="3816424" cy="508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5464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0" y="25355"/>
            <a:ext cx="8424936" cy="2395534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Times New Roman" pitchFamily="18" charset="0"/>
                <a:cs typeface="Times New Roman" pitchFamily="18" charset="0"/>
              </a:rPr>
              <a:t>Jak se jmenuje hvězdnicovitá rostlina, která brzy na jaře žlutě kvete podél cest a na náspech a později se objevují její velké okrouhle ledvinité listy?</a:t>
            </a:r>
            <a:endParaRPr lang="cs-CZ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409119" y="2420888"/>
            <a:ext cx="3096344" cy="1008112"/>
          </a:xfrm>
          <a:prstGeom prst="roundRect">
            <a:avLst/>
          </a:prstGeom>
          <a:solidFill>
            <a:srgbClr val="FFC00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odpověď</a:t>
            </a:r>
            <a:endParaRPr lang="cs-CZ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rafovaná šipka doprava 6"/>
          <p:cNvSpPr/>
          <p:nvPr/>
        </p:nvSpPr>
        <p:spPr>
          <a:xfrm>
            <a:off x="6228184" y="5157192"/>
            <a:ext cx="1800200" cy="1152128"/>
          </a:xfrm>
          <a:prstGeom prst="stripedRightArrow">
            <a:avLst/>
          </a:prstGeom>
          <a:solidFill>
            <a:srgbClr val="0070C0"/>
          </a:solidFill>
          <a:effectLst>
            <a:softEdge rad="127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hlinkClick r:id="rId2" action="ppaction://hlinksldjump"/>
              </a:rPr>
              <a:t>zpět</a:t>
            </a:r>
            <a:endParaRPr lang="cs-CZ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148064" y="3861047"/>
            <a:ext cx="3869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Podběl lékařský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1568889" y="5733256"/>
            <a:ext cx="1656184" cy="58477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/>
            </a:sp3d>
          </a:bodyPr>
          <a:lstStyle/>
          <a:p>
            <a:pPr algn="ctr"/>
            <a:r>
              <a:rPr lang="cs-CZ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nápověda</a:t>
            </a:r>
            <a:endParaRPr lang="cs-CZ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338" name="Picture 2" descr="http://upload.wikimedia.org/wikipedia/commons/thumb/d/d5/Tussilago_farfara_001.JPG/360px-Tussilago_farfara_001.JPG?uselang=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16899"/>
            <a:ext cx="3024336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28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51520" y="260648"/>
            <a:ext cx="8640960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http://upload.wikimedia.org/wikipedia/commons/thumb/a/a5/Apiaceae_-_Peucedanum_cervaria-2.JPG/319px-Apiaceae_-_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Peucedanum_cervaria-2.JPG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upload.wikimedia.org/wikipedia/commons/thumb/f/fc/Heracleum_mantegazzianum_03_by_Line1.jpg/360px-Heracleum_mantegazzianum_03_by_Line1.jpg?uselang=cs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upload.wikimedia.org/wikipedia/commons/thumb/1/1a/Aegopodium_podagraria_Harilik_naat_01_estonia.png/319px-Aegopodium_podagraria_Harilik_naat_01_estonia.png?uselang=cs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upload.wikimedia.org/wikipedia/commons/thumb/0/04/Lamium_maculatum_060506.jpg/363px-Lamium_maculatum_060506.jpg?uselang=cs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upload.wikimedia.org/wikipedia/commons/thumb/d/db/Lavendel6.jpg/640px-Lavendel6.jpg?uselang=cs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upload.wikimedia.org/wikipedia/commons/thumb/0/0d/Lamium_album4_ies.jpg/274px-Lamium_album4_ies.jpg?uselang=cs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8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upload.wikimedia.org/wikipedia/commons/thumb/5/58/Salvia_officinalis_001.JPG/640px-Salvia_officinalis_001.JPG?uselang=cs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upload.wikimedia.org/wikipedia/commons/thumb/a/af/Solanum_jasminoides_2004.jpg/320px-Solanum_jasminoides_2004.jpg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10"/>
              </a:rPr>
              <a:t>http://upload.wikimedia.org/wikipedia/commons/thumb/c/cf/DATURA_STRAMONIUM_-_GUIXERS_-_IB-616.JPG/640px-DATURA_STRAMONIUM_-_GUIXERS_-_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IB-616.JPG?uselang=cs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11"/>
              </a:rPr>
              <a:t>http://upload.wikimedia.org/wikipedia/commons/thumb/d/df/Chilly_-_%E0%B4%AE%E0%B5%81%E0%B4%B3%E0%B4%95%E0%B5%8D-4.JPG/640px-Chilly_-_%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1"/>
              </a:rPr>
              <a:t>E0%B4%AE%E0%B5%81%E0%B4%B3%E0%B4%95%E0%B5%8D-4.JPG?uselang=cs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12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2"/>
              </a:rPr>
              <a:t>upload.wikimedia.org/wikipedia/commons/thumb/0/0a/Petasites_hybridus_spike.jpg/360px-Petasites_hybridus_spike.jpg?uselang=cs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13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3"/>
              </a:rPr>
              <a:t>upload.wikimedia.org/wikipedia/commons/9/9d/Margeritenbluete.jpg?uselang=cs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14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14"/>
              </a:rPr>
              <a:t>upload.wikimedia.org/wikipedia/commons/thumb/d/d5/Tussilago_farfara_001.JPG/360px-Tussilago_farfara_001.JPG?uselang=cs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/>
              <a:t>ČABRADOVÁ, Věra, František HASCH, Jaroslav SEJPKA a Ivana VANĚČKOVÁ. </a:t>
            </a:r>
            <a:r>
              <a:rPr lang="cs-CZ" sz="1400" i="1" dirty="0" err="1"/>
              <a:t>Přirodopis</a:t>
            </a:r>
            <a:r>
              <a:rPr lang="cs-CZ" sz="1400" i="1" dirty="0"/>
              <a:t> 7. učebnice pro základní školy a víceletá gymnázia</a:t>
            </a:r>
            <a:r>
              <a:rPr lang="cs-CZ" sz="1400" dirty="0"/>
              <a:t>. 1. vyd. Plzeň: Fraus, 2005. </a:t>
            </a:r>
            <a:r>
              <a:rPr lang="cs-CZ" sz="1400"/>
              <a:t>ISBN 80-7238-424-4.</a:t>
            </a:r>
          </a:p>
          <a:p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92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553</TotalTime>
  <Words>787</Words>
  <Application>Microsoft Office PowerPoint</Application>
  <PresentationFormat>Předvádění na obrazovce (4:3)</PresentationFormat>
  <Paragraphs>159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Jaké je typické květenství miříkovitých rostlin?</vt:lpstr>
      <vt:lpstr>Vyjmenuj alespoň 6 miříkovitých rostlin, které pěstujeme jako zeleninu nebo koření.</vt:lpstr>
      <vt:lpstr>Popiš nejčastější stavbu lodyhy miříkovitých rostlin.</vt:lpstr>
      <vt:lpstr>Jak se jmenuje vysoká invazivní rostlina, která může způsobovat poleptání pokožky?</vt:lpstr>
      <vt:lpstr>Jak se jmenuje rostlina na obrázku?</vt:lpstr>
      <vt:lpstr>Vyjmenuj 6 hluchavkovitých rostlin, které se pěstují jako léčivé rostliny nebo koření.</vt:lpstr>
      <vt:lpstr>Popiš typické znaky lodyhy a postavení listů na stonku hluchavkovitých rostlin.</vt:lpstr>
      <vt:lpstr>Jak se jmenuje léčivá rostlina na obrázku?</vt:lpstr>
      <vt:lpstr>Popiš stavbu květu hluchavkovité rostliny.</vt:lpstr>
      <vt:lpstr>Poznej rostlinu na obrázku.</vt:lpstr>
      <vt:lpstr>Vyjmenuj 4 hospodářsky významné lilkovité rostliny.</vt:lpstr>
      <vt:lpstr>Popiš typickou stavbu květu lilkovitých rostlin.</vt:lpstr>
      <vt:lpstr>Poznej rostlinu na obrázku.</vt:lpstr>
      <vt:lpstr>Jak se jmenuje rostlina, jejíž vysychavé bobule jíme?</vt:lpstr>
      <vt:lpstr>Jak se jmenuje jedovatá látka obsažená v zelených částech rostliny lilku bramboru?</vt:lpstr>
      <vt:lpstr>Jaké je charakteristické květenství hvězdnicovitých rostlin?</vt:lpstr>
      <vt:lpstr>Jaké dva typy květů jsou charakteristické pro hvězdnicovité rostliny?</vt:lpstr>
      <vt:lpstr>Vyjmenuj 5 léčivých rostlin z čeledi hvězdnicovitých.</vt:lpstr>
      <vt:lpstr>Poznej rostlinu na obrázku.</vt:lpstr>
      <vt:lpstr>Jak se jmenuje hvězdnicovitá rostlina, která brzy na jaře žlutě kvete podél cest a na náspech a později se objevují její velké okrouhle ledvinité listy?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User</cp:lastModifiedBy>
  <cp:revision>48</cp:revision>
  <dcterms:created xsi:type="dcterms:W3CDTF">2013-05-31T07:00:38Z</dcterms:created>
  <dcterms:modified xsi:type="dcterms:W3CDTF">2013-06-19T12:47:44Z</dcterms:modified>
</cp:coreProperties>
</file>