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6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8" r:id="rId11"/>
    <p:sldId id="279" r:id="rId12"/>
    <p:sldId id="280" r:id="rId13"/>
    <p:sldId id="281" r:id="rId14"/>
    <p:sldId id="282" r:id="rId15"/>
    <p:sldId id="285" r:id="rId16"/>
    <p:sldId id="275" r:id="rId17"/>
    <p:sldId id="276" r:id="rId18"/>
    <p:sldId id="277" r:id="rId19"/>
    <p:sldId id="283" r:id="rId20"/>
    <p:sldId id="28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29" autoAdjust="0"/>
  </p:normalViewPr>
  <p:slideViewPr>
    <p:cSldViewPr>
      <p:cViewPr varScale="1">
        <p:scale>
          <a:sx n="70" d="100"/>
          <a:sy n="70" d="100"/>
        </p:scale>
        <p:origin x="-11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9943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4193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2209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9864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6466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5808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78712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1079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11679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6286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4755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6D659-FFA7-4AD6-A845-2748D70C07EA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5676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copo_Pontormo_055.jpg" TargetMode="External"/><Relationship Id="rId2" Type="http://schemas.openxmlformats.org/officeDocument/2006/relationships/hyperlink" Target="http://cs.wikipedia.org/wiki/Soubor:Giotto_-_Scrovegni_-_-18-_-_Adoration_of_the_Mag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D&#283;jepis%20pro%20sedmou%20t&#345;&#237;du_18-Renesance-2.&#269;&#225;st-p.pptx" TargetMode="External"/><Relationship Id="rId4" Type="http://schemas.openxmlformats.org/officeDocument/2006/relationships/hyperlink" Target="http://cs.wikipedia.org/wiki/Soubor:Giotto_-_Scrovegni_-_-36-_-_Lamentation_(The_Mourning_of_Christ)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affael_051.jpg" TargetMode="External"/><Relationship Id="rId2" Type="http://schemas.openxmlformats.org/officeDocument/2006/relationships/hyperlink" Target="http://cs.wikipedia.org/wiki/Soubor:Botticelli-primaver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D&#283;jepis%20pro%20sedmou%20t&#345;&#237;du_18-Renesance-2.&#269;&#225;st-p.pptx" TargetMode="External"/><Relationship Id="rId4" Type="http://schemas.openxmlformats.org/officeDocument/2006/relationships/hyperlink" Target="http://cs.wikipedia.org/wiki/Soubor:La_donna_velata_v2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ona_Lisa,_by_Leonardo_da_Vinci,_from_C2RMF_retouched.jpg" TargetMode="External"/><Relationship Id="rId2" Type="http://schemas.openxmlformats.org/officeDocument/2006/relationships/hyperlink" Target="http://cs.wikipedia.org/wiki/Soubor:Lady_with_an_Ermin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D&#283;jepis%20pro%20sedmou%20t&#345;&#237;du_18-Renesance-2.&#269;&#225;st-p.pptx" TargetMode="External"/><Relationship Id="rId4" Type="http://schemas.openxmlformats.org/officeDocument/2006/relationships/hyperlink" Target="http://cs.wikipedia.org/wiki/Soubor:Rome_Sistine_Chapel_01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_George_Donatello_Orsanmichele_n1.jpg" TargetMode="External"/><Relationship Id="rId2" Type="http://schemas.openxmlformats.org/officeDocument/2006/relationships/hyperlink" Target="http://cs.wikipedia.org/wiki/Soubor:Firenze-battistero-gate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D&#283;jepis%20pro%20sedmou%20t&#345;&#237;du_18-Renesance-2.&#269;&#225;st-p.pptx" TargetMode="External"/><Relationship Id="rId4" Type="http://schemas.openxmlformats.org/officeDocument/2006/relationships/hyperlink" Target="http://cs.wikipedia.org/wiki/Soubor:Gattamelata.jpg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0722863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VY_32_INOVACE_5B_18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Renesance</a:t>
                      </a:r>
                      <a:r>
                        <a:rPr lang="cs-CZ" baseline="0" dirty="0" smtClean="0"/>
                        <a:t> – 2. </a:t>
                      </a:r>
                      <a:r>
                        <a:rPr lang="cs-CZ" baseline="0" smtClean="0"/>
                        <a:t>část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navazuje předchozí část, kde žáci poznali pojmy renesance a humanismus.</a:t>
            </a:r>
          </a:p>
          <a:p>
            <a:r>
              <a:rPr lang="cs-CZ" dirty="0" smtClean="0"/>
              <a:t>Seznámili se s renesančním stavitelstvím,    jeho charakteristickými znaky.</a:t>
            </a:r>
          </a:p>
          <a:p>
            <a:r>
              <a:rPr lang="cs-CZ" dirty="0" smtClean="0"/>
              <a:t>Druhá část přiblíží znaky renesančního malířství a sochařství.</a:t>
            </a:r>
          </a:p>
          <a:p>
            <a:r>
              <a:rPr lang="cs-CZ" dirty="0" smtClean="0"/>
              <a:t>Seznámí žáky s hlavními tvůrci a jejich díly.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70359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6409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91264" cy="4857403"/>
          </a:xfrm>
        </p:spPr>
        <p:txBody>
          <a:bodyPr/>
          <a:lstStyle/>
          <a:p>
            <a:r>
              <a:rPr lang="cs-CZ" dirty="0" smtClean="0"/>
              <a:t>Renesanční malířství jde svojí vlastní cestou, protože se z antiky dochovalo málo vzorů (fresky, obrazy na amforách).</a:t>
            </a:r>
          </a:p>
          <a:p>
            <a:r>
              <a:rPr lang="cs-CZ" dirty="0" smtClean="0"/>
              <a:t>Umělci již nejsou anonymní, ale hrdě se hlásí ke své práci.</a:t>
            </a:r>
          </a:p>
          <a:p>
            <a:r>
              <a:rPr lang="cs-CZ" dirty="0" smtClean="0"/>
              <a:t>Přetrvávají starší techniky - fresky, deskové malby.</a:t>
            </a:r>
          </a:p>
          <a:p>
            <a:r>
              <a:rPr lang="cs-CZ" dirty="0" smtClean="0"/>
              <a:t>Nově se objevují olejomalby a dřevořezy.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046583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085584" cy="792088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Motivy renesančních obrazů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2816"/>
            <a:ext cx="7869560" cy="4309939"/>
          </a:xfrm>
        </p:spPr>
        <p:txBody>
          <a:bodyPr/>
          <a:lstStyle/>
          <a:p>
            <a:r>
              <a:rPr lang="cs-CZ" dirty="0" smtClean="0"/>
              <a:t>Náboženské</a:t>
            </a:r>
          </a:p>
          <a:p>
            <a:r>
              <a:rPr lang="cs-CZ" dirty="0" smtClean="0"/>
              <a:t>Mytologické</a:t>
            </a:r>
          </a:p>
          <a:p>
            <a:r>
              <a:rPr lang="cs-CZ" dirty="0" smtClean="0"/>
              <a:t>Portréty</a:t>
            </a:r>
          </a:p>
          <a:p>
            <a:r>
              <a:rPr lang="cs-CZ" dirty="0" smtClean="0"/>
              <a:t>Bitevní scény</a:t>
            </a:r>
          </a:p>
          <a:p>
            <a:r>
              <a:rPr lang="cs-CZ" dirty="0" smtClean="0"/>
              <a:t>Zátiší</a:t>
            </a:r>
          </a:p>
          <a:p>
            <a:r>
              <a:rPr lang="cs-CZ" dirty="0" smtClean="0"/>
              <a:t>Krajinomalby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55976" y="1988840"/>
            <a:ext cx="3944478" cy="3977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20682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Znaky malířských děl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857403"/>
          </a:xfrm>
        </p:spPr>
        <p:txBody>
          <a:bodyPr/>
          <a:lstStyle/>
          <a:p>
            <a:r>
              <a:rPr lang="cs-CZ" dirty="0" smtClean="0"/>
              <a:t>Věrné napodobení skutečnosti.</a:t>
            </a:r>
          </a:p>
          <a:p>
            <a:r>
              <a:rPr lang="cs-CZ" dirty="0" smtClean="0"/>
              <a:t>Nejvěrnější zachycení lidského těla.</a:t>
            </a:r>
          </a:p>
          <a:p>
            <a:r>
              <a:rPr lang="cs-CZ" dirty="0" smtClean="0"/>
              <a:t>Perspektiva - matematický systém znázorňující trojrozměrný prostor na rovné ploše.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3994681"/>
            <a:ext cx="1909971" cy="25694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5856" y="3722372"/>
            <a:ext cx="5436096" cy="2791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56450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70609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Slavní malíři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19256" cy="5001419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Giotto</a:t>
            </a:r>
            <a:r>
              <a:rPr lang="cs-CZ" dirty="0" smtClean="0">
                <a:solidFill>
                  <a:srgbClr val="FF0000"/>
                </a:solidFill>
              </a:rPr>
              <a:t> di </a:t>
            </a:r>
            <a:r>
              <a:rPr lang="cs-CZ" dirty="0" err="1" smtClean="0">
                <a:solidFill>
                  <a:srgbClr val="FF0000"/>
                </a:solidFill>
              </a:rPr>
              <a:t>Bondone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(1267 - 1337)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2492896"/>
            <a:ext cx="3435824" cy="317601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120" y="2564904"/>
            <a:ext cx="2492382" cy="3159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392868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459432"/>
            <a:ext cx="8229600" cy="5760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8640"/>
            <a:ext cx="8363272" cy="593752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Sandro Botticelli  </a:t>
            </a:r>
            <a:r>
              <a:rPr lang="cs-CZ" dirty="0" smtClean="0"/>
              <a:t>(1445 - 1510)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196752"/>
            <a:ext cx="8028384" cy="5278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410965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363272" cy="5865515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Raffael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Santi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(1483 - 1520)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980728"/>
            <a:ext cx="3686944" cy="501927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39" y="1152266"/>
            <a:ext cx="3631843" cy="4676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3645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19256" cy="5721499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Tizian</a:t>
            </a:r>
            <a:r>
              <a:rPr lang="cs-CZ" dirty="0" smtClean="0"/>
              <a:t>   (1485 - 1576)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289283"/>
            <a:ext cx="6891906" cy="4876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63849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19256" cy="579350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Leonardo da Vinci   </a:t>
            </a:r>
            <a:r>
              <a:rPr lang="cs-CZ" dirty="0" smtClean="0"/>
              <a:t>(1452 - 1519)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1556791"/>
            <a:ext cx="3163794" cy="431688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1196752"/>
            <a:ext cx="3654391" cy="5445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141558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Michelangelo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Buonarotti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(1475 - 1564)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39752" y="980728"/>
            <a:ext cx="3888432" cy="5107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527181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2211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085584" cy="4093915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Vzory v antickém sochařství.</a:t>
            </a:r>
          </a:p>
          <a:p>
            <a:r>
              <a:rPr lang="cs-CZ" dirty="0" smtClean="0"/>
              <a:t>Druhy </a:t>
            </a:r>
            <a:r>
              <a:rPr lang="cs-CZ" dirty="0" smtClean="0"/>
              <a:t>výzdoby: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Reliéfy - z plochého pozadí vystupuje socha,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sousoší, ozdoby stěn domů.</a:t>
            </a:r>
          </a:p>
          <a:p>
            <a:pPr marL="0" indent="0">
              <a:buNone/>
            </a:pPr>
            <a:r>
              <a:rPr lang="cs-CZ" dirty="0" smtClean="0"/>
              <a:t>     Figury skutečných postav.</a:t>
            </a:r>
          </a:p>
          <a:p>
            <a:pPr marL="0" indent="0">
              <a:buNone/>
            </a:pPr>
            <a:r>
              <a:rPr lang="cs-CZ" dirty="0" smtClean="0"/>
              <a:t>     Jezdecké pomníky.</a:t>
            </a:r>
          </a:p>
          <a:p>
            <a:pPr marL="0" indent="0">
              <a:buNone/>
            </a:pPr>
            <a:r>
              <a:rPr lang="cs-CZ" dirty="0" smtClean="0"/>
              <a:t>     Motivy náboženské, světské (obnažené figury).</a:t>
            </a:r>
          </a:p>
          <a:p>
            <a:pPr marL="0" indent="0">
              <a:buNone/>
            </a:pPr>
            <a:r>
              <a:rPr lang="cs-CZ" dirty="0" smtClean="0"/>
              <a:t>     Zachycení pohybu, duševního hnutí.</a:t>
            </a:r>
          </a:p>
          <a:p>
            <a:r>
              <a:rPr lang="cs-CZ" dirty="0" smtClean="0"/>
              <a:t> Materiál - mramor, bronz.</a:t>
            </a:r>
          </a:p>
          <a:p>
            <a:r>
              <a:rPr lang="cs-CZ" dirty="0" smtClean="0"/>
              <a:t> Zapojení vědy </a:t>
            </a:r>
            <a:r>
              <a:rPr lang="cs-CZ" dirty="0" smtClean="0"/>
              <a:t>- </a:t>
            </a:r>
            <a:r>
              <a:rPr lang="cs-CZ" dirty="0" smtClean="0"/>
              <a:t>anatomie.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0823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Slavní sochaři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785395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Ghiberti</a:t>
            </a:r>
            <a:r>
              <a:rPr lang="cs-CZ" dirty="0" smtClean="0"/>
              <a:t>   (1378 - 1455)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483768" y="2060848"/>
            <a:ext cx="3499233" cy="4665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82843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19256" cy="5721499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Donatello</a:t>
            </a:r>
            <a:r>
              <a:rPr lang="cs-CZ" dirty="0" smtClean="0"/>
              <a:t>   (1386 - 1466)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124742"/>
            <a:ext cx="2159638" cy="540361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83968" y="1148538"/>
            <a:ext cx="3978444" cy="5388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3638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91264" cy="5793507"/>
          </a:xfrm>
        </p:spPr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Michelangelo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Buonarotti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/>
              <a:t>(1475 - 1564)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1240550"/>
            <a:ext cx="3416100" cy="52738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8024" y="1238342"/>
            <a:ext cx="3948903" cy="5265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36111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Obrázky [online]. [cit. 2013-04-08]. Dostupné z:</a:t>
            </a:r>
          </a:p>
          <a:p>
            <a:r>
              <a:rPr lang="cs-CZ" dirty="0" smtClean="0">
                <a:hlinkClick r:id="rId2"/>
              </a:rPr>
              <a:t>http://cs.wikipedia.org/wiki/Soubor:Giotto_-_Scrovegni_-_-18-_-_Adoration_of_the_Magi.jpg</a:t>
            </a:r>
            <a:endParaRPr lang="cs-CZ" dirty="0"/>
          </a:p>
          <a:p>
            <a:r>
              <a:rPr lang="cs-CZ" dirty="0" smtClean="0">
                <a:hlinkClick r:id="rId3"/>
              </a:rPr>
              <a:t>http://cs.wikipedia.org/wiki/Soubor:Jacopo_Pontormo_055.jpg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http://cs.wikipedia.org/wiki/Soubor:Giotto_-_Scrovegni_-_-36-_-_Lamentation_(The_Mourning_of_Christ).jpg</a:t>
            </a:r>
            <a:endParaRPr lang="cs-CZ" dirty="0" smtClean="0"/>
          </a:p>
          <a:p>
            <a:r>
              <a:rPr lang="cs-CZ" dirty="0" smtClean="0">
                <a:hlinkClick r:id="rId5" action="ppaction://hlinkpres?slideindex=1&amp;slidetitle="/>
              </a:rPr>
              <a:t>http://cs.wikipedia.org/wiki/Soubor:Dante-alighieri.jpg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7262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http://cs.wikipedia.org/wiki/Soubor:Botticelli-primavera.jpg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http://cs.wikipedia.org/wiki/Soubor:Raffael_051.jpg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http://cs.wikipedia.org/wiki/Soubor:La_donna_velata_v2.jpg</a:t>
            </a:r>
            <a:endParaRPr lang="cs-CZ" dirty="0" smtClean="0"/>
          </a:p>
          <a:p>
            <a:r>
              <a:rPr lang="cs-CZ" dirty="0" smtClean="0">
                <a:hlinkClick r:id="rId5" action="ppaction://hlinkpres?slideindex=1&amp;slidetitle="/>
              </a:rPr>
              <a:t>http://cs.wikipedia.org/wiki/Soubor:Tizian_012.jpg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512273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922114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19256" cy="4857403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http://cs.wikipedia.org/wiki/Soubor:Lady_with_an_Ermine.jpg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http://cs.wikipedia.org/wiki/Soubor:Mona_Lisa,_by_Leonardo_da_Vinci,_from_C2RMF_retouched.jpg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http://cs.wikipedia.org/wiki/Soubor:Rome_Sistine_Chapel_01.jpg</a:t>
            </a:r>
            <a:endParaRPr lang="cs-CZ" dirty="0" smtClean="0"/>
          </a:p>
          <a:p>
            <a:r>
              <a:rPr lang="cs-CZ" dirty="0" smtClean="0">
                <a:hlinkClick r:id="rId5" action="ppaction://hlinkpres?slideindex=1&amp;slidetitle="/>
              </a:rPr>
              <a:t>http://cs.wikipedia.org/wiki/Soubor:God2-Sistine_Chapel.png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58825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6409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4785395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http://cs.wikipedia.org/wiki/Soubor:Firenze-battistero-gates.jpg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http://cs.wikipedia.org/wiki/Soubor:St_George_Donatello_Orsanmichele_n1.jpg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http://cs.wikipedia.org/wiki/Soubor:Gattamelata.jpg</a:t>
            </a:r>
            <a:endParaRPr lang="cs-CZ" dirty="0" smtClean="0"/>
          </a:p>
          <a:p>
            <a:r>
              <a:rPr lang="cs-CZ" dirty="0" smtClean="0">
                <a:hlinkClick r:id="rId5" action="ppaction://hlinkpres?slideindex=1&amp;slidetitle="/>
              </a:rPr>
              <a:t>http://cs.wikipedia.org/wiki/Soubor:San_Pietro_in_Vincoli_Rome_2011_14.jpg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9120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19256" cy="850106"/>
          </a:xfrm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19256" cy="4785395"/>
          </a:xfrm>
        </p:spPr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effectLst/>
              </a:rPr>
              <a:t>BAUER, Ivan. </a:t>
            </a:r>
            <a:r>
              <a:rPr lang="cs-CZ" i="1" dirty="0" smtClean="0">
                <a:effectLst/>
              </a:rPr>
              <a:t>Středověk</a:t>
            </a:r>
            <a:r>
              <a:rPr lang="cs-CZ" dirty="0" smtClean="0">
                <a:effectLst/>
              </a:rPr>
              <a:t>: </a:t>
            </a:r>
            <a:r>
              <a:rPr lang="cs-CZ" i="1" smtClean="0">
                <a:effectLst/>
              </a:rPr>
              <a:t>pracovní sešit              </a:t>
            </a:r>
            <a:r>
              <a:rPr lang="cs-CZ" i="1" dirty="0" smtClean="0">
                <a:effectLst/>
              </a:rPr>
              <a:t>z dějepisu</a:t>
            </a:r>
            <a:r>
              <a:rPr lang="cs-CZ" dirty="0" smtClean="0">
                <a:effectLst/>
              </a:rPr>
              <a:t>. 1. vyd. Havlíčkův Brod: Tobiáš, 1993, 64 s. ISBN 80-901-2329-5.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062483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313</TotalTime>
  <Words>381</Words>
  <Application>Microsoft Office PowerPoint</Application>
  <PresentationFormat>Předvádění na obrazovce (4:3)</PresentationFormat>
  <Paragraphs>72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Snímek 1</vt:lpstr>
      <vt:lpstr>Anotace</vt:lpstr>
      <vt:lpstr>Malířství</vt:lpstr>
      <vt:lpstr>Motivy renesančních obrazů</vt:lpstr>
      <vt:lpstr>Znaky malířských děl</vt:lpstr>
      <vt:lpstr>Slavní malíři</vt:lpstr>
      <vt:lpstr>Snímek 7</vt:lpstr>
      <vt:lpstr>Snímek 8</vt:lpstr>
      <vt:lpstr>Snímek 9</vt:lpstr>
      <vt:lpstr>Snímek 10</vt:lpstr>
      <vt:lpstr>Snímek 11</vt:lpstr>
      <vt:lpstr>Sochařství</vt:lpstr>
      <vt:lpstr>Slavní sochaři</vt:lpstr>
      <vt:lpstr>Snímek 14</vt:lpstr>
      <vt:lpstr>Snímek 15</vt:lpstr>
      <vt:lpstr>Použité zdroje</vt:lpstr>
      <vt:lpstr>Použité zdroje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U1</cp:lastModifiedBy>
  <cp:revision>77</cp:revision>
  <dcterms:created xsi:type="dcterms:W3CDTF">2012-03-17T07:31:03Z</dcterms:created>
  <dcterms:modified xsi:type="dcterms:W3CDTF">2013-06-19T15:59:10Z</dcterms:modified>
</cp:coreProperties>
</file>