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59" autoAdjust="0"/>
    <p:restoredTop sz="93871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91AC29-DD9F-44C7-BE5F-CC8DBBB58614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3AFB1-1B4D-4152-9999-84AD71846E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988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23AFB1-1B4D-4152-9999-84AD71846E5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586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FDAA0033-5C35-4ED9-A305-71821308A30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09987D6-C5C7-450A-978B-A8743E15F3CD}" type="datetimeFigureOut">
              <a:rPr lang="cs-CZ" smtClean="0"/>
              <a:t>17.6.2013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8692" y="4149080"/>
            <a:ext cx="9144000" cy="2708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050" name="Obdélník 3"/>
          <p:cNvSpPr>
            <a:spLocks noChangeArrowheads="1"/>
          </p:cNvSpPr>
          <p:nvPr/>
        </p:nvSpPr>
        <p:spPr bwMode="auto">
          <a:xfrm>
            <a:off x="1835696" y="476249"/>
            <a:ext cx="612068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Projekt:</a:t>
            </a:r>
            <a:r>
              <a:rPr lang="cs-CZ" dirty="0">
                <a:solidFill>
                  <a:prstClr val="black"/>
                </a:solidFill>
              </a:rPr>
              <a:t> Moderní škola 2010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b="1" dirty="0">
                <a:solidFill>
                  <a:prstClr val="black"/>
                </a:solidFill>
              </a:rPr>
              <a:t>registrační číslo</a:t>
            </a:r>
            <a:r>
              <a:rPr lang="cs-CZ" dirty="0">
                <a:solidFill>
                  <a:prstClr val="black"/>
                </a:solidFill>
              </a:rPr>
              <a:t>: CZ.1.07/1.4.00/21.1091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b="1" dirty="0" smtClean="0">
                <a:solidFill>
                  <a:prstClr val="black"/>
                </a:solidFill>
              </a:rPr>
              <a:t>Číslo</a:t>
            </a:r>
            <a:r>
              <a:rPr lang="cs-CZ" dirty="0" smtClean="0">
                <a:solidFill>
                  <a:prstClr val="black"/>
                </a:solidFill>
              </a:rPr>
              <a:t>:  </a:t>
            </a:r>
            <a:r>
              <a:rPr lang="cs-CZ" i="1" dirty="0" smtClean="0">
                <a:solidFill>
                  <a:prstClr val="black"/>
                </a:solidFill>
              </a:rPr>
              <a:t>VY_32_INOVACE_89_ptaciII </a:t>
            </a:r>
            <a:endParaRPr lang="cs-CZ" i="1" dirty="0">
              <a:solidFill>
                <a:prstClr val="black"/>
              </a:solidFill>
            </a:endParaRPr>
          </a:p>
        </p:txBody>
      </p:sp>
      <p:sp>
        <p:nvSpPr>
          <p:cNvPr id="2051" name="Obdélník 4"/>
          <p:cNvSpPr>
            <a:spLocks noChangeArrowheads="1"/>
          </p:cNvSpPr>
          <p:nvPr/>
        </p:nvSpPr>
        <p:spPr bwMode="auto">
          <a:xfrm>
            <a:off x="1835696" y="2097882"/>
            <a:ext cx="4572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Předmět</a:t>
            </a:r>
            <a:r>
              <a:rPr lang="cs-CZ" b="1" dirty="0" smtClean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</a:rPr>
              <a:t> přírodopis</a:t>
            </a:r>
            <a:r>
              <a:rPr lang="cs-CZ" b="1" dirty="0">
                <a:solidFill>
                  <a:prstClr val="black"/>
                </a:solidFill>
              </a:rPr>
              <a:t>	          		</a:t>
            </a:r>
          </a:p>
          <a:p>
            <a:r>
              <a:rPr lang="cs-CZ" b="1" dirty="0">
                <a:solidFill>
                  <a:prstClr val="black"/>
                </a:solidFill>
              </a:rPr>
              <a:t>Autor:	</a:t>
            </a:r>
            <a:r>
              <a:rPr lang="cs-CZ" dirty="0" smtClean="0">
                <a:solidFill>
                  <a:prstClr val="black"/>
                </a:solidFill>
              </a:rPr>
              <a:t>Mgr. Ondřej Pavlík</a:t>
            </a:r>
            <a:r>
              <a:rPr lang="cs-CZ" dirty="0">
                <a:solidFill>
                  <a:prstClr val="black"/>
                </a:solidFill>
              </a:rPr>
              <a:t>	           		</a:t>
            </a: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376" y="4581128"/>
            <a:ext cx="6557863" cy="143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Obdélník 5"/>
          <p:cNvSpPr>
            <a:spLocks noChangeArrowheads="1"/>
          </p:cNvSpPr>
          <p:nvPr/>
        </p:nvSpPr>
        <p:spPr bwMode="auto">
          <a:xfrm>
            <a:off x="-8692" y="6165304"/>
            <a:ext cx="9144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1200" dirty="0">
                <a:solidFill>
                  <a:prstClr val="black"/>
                </a:solidFill>
              </a:rPr>
              <a:t>Tento výukový materiál vznikl v rámci Operačního programu Vzdělávání pro konkurenceschopnost.</a:t>
            </a:r>
          </a:p>
        </p:txBody>
      </p:sp>
    </p:spTree>
    <p:extLst>
      <p:ext uri="{BB962C8B-B14F-4D97-AF65-F5344CB8AC3E}">
        <p14:creationId xmlns:p14="http://schemas.microsoft.com/office/powerpoint/2010/main" val="59856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75856" y="116632"/>
            <a:ext cx="3528392" cy="1224136"/>
          </a:xfrm>
        </p:spPr>
        <p:txBody>
          <a:bodyPr>
            <a:noAutofit/>
          </a:bodyPr>
          <a:lstStyle/>
          <a:p>
            <a:r>
              <a:rPr lang="cs-CZ" sz="8800" b="1" dirty="0" smtClean="0"/>
              <a:t>Ptáci</a:t>
            </a:r>
            <a:endParaRPr lang="cs-CZ" sz="8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1124744"/>
            <a:ext cx="6400800" cy="1512168"/>
          </a:xfrm>
        </p:spPr>
        <p:txBody>
          <a:bodyPr>
            <a:normAutofit/>
          </a:bodyPr>
          <a:lstStyle/>
          <a:p>
            <a:pPr marL="514350" indent="-514350" algn="l">
              <a:buAutoNum type="arabicParenR"/>
            </a:pPr>
            <a:r>
              <a:rPr lang="cs-CZ" sz="3600" b="1" dirty="0" smtClean="0"/>
              <a:t>BĚŽCI</a:t>
            </a:r>
          </a:p>
          <a:p>
            <a:pPr marL="514350" indent="-514350" algn="l">
              <a:buAutoNum type="arabicParenR"/>
            </a:pPr>
            <a:r>
              <a:rPr lang="cs-CZ" sz="3600" b="1" dirty="0" smtClean="0"/>
              <a:t>LÉTAVÍ</a:t>
            </a:r>
            <a:endParaRPr lang="cs-CZ" sz="3600" b="1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2442383" y="2348881"/>
            <a:ext cx="3546291" cy="44644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800" b="1" dirty="0" smtClean="0"/>
              <a:t>TUČŇÁCI </a:t>
            </a:r>
            <a:r>
              <a:rPr lang="cs-CZ" sz="2800" b="1" dirty="0" smtClean="0">
                <a:solidFill>
                  <a:srgbClr val="C00000"/>
                </a:solidFill>
              </a:rPr>
              <a:t>!nelétají!</a:t>
            </a:r>
          </a:p>
          <a:p>
            <a:pPr marL="57150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800" b="1" dirty="0" smtClean="0"/>
              <a:t>POTÁPKY</a:t>
            </a:r>
          </a:p>
          <a:p>
            <a:pPr marL="57150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800" b="1" dirty="0" smtClean="0"/>
              <a:t>VESLONOZÍ</a:t>
            </a:r>
          </a:p>
          <a:p>
            <a:pPr marL="57150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800" b="1" dirty="0" smtClean="0"/>
              <a:t>BRODIVÍ</a:t>
            </a:r>
          </a:p>
          <a:p>
            <a:pPr marL="57150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800" b="1" dirty="0" smtClean="0"/>
              <a:t>PLAMEŇÁCI</a:t>
            </a:r>
          </a:p>
          <a:p>
            <a:pPr marL="57150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800" b="1" dirty="0" smtClean="0"/>
              <a:t>VRUBOZOBÍ</a:t>
            </a:r>
          </a:p>
          <a:p>
            <a:pPr marL="57150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KRÁTKOKŘÍDLÍ</a:t>
            </a:r>
          </a:p>
          <a:p>
            <a:pPr marL="571500" lvl="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BAHŇÁCI</a:t>
            </a:r>
          </a:p>
          <a:p>
            <a:pPr marL="571500" lvl="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DLOUHOKŘÍDLÍ</a:t>
            </a: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5988674" y="2348880"/>
            <a:ext cx="3312368" cy="44644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lvl="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>
                <a:solidFill>
                  <a:schemeClr val="bg2">
                    <a:lumMod val="90000"/>
                  </a:schemeClr>
                </a:solidFill>
              </a:rPr>
              <a:t>DRAVCI</a:t>
            </a:r>
          </a:p>
          <a:p>
            <a:pPr marL="571500" lvl="0" indent="-571500" algn="l"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>
                <a:solidFill>
                  <a:schemeClr val="bg2">
                    <a:lumMod val="90000"/>
                  </a:schemeClr>
                </a:solidFill>
              </a:rPr>
              <a:t>HRABAVÍ</a:t>
            </a:r>
          </a:p>
          <a:p>
            <a:pPr marL="571500" lvl="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MĚKKOZOBÍ</a:t>
            </a:r>
            <a:endParaRPr lang="cs-CZ" sz="2200" b="1" dirty="0">
              <a:solidFill>
                <a:schemeClr val="bg2">
                  <a:lumMod val="90000"/>
                </a:schemeClr>
              </a:solidFill>
            </a:endParaRP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PAPOUŠCI</a:t>
            </a: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KUKAČKY</a:t>
            </a: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SOVY</a:t>
            </a: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LELKOVÉ</a:t>
            </a: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SVIŠŤOUNI</a:t>
            </a: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SROSTLOPRSTÍ</a:t>
            </a: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ŠPLHAVCI</a:t>
            </a:r>
          </a:p>
          <a:p>
            <a:pPr marL="571500" indent="-571500" algn="l">
              <a:lnSpc>
                <a:spcPct val="11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2200" b="1" dirty="0" smtClean="0">
                <a:solidFill>
                  <a:schemeClr val="bg2">
                    <a:lumMod val="90000"/>
                  </a:schemeClr>
                </a:solidFill>
              </a:rPr>
              <a:t>PĚVCI</a:t>
            </a:r>
          </a:p>
          <a:p>
            <a:pPr marL="571500" indent="-571500" algn="l">
              <a:buFont typeface="Arial" pitchFamily="34" charset="0"/>
              <a:buChar char="•"/>
            </a:pPr>
            <a:endParaRPr lang="cs-CZ" sz="3600" b="1" dirty="0"/>
          </a:p>
        </p:txBody>
      </p:sp>
      <p:pic>
        <p:nvPicPr>
          <p:cNvPr id="1026" name="Picture 2" descr="C:\Documents and Settings\pavlík\Local Settings\Temporary Internet Files\Content.IE5\0AC5BZUY\MC9001512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008" y="476672"/>
            <a:ext cx="1339850" cy="178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54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2664296" cy="936104"/>
          </a:xfrm>
        </p:spPr>
        <p:txBody>
          <a:bodyPr/>
          <a:lstStyle/>
          <a:p>
            <a:r>
              <a:rPr lang="cs-CZ" dirty="0" smtClean="0"/>
              <a:t>BĚŽCI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159" y="1268760"/>
            <a:ext cx="7467600" cy="244827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nelétají (chybí hřeben k. hrudní)</a:t>
            </a:r>
          </a:p>
          <a:p>
            <a:r>
              <a:rPr lang="cs-CZ" sz="3200" dirty="0"/>
              <a:t>s</a:t>
            </a:r>
            <a:r>
              <a:rPr lang="cs-CZ" sz="3200" dirty="0" smtClean="0"/>
              <a:t>ilné nohy</a:t>
            </a:r>
          </a:p>
          <a:p>
            <a:r>
              <a:rPr lang="cs-CZ" sz="3200" dirty="0" smtClean="0"/>
              <a:t>vejce vysedává samec</a:t>
            </a:r>
          </a:p>
          <a:p>
            <a:r>
              <a:rPr lang="cs-CZ" sz="3200" dirty="0"/>
              <a:t>j</a:t>
            </a:r>
            <a:r>
              <a:rPr lang="cs-CZ" sz="3200" dirty="0" smtClean="0"/>
              <a:t>en jižní polokoule</a:t>
            </a:r>
          </a:p>
          <a:p>
            <a:endParaRPr lang="cs-CZ" sz="3200" dirty="0" smtClean="0"/>
          </a:p>
          <a:p>
            <a:pPr marL="0" indent="0">
              <a:buNone/>
            </a:pPr>
            <a:endParaRPr lang="cs-CZ" sz="3200" dirty="0"/>
          </a:p>
        </p:txBody>
      </p:sp>
      <p:pic>
        <p:nvPicPr>
          <p:cNvPr id="1026" name="Picture 2" descr="C:\Users\pavliko\AppData\Local\Microsoft\Windows\Temporary Internet Files\Content.IE5\DA1DNL5P\MC900332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4664"/>
            <a:ext cx="1008112" cy="83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899592" y="4087804"/>
            <a:ext cx="7467600" cy="244827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Zástupci:</a:t>
            </a:r>
          </a:p>
          <a:p>
            <a:pPr marL="0" indent="0">
              <a:buNone/>
            </a:pPr>
            <a:r>
              <a:rPr lang="cs-CZ" sz="3200" dirty="0"/>
              <a:t>p</a:t>
            </a:r>
            <a:r>
              <a:rPr lang="cs-CZ" sz="3200" dirty="0" smtClean="0"/>
              <a:t>štros dvouprstý – Afrika </a:t>
            </a:r>
          </a:p>
          <a:p>
            <a:pPr marL="0" indent="0">
              <a:buNone/>
            </a:pPr>
            <a:r>
              <a:rPr lang="cs-CZ" sz="3200" dirty="0"/>
              <a:t>n</a:t>
            </a:r>
            <a:r>
              <a:rPr lang="cs-CZ" sz="3200" dirty="0" smtClean="0"/>
              <a:t>andu pampový – jižní Amerika</a:t>
            </a:r>
          </a:p>
          <a:p>
            <a:pPr marL="0" indent="0">
              <a:buNone/>
            </a:pPr>
            <a:r>
              <a:rPr lang="cs-CZ" sz="3200" dirty="0"/>
              <a:t>e</a:t>
            </a:r>
            <a:r>
              <a:rPr lang="cs-CZ" sz="3200" dirty="0" smtClean="0"/>
              <a:t>mu australský – Austrálie </a:t>
            </a:r>
          </a:p>
          <a:p>
            <a:pPr marL="0" indent="0">
              <a:buNone/>
            </a:pPr>
            <a:r>
              <a:rPr lang="cs-CZ" sz="3200" dirty="0" err="1"/>
              <a:t>k</a:t>
            </a:r>
            <a:r>
              <a:rPr lang="cs-CZ" sz="3200" dirty="0" err="1" smtClean="0"/>
              <a:t>asuár</a:t>
            </a:r>
            <a:r>
              <a:rPr lang="cs-CZ" sz="3200" dirty="0" smtClean="0"/>
              <a:t> přilbový – Austrálie, Indonésie, Nová Guinea</a:t>
            </a:r>
          </a:p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pic>
        <p:nvPicPr>
          <p:cNvPr id="1027" name="Picture 3" descr="C:\Users\pavliko\AppData\Local\Microsoft\Windows\Temporary Internet Files\Content.IE5\LEE4UEO9\MC900347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068959"/>
            <a:ext cx="2289815" cy="189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avliko\AppData\Local\Microsoft\Windows\Temporary Internet Files\Content.IE5\LEE4UEO9\MC9003470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420" y="4087804"/>
            <a:ext cx="2100967" cy="157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foto-dumy-botanika\ptaci\DSC014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94" y="822235"/>
            <a:ext cx="2228209" cy="279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824194" y="3268464"/>
            <a:ext cx="1230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Foto: autor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6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1" uiExpand="1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552728" cy="720080"/>
          </a:xfrm>
        </p:spPr>
        <p:txBody>
          <a:bodyPr/>
          <a:lstStyle/>
          <a:p>
            <a:r>
              <a:rPr lang="cs-CZ" dirty="0" smtClean="0"/>
              <a:t>L</a:t>
            </a:r>
            <a:r>
              <a:rPr lang="cs-CZ" cap="all" dirty="0" smtClean="0"/>
              <a:t>étaví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388637"/>
            <a:ext cx="2376264" cy="7200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600" b="1" dirty="0" smtClean="0"/>
              <a:t>TUČŇÁCI</a:t>
            </a:r>
            <a:endParaRPr lang="cs-CZ" sz="3600" b="1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755576" y="2204864"/>
            <a:ext cx="7467600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/>
              <a:t>n</a:t>
            </a:r>
            <a:r>
              <a:rPr lang="cs-CZ" sz="3200" dirty="0" smtClean="0"/>
              <a:t>elétají, plavou a potápí se</a:t>
            </a:r>
          </a:p>
          <a:p>
            <a:r>
              <a:rPr lang="cs-CZ" sz="3200" dirty="0"/>
              <a:t>n</a:t>
            </a:r>
            <a:r>
              <a:rPr lang="cs-CZ" sz="3200" dirty="0" smtClean="0"/>
              <a:t>ohy – ………………………… </a:t>
            </a:r>
          </a:p>
          <a:p>
            <a:r>
              <a:rPr lang="cs-CZ" sz="3200" dirty="0"/>
              <a:t>j</a:t>
            </a:r>
            <a:r>
              <a:rPr lang="cs-CZ" sz="3200" dirty="0" smtClean="0"/>
              <a:t>en na ……………….. polokouli</a:t>
            </a:r>
          </a:p>
          <a:p>
            <a:endParaRPr lang="cs-CZ" sz="3200" dirty="0" smtClean="0"/>
          </a:p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pic>
        <p:nvPicPr>
          <p:cNvPr id="2050" name="Picture 2" descr="C:\Users\pavliko\AppData\Local\Microsoft\Windows\Temporary Internet Files\Content.IE5\DA1DNL5P\MC900030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650" y="1050844"/>
            <a:ext cx="631082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1126232" y="4087804"/>
            <a:ext cx="7467600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Zástupci: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t</a:t>
            </a:r>
            <a:r>
              <a:rPr lang="cs-CZ" sz="3200" dirty="0" smtClean="0"/>
              <a:t>učňák císařský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t</a:t>
            </a:r>
            <a:r>
              <a:rPr lang="cs-CZ" sz="3200" dirty="0" smtClean="0"/>
              <a:t>učňák patagonský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t</a:t>
            </a:r>
            <a:r>
              <a:rPr lang="cs-CZ" sz="3200" dirty="0" smtClean="0"/>
              <a:t>učňák </a:t>
            </a:r>
            <a:r>
              <a:rPr lang="cs-CZ" sz="3200" dirty="0" err="1" smtClean="0"/>
              <a:t>humboldtův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2411760" y="2704563"/>
            <a:ext cx="3128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plovací blány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771800" y="3284984"/>
            <a:ext cx="9428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jižní </a:t>
            </a:r>
            <a:endParaRPr lang="cs-CZ" dirty="0"/>
          </a:p>
        </p:txBody>
      </p:sp>
      <p:pic>
        <p:nvPicPr>
          <p:cNvPr id="1026" name="Picture 2" descr="C:\Documents and Settings\pavlík\Plocha\fotky\2013\zoo-pha-17-4\DSC0564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4" t="11727" r="20273" b="8605"/>
          <a:stretch/>
        </p:blipFill>
        <p:spPr bwMode="auto">
          <a:xfrm>
            <a:off x="6012160" y="908720"/>
            <a:ext cx="2899973" cy="44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012160" y="5007625"/>
            <a:ext cx="1230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Foto: autor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083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9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4" grpId="0" build="p"/>
      <p:bldP spid="6" grpId="0" uiExpand="1" build="p"/>
      <p:bldP spid="5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3096344" cy="720080"/>
          </a:xfrm>
        </p:spPr>
        <p:txBody>
          <a:bodyPr/>
          <a:lstStyle/>
          <a:p>
            <a:r>
              <a:rPr lang="cs-CZ" sz="4400" dirty="0" smtClean="0"/>
              <a:t>L</a:t>
            </a:r>
            <a:r>
              <a:rPr lang="cs-CZ" sz="4400" cap="all" dirty="0" smtClean="0"/>
              <a:t>étaví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1973" y="880833"/>
            <a:ext cx="2376264" cy="7200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600" b="1" dirty="0" smtClean="0"/>
              <a:t>POTÁPKY</a:t>
            </a:r>
            <a:endParaRPr lang="cs-CZ" sz="3600" b="1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586493"/>
            <a:ext cx="8136904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/>
              <a:t>v</a:t>
            </a:r>
            <a:r>
              <a:rPr lang="cs-CZ" sz="3200" dirty="0" smtClean="0"/>
              <a:t>odní, dobře se potápějí</a:t>
            </a:r>
          </a:p>
          <a:p>
            <a:r>
              <a:rPr lang="cs-CZ" sz="3200" dirty="0"/>
              <a:t>n</a:t>
            </a:r>
            <a:r>
              <a:rPr lang="cs-CZ" sz="3200" dirty="0" smtClean="0"/>
              <a:t>ohy  ……………………</a:t>
            </a:r>
          </a:p>
          <a:p>
            <a:r>
              <a:rPr lang="cs-CZ" sz="3200" dirty="0" smtClean="0"/>
              <a:t>………………… hnízdo</a:t>
            </a:r>
          </a:p>
          <a:p>
            <a:r>
              <a:rPr lang="cs-CZ" sz="3200" dirty="0" smtClean="0"/>
              <a:t>potrava: ……………………………………………..</a:t>
            </a:r>
          </a:p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975703" y="4149080"/>
            <a:ext cx="3517776" cy="17894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Zástupci: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p</a:t>
            </a:r>
            <a:r>
              <a:rPr lang="cs-CZ" sz="3200" dirty="0" smtClean="0"/>
              <a:t>otápka roháč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p</a:t>
            </a:r>
            <a:r>
              <a:rPr lang="cs-CZ" sz="3200" dirty="0" smtClean="0"/>
              <a:t>otápka malá</a:t>
            </a:r>
            <a:endParaRPr lang="cs-CZ" sz="3200" dirty="0"/>
          </a:p>
        </p:txBody>
      </p:sp>
      <p:pic>
        <p:nvPicPr>
          <p:cNvPr id="3075" name="Picture 3" descr="C:\Users\pavliko\AppData\Local\Microsoft\Windows\Temporary Internet Files\Content.IE5\ZWMAN5YU\MC900432047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" t="28410" r="3261" b="12174"/>
          <a:stretch/>
        </p:blipFill>
        <p:spPr bwMode="auto">
          <a:xfrm>
            <a:off x="5220072" y="2571834"/>
            <a:ext cx="3740852" cy="70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avliko\AppData\Local\Microsoft\Windows\Temporary Internet Files\Content.IE5\LEE4UEO9\MC9003121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70523"/>
            <a:ext cx="2968802" cy="152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46117" y="3274288"/>
            <a:ext cx="62267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hmyz, měkkýši, korýši, drobné ryby</a:t>
            </a:r>
          </a:p>
        </p:txBody>
      </p:sp>
      <p:sp>
        <p:nvSpPr>
          <p:cNvPr id="7" name="Obdélník 6"/>
          <p:cNvSpPr/>
          <p:nvPr/>
        </p:nvSpPr>
        <p:spPr>
          <a:xfrm>
            <a:off x="1200725" y="2630673"/>
            <a:ext cx="1355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plovací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111007" y="2134743"/>
            <a:ext cx="1823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lemované</a:t>
            </a:r>
          </a:p>
        </p:txBody>
      </p:sp>
    </p:spTree>
    <p:extLst>
      <p:ext uri="{BB962C8B-B14F-4D97-AF65-F5344CB8AC3E}">
        <p14:creationId xmlns:p14="http://schemas.microsoft.com/office/powerpoint/2010/main" val="285188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uiExpand="1" build="p"/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3096344" cy="720080"/>
          </a:xfrm>
        </p:spPr>
        <p:txBody>
          <a:bodyPr/>
          <a:lstStyle/>
          <a:p>
            <a:r>
              <a:rPr lang="cs-CZ" sz="4400" dirty="0" smtClean="0"/>
              <a:t>L</a:t>
            </a:r>
            <a:r>
              <a:rPr lang="cs-CZ" sz="4400" cap="all" dirty="0" smtClean="0"/>
              <a:t>étaví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1973" y="880833"/>
            <a:ext cx="3193924" cy="7200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600" b="1" dirty="0" smtClean="0"/>
              <a:t>VESLONOZÍ</a:t>
            </a:r>
            <a:endParaRPr lang="cs-CZ" sz="3600" b="1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586492"/>
            <a:ext cx="8297394" cy="169849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/>
              <a:t>v</a:t>
            </a:r>
            <a:r>
              <a:rPr lang="cs-CZ" sz="3200" dirty="0" smtClean="0"/>
              <a:t>odní</a:t>
            </a:r>
          </a:p>
          <a:p>
            <a:r>
              <a:rPr lang="cs-CZ" sz="3200" dirty="0" smtClean="0"/>
              <a:t>nohy veslovací (prsty ……………… , spojeny blánou)</a:t>
            </a:r>
          </a:p>
          <a:p>
            <a:r>
              <a:rPr lang="cs-CZ" sz="3200" dirty="0"/>
              <a:t>p</a:t>
            </a:r>
            <a:r>
              <a:rPr lang="cs-CZ" sz="3200" dirty="0" smtClean="0"/>
              <a:t>otrava: ………………………</a:t>
            </a:r>
          </a:p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951980" y="3297560"/>
            <a:ext cx="5204195" cy="2939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Zástupci:</a:t>
            </a:r>
          </a:p>
          <a:p>
            <a:pPr marL="0" indent="0">
              <a:lnSpc>
                <a:spcPct val="120000"/>
              </a:lnSpc>
              <a:buFont typeface="Arial" pitchFamily="34" charset="0"/>
              <a:buNone/>
            </a:pPr>
            <a:r>
              <a:rPr lang="cs-CZ" sz="3200" dirty="0"/>
              <a:t>k</a:t>
            </a:r>
            <a:r>
              <a:rPr lang="cs-CZ" sz="3200" dirty="0" smtClean="0"/>
              <a:t>ormorán černý</a:t>
            </a:r>
          </a:p>
          <a:p>
            <a:pPr marL="0" indent="0">
              <a:lnSpc>
                <a:spcPct val="120000"/>
              </a:lnSpc>
              <a:buFont typeface="Arial" pitchFamily="34" charset="0"/>
              <a:buNone/>
            </a:pPr>
            <a:r>
              <a:rPr lang="cs-CZ" sz="3200" dirty="0" smtClean="0"/>
              <a:t>…………………………</a:t>
            </a:r>
          </a:p>
          <a:p>
            <a:pPr marL="0" indent="0">
              <a:lnSpc>
                <a:spcPct val="120000"/>
              </a:lnSpc>
              <a:buFont typeface="Arial" pitchFamily="34" charset="0"/>
              <a:buNone/>
            </a:pPr>
            <a:r>
              <a:rPr lang="cs-CZ" sz="3200" dirty="0" smtClean="0"/>
              <a:t>………………</a:t>
            </a:r>
          </a:p>
        </p:txBody>
      </p:sp>
      <p:sp>
        <p:nvSpPr>
          <p:cNvPr id="5" name="Obdélník 4"/>
          <p:cNvSpPr/>
          <p:nvPr/>
        </p:nvSpPr>
        <p:spPr>
          <a:xfrm>
            <a:off x="3059832" y="2591234"/>
            <a:ext cx="9156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ryby</a:t>
            </a:r>
          </a:p>
        </p:txBody>
      </p:sp>
      <p:sp>
        <p:nvSpPr>
          <p:cNvPr id="7" name="Obdélník 6"/>
          <p:cNvSpPr/>
          <p:nvPr/>
        </p:nvSpPr>
        <p:spPr>
          <a:xfrm>
            <a:off x="4469757" y="2006459"/>
            <a:ext cx="1607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dopředu</a:t>
            </a:r>
            <a:endParaRPr lang="cs-CZ" dirty="0"/>
          </a:p>
        </p:txBody>
      </p:sp>
      <p:pic>
        <p:nvPicPr>
          <p:cNvPr id="2050" name="Picture 2" descr="C:\Documents and Settings\pavlík\Plocha\fotky\2013\zoo-pha-17-4\DSC0569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0"/>
          <a:stretch/>
        </p:blipFill>
        <p:spPr bwMode="auto">
          <a:xfrm>
            <a:off x="5273535" y="2800133"/>
            <a:ext cx="3022195" cy="384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951980" y="4475048"/>
            <a:ext cx="3187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elikán kadeřavý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51980" y="5144178"/>
            <a:ext cx="1053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  <a:r>
              <a:rPr lang="cs-CZ" sz="3200" dirty="0" smtClean="0"/>
              <a:t>erej 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74624" y="6273698"/>
            <a:ext cx="1230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Foto: autor</a:t>
            </a:r>
            <a:endParaRPr lang="cs-CZ" dirty="0"/>
          </a:p>
        </p:txBody>
      </p:sp>
      <p:pic>
        <p:nvPicPr>
          <p:cNvPr id="11" name="Picture 2" descr="C:\Documents and Settings\pavlík\Local Settings\Temporary Internet Files\Content.IE5\YN5G4G6A\MC9000304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3783"/>
            <a:ext cx="2420838" cy="116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16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5" grpId="0"/>
      <p:bldP spid="7" grpId="0"/>
      <p:bldP spid="8" grpId="0"/>
      <p:bldP spid="10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3096344" cy="720080"/>
          </a:xfrm>
        </p:spPr>
        <p:txBody>
          <a:bodyPr/>
          <a:lstStyle/>
          <a:p>
            <a:r>
              <a:rPr lang="cs-CZ" sz="4400" dirty="0" smtClean="0"/>
              <a:t>L</a:t>
            </a:r>
            <a:r>
              <a:rPr lang="cs-CZ" sz="4400" cap="all" dirty="0" smtClean="0"/>
              <a:t>étaví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1973" y="880833"/>
            <a:ext cx="3193924" cy="7200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600" b="1" dirty="0" smtClean="0"/>
              <a:t>BRODIVÍ</a:t>
            </a:r>
            <a:endParaRPr lang="cs-CZ" sz="3600" b="1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484784"/>
            <a:ext cx="8856984" cy="2058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cs-CZ" sz="3200" dirty="0"/>
              <a:t>n</a:t>
            </a:r>
            <a:r>
              <a:rPr lang="cs-CZ" sz="3200" dirty="0" smtClean="0"/>
              <a:t>eplavou, brodí se</a:t>
            </a:r>
          </a:p>
          <a:p>
            <a:pPr>
              <a:lnSpc>
                <a:spcPct val="120000"/>
              </a:lnSpc>
            </a:pPr>
            <a:r>
              <a:rPr lang="cs-CZ" sz="3200" dirty="0" smtClean="0"/>
              <a:t>………………………… </a:t>
            </a:r>
            <a:r>
              <a:rPr lang="cs-CZ" sz="3200" dirty="0"/>
              <a:t>nohy</a:t>
            </a:r>
            <a:endParaRPr lang="cs-CZ" sz="3200" dirty="0" smtClean="0"/>
          </a:p>
          <a:p>
            <a:r>
              <a:rPr lang="cs-CZ" sz="3200" dirty="0" smtClean="0"/>
              <a:t>potrava: …………………………………………………..</a:t>
            </a:r>
          </a:p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696267" y="3717032"/>
            <a:ext cx="3517776" cy="26908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Zástupci: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č</a:t>
            </a:r>
            <a:r>
              <a:rPr lang="cs-CZ" sz="3200" dirty="0" smtClean="0"/>
              <a:t>áp bílý, černý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v</a:t>
            </a:r>
            <a:r>
              <a:rPr lang="cs-CZ" sz="3200" dirty="0" smtClean="0"/>
              <a:t>olavka popelavá </a:t>
            </a:r>
          </a:p>
          <a:p>
            <a:pPr marL="0" indent="0">
              <a:buFont typeface="Arial" pitchFamily="34" charset="0"/>
              <a:buNone/>
            </a:pPr>
            <a:r>
              <a:rPr lang="cs-CZ" sz="3200" dirty="0"/>
              <a:t>č</a:t>
            </a:r>
            <a:r>
              <a:rPr lang="cs-CZ" sz="3200" dirty="0" smtClean="0"/>
              <a:t>lunozobec africký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971600" y="2132856"/>
            <a:ext cx="2967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tenké, dlouhé</a:t>
            </a:r>
          </a:p>
        </p:txBody>
      </p:sp>
      <p:sp>
        <p:nvSpPr>
          <p:cNvPr id="7" name="Obdélník 6"/>
          <p:cNvSpPr/>
          <p:nvPr/>
        </p:nvSpPr>
        <p:spPr>
          <a:xfrm>
            <a:off x="2455155" y="2747866"/>
            <a:ext cx="5757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ryby, obojživelníci, drobní savci a plazi</a:t>
            </a:r>
          </a:p>
        </p:txBody>
      </p:sp>
      <p:pic>
        <p:nvPicPr>
          <p:cNvPr id="3074" name="Picture 2" descr="C:\Documents and Settings\pavlík\Local Settings\Temporary Internet Files\Content.IE5\B8WOIPJ8\MC9004116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06081" y="481408"/>
            <a:ext cx="1215157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pavlík\Plocha\fotky\2013\zoo-pha-17-4\DSC057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8" t="10387" b="11236"/>
          <a:stretch/>
        </p:blipFill>
        <p:spPr bwMode="auto">
          <a:xfrm>
            <a:off x="4263294" y="3543316"/>
            <a:ext cx="3975659" cy="292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263294" y="6127197"/>
            <a:ext cx="1249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Foto: autor</a:t>
            </a:r>
            <a:endParaRPr lang="cs-CZ" b="1" dirty="0"/>
          </a:p>
        </p:txBody>
      </p:sp>
      <p:pic>
        <p:nvPicPr>
          <p:cNvPr id="3076" name="Picture 4" descr="C:\Documents and Settings\pavlík\Plocha\fotky\2013\zoo-pha-17-4\DSC0581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23"/>
          <a:stretch/>
        </p:blipFill>
        <p:spPr bwMode="auto">
          <a:xfrm>
            <a:off x="6084168" y="209177"/>
            <a:ext cx="2278284" cy="250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084168" y="2349016"/>
            <a:ext cx="1249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Foto: autor</a:t>
            </a:r>
            <a:endParaRPr lang="cs-CZ" b="1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2339752" y="4797152"/>
            <a:ext cx="1800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3491880" y="2747866"/>
            <a:ext cx="2592288" cy="284137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81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5" grpId="0"/>
      <p:bldP spid="7" grpId="0"/>
      <p:bldP spid="8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foto-dumy-botanika\zoo-pha-17-4\DSC0565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1" b="7147"/>
          <a:stretch/>
        </p:blipFill>
        <p:spPr bwMode="auto">
          <a:xfrm>
            <a:off x="5373283" y="1256944"/>
            <a:ext cx="3526156" cy="493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611560" y="1664804"/>
            <a:ext cx="5112568" cy="2340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/>
              <a:t>m</a:t>
            </a:r>
            <a:r>
              <a:rPr lang="cs-CZ" sz="3200" dirty="0" smtClean="0"/>
              <a:t>ělké vody</a:t>
            </a:r>
          </a:p>
          <a:p>
            <a:r>
              <a:rPr lang="cs-CZ" sz="3200" dirty="0" smtClean="0"/>
              <a:t>……………………. nohy a krk</a:t>
            </a:r>
          </a:p>
          <a:p>
            <a:r>
              <a:rPr lang="cs-CZ" sz="3200" dirty="0" smtClean="0"/>
              <a:t>potrava: …………………………</a:t>
            </a:r>
          </a:p>
          <a:p>
            <a:r>
              <a:rPr lang="cs-CZ" sz="3200" dirty="0"/>
              <a:t>k</a:t>
            </a:r>
            <a:r>
              <a:rPr lang="cs-CZ" sz="3200" dirty="0" smtClean="0"/>
              <a:t>olonie, hnízda z ………….</a:t>
            </a:r>
          </a:p>
          <a:p>
            <a:endParaRPr lang="cs-CZ" sz="3200" dirty="0" smtClean="0"/>
          </a:p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3096344" cy="720080"/>
          </a:xfrm>
        </p:spPr>
        <p:txBody>
          <a:bodyPr/>
          <a:lstStyle/>
          <a:p>
            <a:r>
              <a:rPr lang="cs-CZ" sz="4400" dirty="0" smtClean="0"/>
              <a:t>L</a:t>
            </a:r>
            <a:r>
              <a:rPr lang="cs-CZ" sz="4400" cap="all" dirty="0" smtClean="0"/>
              <a:t>étaví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1973" y="880833"/>
            <a:ext cx="3193924" cy="7200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600" b="1" dirty="0" smtClean="0"/>
              <a:t>PLAMEŇÁCI</a:t>
            </a:r>
            <a:endParaRPr lang="cs-CZ" sz="3600" b="1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484784"/>
            <a:ext cx="8856984" cy="2058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728734" y="4351778"/>
            <a:ext cx="3843266" cy="1699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Zástupci:</a:t>
            </a:r>
          </a:p>
          <a:p>
            <a:pPr marL="0" indent="0">
              <a:buNone/>
            </a:pPr>
            <a:r>
              <a:rPr lang="cs-CZ" sz="3200" dirty="0"/>
              <a:t>p</a:t>
            </a:r>
            <a:r>
              <a:rPr lang="cs-CZ" sz="3200" dirty="0" smtClean="0"/>
              <a:t>lameňák růžový</a:t>
            </a:r>
          </a:p>
        </p:txBody>
      </p:sp>
      <p:sp>
        <p:nvSpPr>
          <p:cNvPr id="5" name="Obdélník 4"/>
          <p:cNvSpPr/>
          <p:nvPr/>
        </p:nvSpPr>
        <p:spPr>
          <a:xfrm>
            <a:off x="953699" y="2122746"/>
            <a:ext cx="2967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tenké, dlouhé</a:t>
            </a:r>
          </a:p>
        </p:txBody>
      </p:sp>
      <p:sp>
        <p:nvSpPr>
          <p:cNvPr id="7" name="Obdélník 6"/>
          <p:cNvSpPr/>
          <p:nvPr/>
        </p:nvSpPr>
        <p:spPr>
          <a:xfrm>
            <a:off x="2487622" y="2727540"/>
            <a:ext cx="28787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d</a:t>
            </a:r>
            <a:r>
              <a:rPr lang="cs-CZ" sz="2800" dirty="0" smtClean="0">
                <a:solidFill>
                  <a:prstClr val="black"/>
                </a:solidFill>
              </a:rPr>
              <a:t>robné organismy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59963" y="5867079"/>
            <a:ext cx="1249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Foto: autor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3926973" y="3288598"/>
            <a:ext cx="11130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bahna</a:t>
            </a:r>
            <a:endParaRPr lang="cs-CZ" sz="2800" dirty="0">
              <a:solidFill>
                <a:prstClr val="black"/>
              </a:solidFill>
            </a:endParaRPr>
          </a:p>
        </p:txBody>
      </p:sp>
      <p:pic>
        <p:nvPicPr>
          <p:cNvPr id="1027" name="Picture 3" descr="C:\Users\pavliko\AppData\Local\Microsoft\Windows\Temporary Internet Files\Content.IE5\31233YGU\MC90043481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961" y="656370"/>
            <a:ext cx="828414" cy="82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74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  <p:bldLst>
      <p:bldP spid="10" grpId="0" build="p"/>
      <p:bldP spid="4" grpId="0" build="p"/>
      <p:bldP spid="6" grpId="0" build="p"/>
      <p:bldP spid="5" grpId="0"/>
      <p:bldP spid="7" grpId="0"/>
      <p:bldP spid="8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pavlík\Plocha\foto-dumy-botanika\DSC045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49105"/>
            <a:ext cx="4502544" cy="253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611560" y="1664803"/>
            <a:ext cx="8208912" cy="2686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…………………..  okraje zobáku</a:t>
            </a:r>
          </a:p>
          <a:p>
            <a:r>
              <a:rPr lang="cs-CZ" sz="3200" dirty="0" smtClean="0"/>
              <a:t>nohy: ………………………………</a:t>
            </a:r>
          </a:p>
          <a:p>
            <a:r>
              <a:rPr lang="cs-CZ" sz="3200" dirty="0" smtClean="0"/>
              <a:t>pestré zbarvení u většiny ………………</a:t>
            </a:r>
          </a:p>
          <a:p>
            <a:r>
              <a:rPr lang="cs-CZ" sz="3200" dirty="0"/>
              <a:t>k</a:t>
            </a:r>
            <a:r>
              <a:rPr lang="cs-CZ" sz="3200" dirty="0" smtClean="0"/>
              <a:t>achny </a:t>
            </a:r>
            <a:r>
              <a:rPr lang="cs-CZ" sz="3200" b="1" dirty="0" err="1" smtClean="0"/>
              <a:t>plovavé</a:t>
            </a:r>
            <a:r>
              <a:rPr lang="cs-CZ" sz="3200" b="1" dirty="0" smtClean="0"/>
              <a:t> x potápivé</a:t>
            </a:r>
            <a:endParaRPr lang="cs-CZ" sz="32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3096344" cy="720080"/>
          </a:xfrm>
        </p:spPr>
        <p:txBody>
          <a:bodyPr/>
          <a:lstStyle/>
          <a:p>
            <a:r>
              <a:rPr lang="cs-CZ" sz="4400" dirty="0" smtClean="0"/>
              <a:t>L</a:t>
            </a:r>
            <a:r>
              <a:rPr lang="cs-CZ" sz="4400" cap="all" dirty="0" smtClean="0"/>
              <a:t>étaví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1973" y="880833"/>
            <a:ext cx="3193924" cy="7200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600" b="1" dirty="0" smtClean="0"/>
              <a:t>VRUBOZOBÍ</a:t>
            </a:r>
            <a:endParaRPr lang="cs-CZ" sz="3600" b="1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484784"/>
            <a:ext cx="8856984" cy="2058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sz="32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647297" y="4077072"/>
            <a:ext cx="3843266" cy="27809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Zástupci:</a:t>
            </a:r>
          </a:p>
          <a:p>
            <a:pPr marL="0" indent="0">
              <a:buNone/>
            </a:pPr>
            <a:r>
              <a:rPr lang="cs-CZ" sz="3200" dirty="0"/>
              <a:t>k</a:t>
            </a:r>
            <a:r>
              <a:rPr lang="cs-CZ" sz="3200" dirty="0" smtClean="0"/>
              <a:t>achna divoká</a:t>
            </a:r>
          </a:p>
          <a:p>
            <a:pPr marL="0" indent="0">
              <a:buNone/>
            </a:pPr>
            <a:r>
              <a:rPr lang="cs-CZ" sz="3200" dirty="0"/>
              <a:t>h</a:t>
            </a:r>
            <a:r>
              <a:rPr lang="cs-CZ" sz="3200" dirty="0" smtClean="0"/>
              <a:t>usa  velká</a:t>
            </a:r>
          </a:p>
          <a:p>
            <a:pPr marL="0" indent="0">
              <a:buNone/>
            </a:pPr>
            <a:r>
              <a:rPr lang="cs-CZ" sz="3200" dirty="0"/>
              <a:t>l</a:t>
            </a:r>
            <a:r>
              <a:rPr lang="cs-CZ" sz="3200" dirty="0" smtClean="0"/>
              <a:t>abuť velká</a:t>
            </a:r>
          </a:p>
          <a:p>
            <a:pPr marL="0" indent="0">
              <a:buNone/>
            </a:pPr>
            <a:r>
              <a:rPr lang="cs-CZ" sz="3200" dirty="0" err="1"/>
              <a:t>p</a:t>
            </a:r>
            <a:r>
              <a:rPr lang="cs-CZ" sz="3200" dirty="0" err="1" smtClean="0"/>
              <a:t>olák</a:t>
            </a:r>
            <a:r>
              <a:rPr lang="cs-CZ" sz="3200" dirty="0" smtClean="0"/>
              <a:t> velký</a:t>
            </a:r>
          </a:p>
          <a:p>
            <a:pPr marL="0" indent="0">
              <a:buNone/>
            </a:pPr>
            <a:r>
              <a:rPr lang="cs-CZ" sz="3200" dirty="0" smtClean="0"/>
              <a:t> </a:t>
            </a:r>
          </a:p>
        </p:txBody>
      </p:sp>
      <p:sp>
        <p:nvSpPr>
          <p:cNvPr id="5" name="Obdélník 4"/>
          <p:cNvSpPr/>
          <p:nvPr/>
        </p:nvSpPr>
        <p:spPr>
          <a:xfrm>
            <a:off x="1115616" y="1580119"/>
            <a:ext cx="18514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err="1" smtClean="0">
                <a:solidFill>
                  <a:prstClr val="black"/>
                </a:solidFill>
              </a:rPr>
              <a:t>vrubovité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71297" y="2211061"/>
            <a:ext cx="20560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p</a:t>
            </a:r>
            <a:r>
              <a:rPr lang="cs-CZ" sz="2800" dirty="0" smtClean="0">
                <a:solidFill>
                  <a:prstClr val="black"/>
                </a:solidFill>
              </a:rPr>
              <a:t>lovací blány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25383" y="4066925"/>
            <a:ext cx="1249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Foto: autor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5580112" y="2787211"/>
            <a:ext cx="13179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samců</a:t>
            </a:r>
            <a:endParaRPr lang="cs-CZ" sz="2800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pavliko\AppData\Local\Microsoft\Windows\Temporary Internet Files\Content.IE5\ZWMAN5YU\MC9000884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847" y="500196"/>
            <a:ext cx="1097811" cy="1008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pavlík\Plocha\foto-dumy-botanika\ptaci\DSC0145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46" t="13610" r="10838" b="19412"/>
          <a:stretch/>
        </p:blipFill>
        <p:spPr bwMode="auto">
          <a:xfrm>
            <a:off x="7004315" y="2606046"/>
            <a:ext cx="2110502" cy="168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pavlík\Plocha\fotky\2013\zoo-pha-17-4\DSC0570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8" t="39157" r="45357" b="19001"/>
          <a:stretch/>
        </p:blipFill>
        <p:spPr bwMode="auto">
          <a:xfrm>
            <a:off x="5796136" y="126703"/>
            <a:ext cx="3181225" cy="238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7895731" y="2590994"/>
            <a:ext cx="1249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Foto: autor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96136" y="2103339"/>
            <a:ext cx="1249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Foto: autor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047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10" grpId="0" build="p"/>
      <p:bldP spid="4" grpId="0" build="p"/>
      <p:bldP spid="6" grpId="0" build="p"/>
      <p:bldP spid="5" grpId="0"/>
      <p:bldP spid="7" grpId="0"/>
      <p:bldP spid="8" grpId="0"/>
      <p:bldP spid="11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1283" y="5193744"/>
            <a:ext cx="88924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dirty="0" smtClean="0">
                <a:solidFill>
                  <a:srgbClr val="FF0000"/>
                </a:solidFill>
              </a:rPr>
              <a:t>4) Jaké jsou rozdíly mezi </a:t>
            </a:r>
            <a:r>
              <a:rPr lang="cs-CZ" sz="2600" b="1" dirty="0" err="1" smtClean="0">
                <a:solidFill>
                  <a:srgbClr val="FF0000"/>
                </a:solidFill>
              </a:rPr>
              <a:t>plovavými</a:t>
            </a:r>
            <a:r>
              <a:rPr lang="cs-CZ" sz="2600" b="1" dirty="0" smtClean="0">
                <a:solidFill>
                  <a:srgbClr val="FF0000"/>
                </a:solidFill>
              </a:rPr>
              <a:t> a potápivými kachnami?</a:t>
            </a:r>
            <a:endParaRPr lang="cs-CZ" sz="2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329421"/>
            <a:ext cx="56161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Otázky a úkoly (</a:t>
            </a:r>
            <a:r>
              <a:rPr lang="cs-CZ" sz="2400" b="1" dirty="0" smtClean="0"/>
              <a:t>odpověď skryta za </a:t>
            </a:r>
            <a:r>
              <a:rPr lang="cs-CZ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cs-CZ" sz="2400" b="1" dirty="0" smtClean="0"/>
              <a:t>):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9676" y="1139399"/>
            <a:ext cx="900297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b="1" dirty="0" smtClean="0">
                <a:solidFill>
                  <a:srgbClr val="FF0000"/>
                </a:solidFill>
              </a:rPr>
              <a:t>1) Je možné, aby se potkal emu s </a:t>
            </a:r>
            <a:r>
              <a:rPr lang="cs-CZ" sz="2600" b="1" dirty="0" err="1" smtClean="0">
                <a:solidFill>
                  <a:srgbClr val="FF0000"/>
                </a:solidFill>
              </a:rPr>
              <a:t>kasuárem</a:t>
            </a:r>
            <a:r>
              <a:rPr lang="cs-CZ" sz="2600" b="1" dirty="0" smtClean="0">
                <a:solidFill>
                  <a:srgbClr val="FF0000"/>
                </a:solidFill>
              </a:rPr>
              <a:t>? Odpověď zdůvodni.</a:t>
            </a:r>
            <a:endParaRPr lang="cs-CZ" sz="2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68144" y="1636133"/>
            <a:ext cx="3167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Ano, oba žijí v Austrálii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 descr="C:\Documents and Settings\pavlík\Local Settings\Temporary Internet Files\Content.IE5\HOMP05WK\MM90033639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7725" y="266548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pavlík\Local Settings\Temporary Internet Files\Content.IE5\HOMP05WK\MC9004344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" y="104219"/>
            <a:ext cx="920160" cy="103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332366" y="2174557"/>
            <a:ext cx="77355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600" b="1" dirty="0" smtClean="0">
                <a:solidFill>
                  <a:srgbClr val="FF0000"/>
                </a:solidFill>
              </a:rPr>
              <a:t>2</a:t>
            </a:r>
            <a:r>
              <a:rPr lang="cs-CZ" sz="2600" b="1" smtClean="0">
                <a:solidFill>
                  <a:srgbClr val="FF0000"/>
                </a:solidFill>
              </a:rPr>
              <a:t>) Kteří ptáci se živí především </a:t>
            </a:r>
            <a:r>
              <a:rPr lang="cs-CZ" sz="2600" b="1" dirty="0" smtClean="0">
                <a:solidFill>
                  <a:srgbClr val="FF0000"/>
                </a:solidFill>
              </a:rPr>
              <a:t>nebo výhradně rybami?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54951" y="2656034"/>
            <a:ext cx="4720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Např.: tučňák, kormorán, volavka …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341883" y="3117699"/>
            <a:ext cx="87033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>
                <a:solidFill>
                  <a:srgbClr val="FF0000"/>
                </a:solidFill>
              </a:rPr>
              <a:t>3) Lze podle následujících znaků určit jeden konkrétní řád     </a:t>
            </a:r>
          </a:p>
          <a:p>
            <a:r>
              <a:rPr lang="cs-CZ" sz="2600" b="1" dirty="0">
                <a:solidFill>
                  <a:srgbClr val="FF0000"/>
                </a:solidFill>
              </a:rPr>
              <a:t> </a:t>
            </a:r>
            <a:r>
              <a:rPr lang="cs-CZ" sz="2600" b="1" dirty="0" smtClean="0">
                <a:solidFill>
                  <a:srgbClr val="FF0000"/>
                </a:solidFill>
              </a:rPr>
              <a:t>   ptáků? Pokud ne – doplň další znak, tak aby pomohl </a:t>
            </a:r>
          </a:p>
          <a:p>
            <a:r>
              <a:rPr lang="cs-CZ" sz="2600" b="1" dirty="0">
                <a:solidFill>
                  <a:srgbClr val="FF0000"/>
                </a:solidFill>
              </a:rPr>
              <a:t> </a:t>
            </a:r>
            <a:r>
              <a:rPr lang="cs-CZ" sz="2600" b="1" dirty="0" smtClean="0">
                <a:solidFill>
                  <a:srgbClr val="FF0000"/>
                </a:solidFill>
              </a:rPr>
              <a:t>   jednoznačné identifikaci.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2511" y="4429535"/>
            <a:ext cx="84964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Nelze: tyto znaky jsou společné běžcům, brodivým, plameňákům.</a:t>
            </a:r>
          </a:p>
          <a:p>
            <a:r>
              <a:rPr lang="cs-CZ" sz="2400" b="1" dirty="0" smtClean="0"/>
              <a:t>Další znak: např. pro běžce – nelétají.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4355976" y="4005064"/>
            <a:ext cx="3557409" cy="49244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2600" b="1" dirty="0">
                <a:solidFill>
                  <a:schemeClr val="bg2">
                    <a:lumMod val="25000"/>
                  </a:schemeClr>
                </a:solidFill>
              </a:rPr>
              <a:t>d</a:t>
            </a:r>
            <a:r>
              <a:rPr lang="cs-CZ" sz="2600" b="1" dirty="0" smtClean="0">
                <a:solidFill>
                  <a:schemeClr val="bg2">
                    <a:lumMod val="25000"/>
                  </a:schemeClr>
                </a:solidFill>
              </a:rPr>
              <a:t>louhé nohy, dlouhý krk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52511" y="5614442"/>
            <a:ext cx="80799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Plovavé</a:t>
            </a:r>
            <a:r>
              <a:rPr lang="cs-CZ" sz="2000" b="1" dirty="0" smtClean="0"/>
              <a:t>: </a:t>
            </a:r>
            <a:r>
              <a:rPr lang="cs-CZ" sz="2000" dirty="0" smtClean="0"/>
              <a:t>nohy nasazeny blíže ke středu těla, ocas při plavání viditelný, </a:t>
            </a:r>
          </a:p>
          <a:p>
            <a:r>
              <a:rPr lang="cs-CZ" sz="2000" dirty="0" smtClean="0"/>
              <a:t>z vody startují směrem nahoru</a:t>
            </a:r>
            <a:r>
              <a:rPr lang="cs-CZ" sz="2000" b="1" dirty="0" smtClean="0"/>
              <a:t>. Potápivé: </a:t>
            </a:r>
            <a:r>
              <a:rPr lang="cs-CZ" sz="2000" dirty="0" smtClean="0"/>
              <a:t>nohy nasazeny blíže k ocasu, ocas </a:t>
            </a:r>
          </a:p>
          <a:p>
            <a:r>
              <a:rPr lang="cs-CZ" sz="2000" dirty="0" smtClean="0"/>
              <a:t>při plavání splývá s hladinou, start z vody po rozběhu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1203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8" grpId="1"/>
      <p:bldP spid="9" grpId="0"/>
      <p:bldP spid="12" grpId="0"/>
      <p:bldP spid="12" grpId="1"/>
      <p:bldP spid="10" grpId="0"/>
      <p:bldP spid="14" grpId="0"/>
      <p:bldP spid="14" grpId="1"/>
      <p:bldP spid="11" grpId="0" animBg="1"/>
      <p:bldP spid="16" grpId="0"/>
      <p:bldP spid="1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379366"/>
              </p:ext>
            </p:extLst>
          </p:nvPr>
        </p:nvGraphicFramePr>
        <p:xfrm>
          <a:off x="611560" y="260648"/>
          <a:ext cx="7776864" cy="6367206"/>
        </p:xfrm>
        <a:graphic>
          <a:graphicData uri="http://schemas.openxmlformats.org/drawingml/2006/table">
            <a:tbl>
              <a:tblPr/>
              <a:tblGrid>
                <a:gridCol w="3853756"/>
                <a:gridCol w="75627"/>
                <a:gridCol w="405345"/>
                <a:gridCol w="75627"/>
                <a:gridCol w="3366509"/>
              </a:tblGrid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4774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VY_32_INOVACE_89_ptaciII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4536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Ptáci II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874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je určená do výkladové části hodiny, případně slouží ke zopakování  učiva o řádech ptáků. Rozvíjí u žáků schopnost vnímat důležité znaky živočichů , orientace v systému ptáků (řády, druhy). Materiál využitelný pro samostatnou práci žáků .</a:t>
                      </a: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552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43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 Ondřej Pavlík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vzniku: 27. 1.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912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39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odpilotování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29. 1.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9071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Očekávaný výstup: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se orientuje v řádech ptáků, zařazuje konkrétní zástupce podle znaků ,všímá si přizpůsobení prostředí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potřeby: 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608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ptáci, poznávání a zařazování ptáků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291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PP prezentace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6449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práce s i-tabulí, vyhledávání v e-zdrojích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1045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třída</a:t>
                      </a: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2912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31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II. stupeň ZŠ</a:t>
                      </a: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skupina: 12-13 let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40665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763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Celková velikost: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3,18 MB</a:t>
                      </a: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534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2800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3"/>
          <p:cNvSpPr>
            <a:spLocks noChangeArrowheads="1"/>
          </p:cNvSpPr>
          <p:nvPr/>
        </p:nvSpPr>
        <p:spPr bwMode="auto">
          <a:xfrm>
            <a:off x="489007" y="692696"/>
            <a:ext cx="159607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Použité zdroje</a:t>
            </a:r>
            <a:r>
              <a:rPr lang="cs-CZ" b="1" dirty="0" smtClean="0">
                <a:solidFill>
                  <a:prstClr val="black"/>
                </a:solidFill>
              </a:rPr>
              <a:t>:</a:t>
            </a:r>
          </a:p>
          <a:p>
            <a:endParaRPr lang="cs-CZ" b="1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Foto autor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124" name="Obdélník 5"/>
          <p:cNvSpPr>
            <a:spLocks noChangeArrowheads="1"/>
          </p:cNvSpPr>
          <p:nvPr/>
        </p:nvSpPr>
        <p:spPr bwMode="auto">
          <a:xfrm>
            <a:off x="467544" y="2060848"/>
            <a:ext cx="849630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i="1" dirty="0">
                <a:solidFill>
                  <a:prstClr val="black"/>
                </a:solidFill>
              </a:rPr>
              <a:t>Citace </a:t>
            </a:r>
            <a:r>
              <a:rPr lang="cs-CZ" i="1" dirty="0" err="1">
                <a:solidFill>
                  <a:prstClr val="black"/>
                </a:solidFill>
              </a:rPr>
              <a:t>klipartových</a:t>
            </a:r>
            <a:r>
              <a:rPr lang="cs-CZ" i="1" dirty="0">
                <a:solidFill>
                  <a:prstClr val="black"/>
                </a:solidFill>
              </a:rPr>
              <a:t> </a:t>
            </a:r>
            <a:r>
              <a:rPr lang="cs-CZ" i="1" dirty="0" smtClean="0">
                <a:solidFill>
                  <a:prstClr val="black"/>
                </a:solidFill>
              </a:rPr>
              <a:t>obrázků:</a:t>
            </a:r>
          </a:p>
          <a:p>
            <a:r>
              <a:rPr lang="cs-CZ" i="1" dirty="0" smtClean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[</a:t>
            </a:r>
            <a:r>
              <a:rPr lang="cs-CZ" dirty="0">
                <a:solidFill>
                  <a:prstClr val="black"/>
                </a:solidFill>
              </a:rPr>
              <a:t>cit. </a:t>
            </a:r>
            <a:r>
              <a:rPr lang="cs-CZ" dirty="0" smtClean="0">
                <a:solidFill>
                  <a:prstClr val="black"/>
                </a:solidFill>
              </a:rPr>
              <a:t>2012-10-08]. </a:t>
            </a:r>
            <a:r>
              <a:rPr lang="cs-CZ" dirty="0">
                <a:solidFill>
                  <a:prstClr val="black"/>
                </a:solidFill>
              </a:rPr>
              <a:t>Dostupný pod licencí Microsoft Office 2010 (viz http://explore.live.com/microsoft-servi ... </a:t>
            </a:r>
            <a:r>
              <a:rPr lang="cs-CZ" dirty="0" err="1">
                <a:solidFill>
                  <a:prstClr val="black"/>
                </a:solidFill>
              </a:rPr>
              <a:t>cz&amp;CTT</a:t>
            </a:r>
            <a:r>
              <a:rPr lang="cs-CZ" dirty="0">
                <a:solidFill>
                  <a:prstClr val="black"/>
                </a:solidFill>
              </a:rPr>
              <a:t>=114) na WWW: &lt;http://office.microsoft.com/</a:t>
            </a:r>
            <a:r>
              <a:rPr lang="cs-CZ" dirty="0" err="1">
                <a:solidFill>
                  <a:prstClr val="black"/>
                </a:solidFill>
              </a:rPr>
              <a:t>cs-cz</a:t>
            </a:r>
            <a:r>
              <a:rPr lang="cs-CZ" dirty="0">
                <a:solidFill>
                  <a:prstClr val="black"/>
                </a:solidFill>
              </a:rPr>
              <a:t>/</a:t>
            </a:r>
            <a:r>
              <a:rPr lang="cs-CZ" dirty="0" err="1">
                <a:solidFill>
                  <a:prstClr val="black"/>
                </a:solidFill>
              </a:rPr>
              <a:t>images</a:t>
            </a:r>
            <a:r>
              <a:rPr lang="cs-CZ" dirty="0">
                <a:solidFill>
                  <a:prstClr val="black"/>
                </a:solidFill>
              </a:rPr>
              <a:t>/&gt;.[/</a:t>
            </a:r>
            <a:r>
              <a:rPr lang="cs-CZ" dirty="0" err="1">
                <a:solidFill>
                  <a:prstClr val="black"/>
                </a:solidFill>
              </a:rPr>
              <a:t>quote</a:t>
            </a:r>
            <a:r>
              <a:rPr lang="cs-CZ" dirty="0">
                <a:solidFill>
                  <a:prstClr val="black"/>
                </a:solidFill>
              </a:rPr>
              <a:t>]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Materiály jsou určeny pro bezplatné používání pro </a:t>
            </a:r>
            <a:r>
              <a:rPr lang="cs-CZ" dirty="0" smtClean="0">
                <a:solidFill>
                  <a:prstClr val="black"/>
                </a:solidFill>
              </a:rPr>
              <a:t>potřeby výuky </a:t>
            </a:r>
            <a:r>
              <a:rPr lang="cs-CZ" dirty="0">
                <a:solidFill>
                  <a:prstClr val="black"/>
                </a:solidFill>
              </a:rPr>
              <a:t>na všech typech škol. Jakékoliv další využití </a:t>
            </a:r>
            <a:r>
              <a:rPr lang="cs-CZ" dirty="0" smtClean="0">
                <a:solidFill>
                  <a:prstClr val="black"/>
                </a:solidFill>
              </a:rPr>
              <a:t>podléhá Autorskému </a:t>
            </a:r>
            <a:r>
              <a:rPr lang="cs-CZ" dirty="0">
                <a:solidFill>
                  <a:prstClr val="black"/>
                </a:solidFill>
              </a:rPr>
              <a:t>zákonu.</a:t>
            </a:r>
          </a:p>
        </p:txBody>
      </p:sp>
    </p:spTree>
    <p:extLst>
      <p:ext uri="{BB962C8B-B14F-4D97-AF65-F5344CB8AC3E}">
        <p14:creationId xmlns:p14="http://schemas.microsoft.com/office/powerpoint/2010/main" val="17503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693</TotalTime>
  <Words>658</Words>
  <Application>Microsoft Office PowerPoint</Application>
  <PresentationFormat>Předvádění na obrazovce (4:3)</PresentationFormat>
  <Paragraphs>184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Thermal</vt:lpstr>
      <vt:lpstr>Prezentace aplikace PowerPoint</vt:lpstr>
      <vt:lpstr>Ptáci</vt:lpstr>
      <vt:lpstr>BĚŽCI</vt:lpstr>
      <vt:lpstr>Létaví</vt:lpstr>
      <vt:lpstr>Létaví </vt:lpstr>
      <vt:lpstr>Létaví </vt:lpstr>
      <vt:lpstr>Létaví </vt:lpstr>
      <vt:lpstr>Létaví </vt:lpstr>
      <vt:lpstr>Létaví 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</dc:title>
  <dc:creator>Pavlík Ondřej</dc:creator>
  <cp:lastModifiedBy>pavlik</cp:lastModifiedBy>
  <cp:revision>37</cp:revision>
  <dcterms:created xsi:type="dcterms:W3CDTF">2013-05-23T12:06:49Z</dcterms:created>
  <dcterms:modified xsi:type="dcterms:W3CDTF">2013-06-17T16:33:18Z</dcterms:modified>
</cp:coreProperties>
</file>