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5000">
              <a:schemeClr val="accent1">
                <a:lumMod val="20000"/>
                <a:lumOff val="80000"/>
              </a:schemeClr>
            </a:gs>
            <a:gs pos="11000">
              <a:schemeClr val="tx2">
                <a:lumMod val="40000"/>
                <a:lumOff val="60000"/>
              </a:schemeClr>
            </a:gs>
            <a:gs pos="98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-8692" y="4149080"/>
            <a:ext cx="9144000" cy="27089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050" name="Obdélník 3"/>
          <p:cNvSpPr>
            <a:spLocks noChangeArrowheads="1"/>
          </p:cNvSpPr>
          <p:nvPr/>
        </p:nvSpPr>
        <p:spPr bwMode="auto">
          <a:xfrm>
            <a:off x="1835696" y="476249"/>
            <a:ext cx="6120680" cy="1477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Projekt:</a:t>
            </a:r>
            <a:r>
              <a:rPr lang="cs-CZ" dirty="0">
                <a:solidFill>
                  <a:prstClr val="black"/>
                </a:solidFill>
              </a:rPr>
              <a:t> Moderní škola 2010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b="1" dirty="0">
                <a:solidFill>
                  <a:prstClr val="black"/>
                </a:solidFill>
              </a:rPr>
              <a:t>registrační číslo</a:t>
            </a:r>
            <a:r>
              <a:rPr lang="cs-CZ" dirty="0">
                <a:solidFill>
                  <a:prstClr val="black"/>
                </a:solidFill>
              </a:rPr>
              <a:t>: CZ.1.07/1.4.00/21.1091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b="1" dirty="0" smtClean="0">
                <a:solidFill>
                  <a:prstClr val="black"/>
                </a:solidFill>
              </a:rPr>
              <a:t>Číslo</a:t>
            </a:r>
            <a:r>
              <a:rPr lang="cs-CZ" dirty="0" smtClean="0">
                <a:solidFill>
                  <a:prstClr val="black"/>
                </a:solidFill>
              </a:rPr>
              <a:t>:  </a:t>
            </a:r>
            <a:r>
              <a:rPr lang="cs-CZ" i="1" dirty="0" smtClean="0">
                <a:solidFill>
                  <a:prstClr val="black"/>
                </a:solidFill>
              </a:rPr>
              <a:t>VY_32_INOVACE_90_ptaciIII</a:t>
            </a:r>
            <a:endParaRPr lang="cs-CZ" i="1" dirty="0">
              <a:solidFill>
                <a:prstClr val="black"/>
              </a:solidFill>
            </a:endParaRPr>
          </a:p>
        </p:txBody>
      </p:sp>
      <p:sp>
        <p:nvSpPr>
          <p:cNvPr id="2051" name="Obdélník 4"/>
          <p:cNvSpPr>
            <a:spLocks noChangeArrowheads="1"/>
          </p:cNvSpPr>
          <p:nvPr/>
        </p:nvSpPr>
        <p:spPr bwMode="auto">
          <a:xfrm>
            <a:off x="1835696" y="2097882"/>
            <a:ext cx="4572000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Předmět</a:t>
            </a:r>
            <a:r>
              <a:rPr lang="cs-CZ" b="1" dirty="0" smtClean="0">
                <a:solidFill>
                  <a:prstClr val="black"/>
                </a:solidFill>
              </a:rPr>
              <a:t>: </a:t>
            </a:r>
            <a:r>
              <a:rPr lang="cs-CZ" dirty="0" smtClean="0">
                <a:solidFill>
                  <a:prstClr val="black"/>
                </a:solidFill>
              </a:rPr>
              <a:t> přírodopis</a:t>
            </a:r>
            <a:r>
              <a:rPr lang="cs-CZ" b="1" dirty="0">
                <a:solidFill>
                  <a:prstClr val="black"/>
                </a:solidFill>
              </a:rPr>
              <a:t>	          		</a:t>
            </a:r>
          </a:p>
          <a:p>
            <a:r>
              <a:rPr lang="cs-CZ" b="1" dirty="0">
                <a:solidFill>
                  <a:prstClr val="black"/>
                </a:solidFill>
              </a:rPr>
              <a:t>Autor:	</a:t>
            </a:r>
            <a:r>
              <a:rPr lang="cs-CZ" dirty="0" smtClean="0">
                <a:solidFill>
                  <a:prstClr val="black"/>
                </a:solidFill>
              </a:rPr>
              <a:t>Mgr. Ondřej Pavlík</a:t>
            </a:r>
            <a:r>
              <a:rPr lang="cs-CZ" dirty="0">
                <a:solidFill>
                  <a:prstClr val="black"/>
                </a:solidFill>
              </a:rPr>
              <a:t>	           		</a:t>
            </a:r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84376" y="4581128"/>
            <a:ext cx="6557863" cy="1433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3" name="Obdélník 5"/>
          <p:cNvSpPr>
            <a:spLocks noChangeArrowheads="1"/>
          </p:cNvSpPr>
          <p:nvPr/>
        </p:nvSpPr>
        <p:spPr bwMode="auto">
          <a:xfrm>
            <a:off x="-8692" y="6165304"/>
            <a:ext cx="9144000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1200" dirty="0">
                <a:solidFill>
                  <a:prstClr val="black"/>
                </a:solidFill>
              </a:rPr>
              <a:t>Tento výukový materiál vznikl v rámci Operačního programu Vzdělávání pro konkurenceschopnost.</a:t>
            </a:r>
          </a:p>
        </p:txBody>
      </p:sp>
    </p:spTree>
    <p:extLst>
      <p:ext uri="{BB962C8B-B14F-4D97-AF65-F5344CB8AC3E}">
        <p14:creationId xmlns:p14="http://schemas.microsoft.com/office/powerpoint/2010/main" xmlns="" val="1894303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332656"/>
            <a:ext cx="7772400" cy="1470025"/>
          </a:xfrm>
        </p:spPr>
        <p:txBody>
          <a:bodyPr/>
          <a:lstStyle/>
          <a:p>
            <a:r>
              <a:rPr lang="cs-CZ" dirty="0" smtClean="0"/>
              <a:t>Ptáci – </a:t>
            </a:r>
            <a:r>
              <a:rPr lang="cs-CZ" sz="3600" dirty="0" smtClean="0"/>
              <a:t>znaky</a:t>
            </a:r>
            <a:r>
              <a:rPr lang="cs-CZ" sz="3600" dirty="0"/>
              <a:t>, </a:t>
            </a:r>
            <a:r>
              <a:rPr lang="cs-CZ" sz="3600" dirty="0" smtClean="0"/>
              <a:t>poznávání </a:t>
            </a:r>
            <a:r>
              <a:rPr lang="cs-CZ" sz="3600" dirty="0"/>
              <a:t>druhů </a:t>
            </a:r>
            <a:r>
              <a:rPr lang="cs-CZ" sz="3600" dirty="0" smtClean="0"/>
              <a:t>ptáků </a:t>
            </a:r>
            <a:endParaRPr lang="cs-CZ" sz="3600" dirty="0"/>
          </a:p>
        </p:txBody>
      </p:sp>
      <p:pic>
        <p:nvPicPr>
          <p:cNvPr id="1027" name="Picture 3" descr="C:\Documents and Settings\pavlík\Local Settings\Temporary Internet Files\Content.IE5\YNQJ9G13\MP90042248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05994" y="2060848"/>
            <a:ext cx="5436096" cy="3622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423746" y="5925050"/>
            <a:ext cx="38005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 smtClean="0"/>
              <a:t>Řešení zobrazíte kliknutím na obrázek. 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xmlns="" val="1537668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420697"/>
            <a:ext cx="8856984" cy="1728192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>
                <a:solidFill>
                  <a:srgbClr val="002060"/>
                </a:solidFill>
              </a:rPr>
              <a:t>1)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- </a:t>
            </a:r>
            <a:r>
              <a:rPr lang="cs-CZ" sz="3100" b="1" dirty="0" smtClean="0"/>
              <a:t>Urči živočicha na fotografii.</a:t>
            </a:r>
            <a:br>
              <a:rPr lang="cs-CZ" sz="3100" b="1" dirty="0" smtClean="0"/>
            </a:br>
            <a:r>
              <a:rPr lang="cs-CZ" sz="3100" b="1" dirty="0" smtClean="0"/>
              <a:t>- Popiš jeho typický biotop.</a:t>
            </a:r>
            <a:br>
              <a:rPr lang="cs-CZ" sz="3100" b="1" dirty="0" smtClean="0"/>
            </a:br>
            <a:r>
              <a:rPr lang="cs-CZ" sz="3100" b="1" dirty="0" smtClean="0"/>
              <a:t>- Jaké další obratlovce nalezneme v tomto biotopu?</a:t>
            </a:r>
            <a:br>
              <a:rPr lang="cs-CZ" sz="3100" b="1" dirty="0" smtClean="0"/>
            </a:br>
            <a:endParaRPr lang="cs-CZ" sz="3100" b="1" dirty="0"/>
          </a:p>
        </p:txBody>
      </p:sp>
      <p:pic>
        <p:nvPicPr>
          <p:cNvPr id="1026" name="Picture 2" descr="C:\Documents and Settings\pavlík\Plocha\foto-dumy-botanika\DSC04493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171" t="5382" r="25852"/>
          <a:stretch/>
        </p:blipFill>
        <p:spPr bwMode="auto">
          <a:xfrm>
            <a:off x="251520" y="2240096"/>
            <a:ext cx="4824536" cy="4290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5148064" y="2248884"/>
            <a:ext cx="3888432" cy="409057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800" dirty="0" smtClean="0"/>
              <a:t>kachna divoká(samice)</a:t>
            </a:r>
          </a:p>
          <a:p>
            <a:pPr algn="l"/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vodní prostředí (tekoucí,  </a:t>
            </a:r>
          </a:p>
          <a:p>
            <a:pPr algn="l"/>
            <a:r>
              <a:rPr lang="cs-CZ" sz="2800" dirty="0" smtClean="0"/>
              <a:t>stojaté vody i </a:t>
            </a:r>
            <a:r>
              <a:rPr lang="cs-CZ" sz="2800" dirty="0"/>
              <a:t>mořská </a:t>
            </a:r>
            <a:r>
              <a:rPr lang="cs-CZ" sz="2800" dirty="0" smtClean="0"/>
              <a:t>pobřeží, často  městských prostředích)</a:t>
            </a:r>
          </a:p>
          <a:p>
            <a:pPr algn="l"/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např</a:t>
            </a:r>
            <a:r>
              <a:rPr lang="cs-CZ" sz="2800" dirty="0"/>
              <a:t>. </a:t>
            </a:r>
            <a:r>
              <a:rPr lang="cs-CZ" sz="2800" dirty="0" smtClean="0"/>
              <a:t>skokan, užovka, lyska, hryzec, …</a:t>
            </a:r>
            <a:endParaRPr lang="cs-CZ" sz="1800" b="1" dirty="0"/>
          </a:p>
        </p:txBody>
      </p:sp>
      <p:sp>
        <p:nvSpPr>
          <p:cNvPr id="3" name="Obdélník 2"/>
          <p:cNvSpPr/>
          <p:nvPr/>
        </p:nvSpPr>
        <p:spPr>
          <a:xfrm>
            <a:off x="245871" y="2270267"/>
            <a:ext cx="1193212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f</a:t>
            </a:r>
            <a:r>
              <a:rPr lang="cs-CZ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oto: autor</a:t>
            </a:r>
            <a:endParaRPr lang="cs-CZ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26754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6" grpId="0"/>
      <p:bldP spid="6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7504" y="116632"/>
            <a:ext cx="9144000" cy="1728192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>
                <a:solidFill>
                  <a:srgbClr val="002060"/>
                </a:solidFill>
              </a:rPr>
              <a:t>2</a:t>
            </a:r>
            <a:r>
              <a:rPr lang="cs-CZ" b="1" dirty="0" smtClean="0">
                <a:solidFill>
                  <a:srgbClr val="002060"/>
                </a:solidFill>
              </a:rPr>
              <a:t>)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- </a:t>
            </a:r>
            <a:r>
              <a:rPr lang="cs-CZ" sz="3100" b="1" dirty="0" smtClean="0"/>
              <a:t>Charakterizuj </a:t>
            </a:r>
            <a:r>
              <a:rPr lang="cs-CZ" sz="3100" b="1" dirty="0" smtClean="0"/>
              <a:t>skupinu, </a:t>
            </a:r>
            <a:r>
              <a:rPr lang="cs-CZ" sz="3100" b="1" dirty="0" smtClean="0"/>
              <a:t>do které patří živočich na fotografii.</a:t>
            </a: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- Na kterých světadílech lze potkat zástupce popsané   </a:t>
            </a:r>
            <a:br>
              <a:rPr lang="cs-CZ" sz="3200" b="1" dirty="0" smtClean="0"/>
            </a:br>
            <a:r>
              <a:rPr lang="cs-CZ" sz="3200" b="1" dirty="0"/>
              <a:t> </a:t>
            </a:r>
            <a:r>
              <a:rPr lang="cs-CZ" sz="3200" b="1" dirty="0" smtClean="0"/>
              <a:t>  skupiny (ve volné přírodě)?</a:t>
            </a:r>
            <a:endParaRPr lang="cs-CZ" sz="3100" b="1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5148064" y="2248884"/>
            <a:ext cx="3888432" cy="409057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800" dirty="0" smtClean="0"/>
              <a:t>BĚŽCI – největší žijící ptáci, nelétaví, zakrnělá křídla, silné nohy, výborní běžci, o mladé pečuje většinou samec</a:t>
            </a:r>
          </a:p>
          <a:p>
            <a:pPr algn="l"/>
            <a:endParaRPr lang="cs-CZ" sz="2800" b="1" dirty="0"/>
          </a:p>
          <a:p>
            <a:pPr algn="l"/>
            <a:r>
              <a:rPr lang="cs-CZ" sz="2800" dirty="0" smtClean="0"/>
              <a:t>Afrika, Nový Zéland,</a:t>
            </a:r>
          </a:p>
          <a:p>
            <a:pPr algn="l"/>
            <a:r>
              <a:rPr lang="cs-CZ" sz="2800" dirty="0" smtClean="0"/>
              <a:t>Austrálie, Nová Guinea,</a:t>
            </a:r>
          </a:p>
          <a:p>
            <a:pPr algn="l"/>
            <a:r>
              <a:rPr lang="cs-CZ" sz="2800" dirty="0" smtClean="0"/>
              <a:t>Jižní a střední Amerika</a:t>
            </a:r>
            <a:endParaRPr lang="cs-CZ" sz="1800" dirty="0"/>
          </a:p>
        </p:txBody>
      </p:sp>
      <p:pic>
        <p:nvPicPr>
          <p:cNvPr id="2050" name="Picture 2" descr="C:\Documents and Settings\pavlík\Plocha\foto-dumy-botanika\ptaci\DSC01446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7407" r="39803"/>
          <a:stretch/>
        </p:blipFill>
        <p:spPr bwMode="auto">
          <a:xfrm>
            <a:off x="611560" y="2060848"/>
            <a:ext cx="4268558" cy="43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680304" y="6082126"/>
            <a:ext cx="1193212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f</a:t>
            </a:r>
            <a:r>
              <a:rPr lang="cs-CZ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oto: autor</a:t>
            </a:r>
            <a:endParaRPr lang="cs-CZ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33002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</p:childTnLst>
        </p:cTn>
      </p:par>
    </p:tnLst>
    <p:bldLst>
      <p:bldP spid="6" grpId="0"/>
      <p:bldP spid="6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332656"/>
            <a:ext cx="8964488" cy="2520280"/>
          </a:xfrm>
        </p:spPr>
        <p:txBody>
          <a:bodyPr>
            <a:normAutofit/>
          </a:bodyPr>
          <a:lstStyle/>
          <a:p>
            <a:pPr algn="l"/>
            <a:r>
              <a:rPr lang="cs-CZ" b="1" dirty="0" smtClean="0">
                <a:solidFill>
                  <a:srgbClr val="002060"/>
                </a:solidFill>
              </a:rPr>
              <a:t>3) </a:t>
            </a:r>
            <a:br>
              <a:rPr lang="cs-CZ" b="1" dirty="0" smtClean="0">
                <a:solidFill>
                  <a:srgbClr val="002060"/>
                </a:solidFill>
              </a:rPr>
            </a:br>
            <a:r>
              <a:rPr lang="cs-CZ" sz="2800" b="1" dirty="0" smtClean="0">
                <a:solidFill>
                  <a:prstClr val="black"/>
                </a:solidFill>
              </a:rPr>
              <a:t>- Pojmenuj živočicha na fotografii. </a:t>
            </a:r>
            <a:br>
              <a:rPr lang="cs-CZ" sz="2800" b="1" dirty="0" smtClean="0">
                <a:solidFill>
                  <a:prstClr val="black"/>
                </a:solidFill>
              </a:rPr>
            </a:br>
            <a:r>
              <a:rPr lang="cs-CZ" sz="2800" b="1" dirty="0" smtClean="0">
                <a:solidFill>
                  <a:prstClr val="black"/>
                </a:solidFill>
              </a:rPr>
              <a:t>- Znáš další zástupce stejného rodu? Podle čeho je poznáš?</a:t>
            </a:r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100" b="1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5148064" y="2248884"/>
            <a:ext cx="3888432" cy="409057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cs-CZ" sz="1800" dirty="0"/>
          </a:p>
        </p:txBody>
      </p:sp>
      <p:pic>
        <p:nvPicPr>
          <p:cNvPr id="3074" name="Picture 2" descr="C:\Documents and Settings\pavlík\Plocha\foto-dumy-botanika\ptaci\DSC02352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35824" r="37874"/>
          <a:stretch/>
        </p:blipFill>
        <p:spPr bwMode="auto">
          <a:xfrm>
            <a:off x="411803" y="2420888"/>
            <a:ext cx="4510042" cy="3494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5076056" y="2348880"/>
            <a:ext cx="3888432" cy="409057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800" dirty="0"/>
              <a:t>s</a:t>
            </a:r>
            <a:r>
              <a:rPr lang="cs-CZ" sz="2800" dirty="0" smtClean="0"/>
              <a:t>ýkora koňadra</a:t>
            </a:r>
          </a:p>
          <a:p>
            <a:pPr algn="l"/>
            <a:endParaRPr lang="cs-CZ" sz="2800" b="1" dirty="0"/>
          </a:p>
          <a:p>
            <a:pPr algn="l"/>
            <a:r>
              <a:rPr lang="cs-CZ" sz="2800" dirty="0" smtClean="0"/>
              <a:t>s. </a:t>
            </a:r>
            <a:r>
              <a:rPr lang="cs-CZ" sz="2800" dirty="0"/>
              <a:t>babka </a:t>
            </a:r>
            <a:r>
              <a:rPr lang="cs-CZ" sz="2800" dirty="0" smtClean="0"/>
              <a:t>– </a:t>
            </a:r>
            <a:r>
              <a:rPr lang="cs-CZ" sz="2100" dirty="0" smtClean="0"/>
              <a:t>svrchní část, křídla: šedohnědé, líce </a:t>
            </a:r>
            <a:r>
              <a:rPr lang="cs-CZ" sz="2100" dirty="0"/>
              <a:t>bílé </a:t>
            </a:r>
            <a:r>
              <a:rPr lang="cs-CZ" sz="2100" dirty="0" smtClean="0"/>
              <a:t>ostatní části hlavy černé </a:t>
            </a:r>
            <a:endParaRPr lang="cs-CZ" sz="2800" dirty="0" smtClean="0"/>
          </a:p>
          <a:p>
            <a:pPr algn="l"/>
            <a:r>
              <a:rPr lang="cs-CZ" sz="2800" dirty="0" smtClean="0"/>
              <a:t>s. </a:t>
            </a:r>
            <a:r>
              <a:rPr lang="cs-CZ" sz="2800" dirty="0"/>
              <a:t>modřinka </a:t>
            </a:r>
            <a:r>
              <a:rPr lang="cs-CZ" sz="2800" dirty="0" smtClean="0"/>
              <a:t>– </a:t>
            </a:r>
            <a:r>
              <a:rPr lang="cs-CZ" sz="2100" dirty="0" smtClean="0"/>
              <a:t>modrá „čepička“, </a:t>
            </a:r>
            <a:r>
              <a:rPr lang="cs-CZ" sz="2100" dirty="0"/>
              <a:t>tmavý pruh přes oči </a:t>
            </a:r>
            <a:endParaRPr lang="cs-CZ" sz="2100" dirty="0" smtClean="0"/>
          </a:p>
          <a:p>
            <a:pPr algn="l"/>
            <a:r>
              <a:rPr lang="cs-CZ" sz="2800" dirty="0" smtClean="0"/>
              <a:t>s. </a:t>
            </a:r>
            <a:r>
              <a:rPr lang="cs-CZ" sz="2800" dirty="0"/>
              <a:t>u</a:t>
            </a:r>
            <a:r>
              <a:rPr lang="cs-CZ" sz="2800" dirty="0" smtClean="0"/>
              <a:t>helníček –</a:t>
            </a:r>
            <a:r>
              <a:rPr lang="cs-CZ" sz="2100" dirty="0" smtClean="0"/>
              <a:t> černá </a:t>
            </a:r>
            <a:r>
              <a:rPr lang="cs-CZ" sz="2100" dirty="0" smtClean="0"/>
              <a:t>hlava                  </a:t>
            </a:r>
            <a:r>
              <a:rPr lang="cs-CZ" sz="2100" dirty="0" smtClean="0"/>
              <a:t>s bílou lysinou </a:t>
            </a:r>
            <a:endParaRPr lang="cs-CZ" sz="2800" dirty="0" smtClean="0"/>
          </a:p>
          <a:p>
            <a:pPr algn="l"/>
            <a:r>
              <a:rPr lang="cs-CZ" sz="2800" dirty="0" smtClean="0"/>
              <a:t>s. </a:t>
            </a:r>
            <a:r>
              <a:rPr lang="cs-CZ" sz="2800" dirty="0"/>
              <a:t>p</a:t>
            </a:r>
            <a:r>
              <a:rPr lang="cs-CZ" sz="2800" dirty="0" smtClean="0"/>
              <a:t>arukářka – </a:t>
            </a:r>
            <a:r>
              <a:rPr lang="cs-CZ" sz="2100" dirty="0" smtClean="0"/>
              <a:t>chocholka na hlavě</a:t>
            </a:r>
            <a:endParaRPr lang="cs-CZ" sz="1400" dirty="0"/>
          </a:p>
        </p:txBody>
      </p:sp>
      <p:sp>
        <p:nvSpPr>
          <p:cNvPr id="7" name="Obdélník 6"/>
          <p:cNvSpPr/>
          <p:nvPr/>
        </p:nvSpPr>
        <p:spPr>
          <a:xfrm>
            <a:off x="411803" y="2473235"/>
            <a:ext cx="1193212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f</a:t>
            </a:r>
            <a:r>
              <a:rPr lang="cs-CZ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oto: autor</a:t>
            </a:r>
            <a:endParaRPr lang="cs-CZ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16148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4"/>
                  </p:tgtEl>
                </p:cond>
              </p:nextCondLst>
            </p:seq>
          </p:childTnLst>
        </p:cTn>
      </p:par>
    </p:tnLst>
    <p:bldLst>
      <p:bldP spid="5" grpId="0"/>
      <p:bldP spid="5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5645" y="-2588"/>
            <a:ext cx="8964488" cy="1944216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>
                <a:solidFill>
                  <a:srgbClr val="002060"/>
                </a:solidFill>
              </a:rPr>
              <a:t>4</a:t>
            </a:r>
            <a:r>
              <a:rPr lang="cs-CZ" b="1" dirty="0" smtClean="0">
                <a:solidFill>
                  <a:srgbClr val="002060"/>
                </a:solidFill>
              </a:rPr>
              <a:t>) </a:t>
            </a:r>
            <a:br>
              <a:rPr lang="cs-CZ" b="1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sz="2800" b="1" dirty="0" smtClean="0">
                <a:solidFill>
                  <a:prstClr val="black"/>
                </a:solidFill>
              </a:rPr>
              <a:t>- Jak se jmenuje a kde žije živočich na fotografii?</a:t>
            </a:r>
            <a:br>
              <a:rPr lang="cs-CZ" sz="2800" b="1" dirty="0" smtClean="0">
                <a:solidFill>
                  <a:prstClr val="black"/>
                </a:solidFill>
              </a:rPr>
            </a:br>
            <a:r>
              <a:rPr lang="cs-CZ" sz="2800" b="1" dirty="0" smtClean="0">
                <a:solidFill>
                  <a:prstClr val="black"/>
                </a:solidFill>
              </a:rPr>
              <a:t>  - Je možné vidět ho živého v ČR?</a:t>
            </a:r>
            <a:br>
              <a:rPr lang="cs-CZ" sz="2800" b="1" dirty="0" smtClean="0">
                <a:solidFill>
                  <a:prstClr val="black"/>
                </a:solidFill>
              </a:rPr>
            </a:br>
            <a:r>
              <a:rPr lang="cs-CZ" sz="2800" b="1" dirty="0" smtClean="0">
                <a:solidFill>
                  <a:prstClr val="black"/>
                </a:solidFill>
              </a:rPr>
              <a:t>  - Popiš, jak je přizpůsoben prostředí, ve kterém žije.</a:t>
            </a:r>
            <a:endParaRPr lang="cs-CZ" sz="3100" b="1" dirty="0"/>
          </a:p>
        </p:txBody>
      </p:sp>
      <p:pic>
        <p:nvPicPr>
          <p:cNvPr id="1026" name="Picture 2" descr="C:\Documents and Settings\pavlík\Plocha\fotky\2013\zoo-pha-17-4\DSC0564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2132856"/>
            <a:ext cx="3350691" cy="4467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3707904" y="2132856"/>
            <a:ext cx="5436096" cy="43204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algn="l">
              <a:spcBef>
                <a:spcPts val="0"/>
              </a:spcBef>
            </a:pPr>
            <a:r>
              <a:rPr lang="cs-CZ" sz="2800" dirty="0">
                <a:solidFill>
                  <a:prstClr val="black"/>
                </a:solidFill>
                <a:ea typeface="+mn-ea"/>
                <a:cs typeface="+mn-cs"/>
              </a:rPr>
              <a:t>tučňák </a:t>
            </a:r>
            <a:r>
              <a:rPr lang="cs-CZ" sz="2800" dirty="0" err="1">
                <a:solidFill>
                  <a:prstClr val="black"/>
                </a:solidFill>
                <a:ea typeface="+mn-ea"/>
                <a:cs typeface="+mn-cs"/>
              </a:rPr>
              <a:t>H</a:t>
            </a:r>
            <a:r>
              <a:rPr lang="cs-CZ" sz="2800" dirty="0" err="1" smtClean="0">
                <a:solidFill>
                  <a:prstClr val="black"/>
                </a:solidFill>
                <a:ea typeface="+mn-ea"/>
                <a:cs typeface="+mn-cs"/>
              </a:rPr>
              <a:t>umboldtův</a:t>
            </a:r>
            <a:endParaRPr lang="cs-CZ" sz="1400" dirty="0">
              <a:solidFill>
                <a:prstClr val="black"/>
              </a:solidFill>
              <a:ea typeface="+mn-ea"/>
              <a:cs typeface="+mn-cs"/>
            </a:endParaRPr>
          </a:p>
          <a:p>
            <a:pPr algn="l"/>
            <a:r>
              <a:rPr lang="cs-CZ" sz="2800" dirty="0" smtClean="0"/>
              <a:t>západní pobřeží J. Ameriky (Peru, Chile)</a:t>
            </a:r>
          </a:p>
          <a:p>
            <a:pPr algn="l"/>
            <a:endParaRPr lang="cs-CZ" sz="2800" dirty="0"/>
          </a:p>
          <a:p>
            <a:pPr algn="l"/>
            <a:r>
              <a:rPr lang="cs-CZ" sz="2800" dirty="0"/>
              <a:t>a</a:t>
            </a:r>
            <a:r>
              <a:rPr lang="cs-CZ" sz="2800" dirty="0" smtClean="0"/>
              <a:t>no, např. v ZOO Praha, ZOO Liberec</a:t>
            </a:r>
          </a:p>
          <a:p>
            <a:pPr algn="l"/>
            <a:endParaRPr lang="cs-CZ" sz="2800" dirty="0"/>
          </a:p>
          <a:p>
            <a:pPr algn="l"/>
            <a:r>
              <a:rPr lang="cs-CZ" sz="2800" dirty="0"/>
              <a:t>k</a:t>
            </a:r>
            <a:r>
              <a:rPr lang="cs-CZ" sz="2800" dirty="0" smtClean="0"/>
              <a:t>řídla – ploutve, </a:t>
            </a:r>
          </a:p>
          <a:p>
            <a:pPr algn="l"/>
            <a:r>
              <a:rPr lang="cs-CZ" sz="2800" dirty="0" smtClean="0"/>
              <a:t>torpédovitý tvar těla, nemají duté dlouhé kosti - těžší (snazší potápění)</a:t>
            </a:r>
          </a:p>
          <a:p>
            <a:pPr algn="l"/>
            <a:r>
              <a:rPr lang="cs-CZ" sz="2800" dirty="0"/>
              <a:t>n</a:t>
            </a:r>
            <a:r>
              <a:rPr lang="cs-CZ" sz="2800" dirty="0" smtClean="0"/>
              <a:t>ohy posunuty dozadu, blány</a:t>
            </a:r>
          </a:p>
          <a:p>
            <a:pPr algn="l"/>
            <a:r>
              <a:rPr lang="cs-CZ" sz="2800" dirty="0"/>
              <a:t>s</a:t>
            </a:r>
            <a:r>
              <a:rPr lang="cs-CZ" sz="2800" dirty="0" smtClean="0"/>
              <a:t>ilná vrstva podkožního tuku (x chladu)</a:t>
            </a:r>
          </a:p>
          <a:p>
            <a:pPr algn="l"/>
            <a:r>
              <a:rPr lang="cs-CZ" sz="2800" dirty="0" smtClean="0"/>
              <a:t>bílé břicho – maskování (z vody špatně viditelné), tmavá záda – ohřev na slunci</a:t>
            </a:r>
            <a:endParaRPr lang="cs-CZ" sz="1400" dirty="0"/>
          </a:p>
        </p:txBody>
      </p:sp>
      <p:sp>
        <p:nvSpPr>
          <p:cNvPr id="7" name="Obdélník 6"/>
          <p:cNvSpPr/>
          <p:nvPr/>
        </p:nvSpPr>
        <p:spPr>
          <a:xfrm>
            <a:off x="245871" y="2144832"/>
            <a:ext cx="1193212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f</a:t>
            </a:r>
            <a:r>
              <a:rPr lang="cs-CZ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oto: autor</a:t>
            </a:r>
            <a:endParaRPr lang="cs-CZ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28770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5" grpId="0"/>
      <p:bldP spid="5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179512" y="26114"/>
            <a:ext cx="8964488" cy="210674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b="1" dirty="0">
                <a:solidFill>
                  <a:srgbClr val="002060"/>
                </a:solidFill>
              </a:rPr>
              <a:t>5</a:t>
            </a:r>
            <a:r>
              <a:rPr lang="cs-CZ" b="1" dirty="0" smtClean="0">
                <a:solidFill>
                  <a:srgbClr val="002060"/>
                </a:solidFill>
              </a:rPr>
              <a:t>)</a:t>
            </a:r>
          </a:p>
          <a:p>
            <a:pPr algn="l"/>
            <a:r>
              <a:rPr lang="cs-CZ" sz="2500" b="1" dirty="0" smtClean="0"/>
              <a:t> - Jak se jmenuje tažný pták na fotografii?</a:t>
            </a:r>
          </a:p>
          <a:p>
            <a:pPr algn="l"/>
            <a:r>
              <a:rPr lang="cs-CZ" sz="2500" b="1" dirty="0" smtClean="0"/>
              <a:t> - Znáš jiné tažné ptáky žijící v ČR?</a:t>
            </a:r>
          </a:p>
          <a:p>
            <a:pPr algn="l"/>
            <a:r>
              <a:rPr lang="cs-CZ" sz="2500" b="1" dirty="0"/>
              <a:t> </a:t>
            </a:r>
            <a:r>
              <a:rPr lang="cs-CZ" sz="2500" b="1" dirty="0" smtClean="0"/>
              <a:t>- Vyhledej další zástupce stejného ptačího rodu. Kde žijí?</a:t>
            </a:r>
            <a:endParaRPr lang="cs-CZ" sz="2500" b="1" dirty="0"/>
          </a:p>
        </p:txBody>
      </p:sp>
      <p:pic>
        <p:nvPicPr>
          <p:cNvPr id="2050" name="Picture 2" descr="C:\Documents and Settings\pavlík\Plocha\fotky\2013\zoo-pha-17-4\DSC05702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782" r="18316" b="11766"/>
          <a:stretch/>
        </p:blipFill>
        <p:spPr bwMode="auto">
          <a:xfrm>
            <a:off x="179512" y="2155109"/>
            <a:ext cx="4302369" cy="4455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4860032" y="2132856"/>
            <a:ext cx="4283968" cy="43204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algn="l">
              <a:spcBef>
                <a:spcPts val="0"/>
              </a:spcBef>
            </a:pPr>
            <a:endParaRPr lang="cs-CZ" sz="1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4507986" y="2397446"/>
            <a:ext cx="4662119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č</a:t>
            </a:r>
            <a:r>
              <a:rPr lang="cs-CZ" sz="2800" dirty="0" smtClean="0"/>
              <a:t>áp černý</a:t>
            </a:r>
          </a:p>
          <a:p>
            <a:endParaRPr lang="cs-CZ" sz="2800" dirty="0"/>
          </a:p>
          <a:p>
            <a:r>
              <a:rPr lang="cs-CZ" sz="2800" dirty="0"/>
              <a:t>v</a:t>
            </a:r>
            <a:r>
              <a:rPr lang="cs-CZ" sz="2800" dirty="0" smtClean="0"/>
              <a:t>laštovka, husa, jiřička, špaček</a:t>
            </a:r>
          </a:p>
          <a:p>
            <a:endParaRPr lang="cs-CZ" sz="2800" dirty="0"/>
          </a:p>
          <a:p>
            <a:r>
              <a:rPr lang="cs-CZ" sz="2800" dirty="0"/>
              <a:t>č</a:t>
            </a:r>
            <a:r>
              <a:rPr lang="cs-CZ" sz="2800" dirty="0" smtClean="0"/>
              <a:t>áp bílý (Evropa, Asie, Afrika),</a:t>
            </a:r>
          </a:p>
          <a:p>
            <a:r>
              <a:rPr lang="cs-CZ" sz="2800" dirty="0" smtClean="0"/>
              <a:t>čáp černokrký </a:t>
            </a:r>
            <a:r>
              <a:rPr lang="cs-CZ" sz="2000" dirty="0" smtClean="0"/>
              <a:t>(jižní Asie, Oceánie)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3288669" y="6241218"/>
            <a:ext cx="1193212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f</a:t>
            </a:r>
            <a:r>
              <a:rPr lang="cs-CZ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oto: autor</a:t>
            </a:r>
            <a:endParaRPr lang="cs-CZ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84772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549256126"/>
              </p:ext>
            </p:extLst>
          </p:nvPr>
        </p:nvGraphicFramePr>
        <p:xfrm>
          <a:off x="611560" y="260648"/>
          <a:ext cx="7992888" cy="6464271"/>
        </p:xfrm>
        <a:graphic>
          <a:graphicData uri="http://schemas.openxmlformats.org/drawingml/2006/table">
            <a:tbl>
              <a:tblPr/>
              <a:tblGrid>
                <a:gridCol w="3853756"/>
                <a:gridCol w="75627"/>
                <a:gridCol w="405345"/>
                <a:gridCol w="75627"/>
                <a:gridCol w="3582533"/>
              </a:tblGrid>
              <a:tr h="192912">
                <a:tc gridSpan="5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4774">
                <a:tc gridSpan="5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VY_32_INOVACE_90_ptaciIII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2912">
                <a:tc gridSpan="5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4536">
                <a:tc gridSpan="5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Ptáci III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2912">
                <a:tc gridSpan="5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8740">
                <a:tc gridSpan="5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 je určená k zopakování některých  skupin ptáků, rozvíjí u žáků schopnost vnímat důležité znaky živočichů ,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orientace v základních taxonomických jednotkách (rod, druh). </a:t>
                      </a: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2912">
                <a:tc gridSpan="5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4346"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Autor:</a:t>
                      </a: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Mgr. </a:t>
                      </a:r>
                      <a:r>
                        <a:rPr kumimoji="0" lang="cs-CZ" sz="12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Ondřej Pavlík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vzniku: 24. 2. 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2912">
                <a:tc gridSpan="4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4394"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Jazyk: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český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</a:t>
                      </a: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odpilotování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: 5. 3. 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92912">
                <a:tc gridSpan="5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49071">
                <a:tc gridSpan="5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Očekávaný výstup: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poznává vybrané zástupce  a zařazuje je podle znaků do nejznámějších řádů (pěvci, dravci, hrabaví, atd.),všímá si přizpůsobení prostředí, poznává zástupce tažných ptáků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2912">
                <a:tc gridSpan="5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2912">
                <a:tc gridSpan="5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2912">
                <a:tc gridSpan="5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608">
                <a:tc gridSpan="5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ptáci, poznávání a zařazování ptáků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2912">
                <a:tc gridSpan="5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2910">
                <a:tc gridSpan="5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PP prezentace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2912">
                <a:tc gridSpan="5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6449">
                <a:tc gridSpan="5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práce s i-tabulí, vyhledávání v e-zdrojích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2912">
                <a:tc gridSpan="5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21045">
                <a:tc gridSpan="5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7.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třída</a:t>
                      </a: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2912">
                <a:tc gridSpan="5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310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II. stupeň ZŠ</a:t>
                      </a: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skupina: </a:t>
                      </a: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12-13 let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40665">
                <a:tc gridSpan="5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7208">
                <a:tc gridSpan="5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Celková velikost: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3,99 MB</a:t>
                      </a: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940326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tx2">
                <a:lumMod val="60000"/>
                <a:lumOff val="40000"/>
              </a:schemeClr>
            </a:gs>
            <a:gs pos="28000">
              <a:schemeClr val="accent1">
                <a:lumMod val="20000"/>
                <a:lumOff val="8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Obdélník 3"/>
          <p:cNvSpPr>
            <a:spLocks noChangeArrowheads="1"/>
          </p:cNvSpPr>
          <p:nvPr/>
        </p:nvSpPr>
        <p:spPr bwMode="auto">
          <a:xfrm>
            <a:off x="489007" y="692696"/>
            <a:ext cx="1596078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Použité zdroje</a:t>
            </a:r>
            <a:r>
              <a:rPr lang="cs-CZ" b="1" dirty="0" smtClean="0">
                <a:solidFill>
                  <a:prstClr val="black"/>
                </a:solidFill>
              </a:rPr>
              <a:t>:</a:t>
            </a:r>
          </a:p>
          <a:p>
            <a:endParaRPr lang="cs-CZ" b="1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Foto autor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124" name="Obdélník 5"/>
          <p:cNvSpPr>
            <a:spLocks noChangeArrowheads="1"/>
          </p:cNvSpPr>
          <p:nvPr/>
        </p:nvSpPr>
        <p:spPr bwMode="auto">
          <a:xfrm>
            <a:off x="467544" y="2060848"/>
            <a:ext cx="8496300" cy="25853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i="1" dirty="0">
                <a:solidFill>
                  <a:prstClr val="black"/>
                </a:solidFill>
              </a:rPr>
              <a:t>Citace </a:t>
            </a:r>
            <a:r>
              <a:rPr lang="cs-CZ" i="1" dirty="0" err="1">
                <a:solidFill>
                  <a:prstClr val="black"/>
                </a:solidFill>
              </a:rPr>
              <a:t>klipartových</a:t>
            </a:r>
            <a:r>
              <a:rPr lang="cs-CZ" i="1" dirty="0">
                <a:solidFill>
                  <a:prstClr val="black"/>
                </a:solidFill>
              </a:rPr>
              <a:t> </a:t>
            </a:r>
            <a:r>
              <a:rPr lang="cs-CZ" i="1" dirty="0" smtClean="0">
                <a:solidFill>
                  <a:prstClr val="black"/>
                </a:solidFill>
              </a:rPr>
              <a:t>obrázků – snímek č.2</a:t>
            </a:r>
            <a:endParaRPr lang="cs-CZ" i="1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[cit. </a:t>
            </a:r>
            <a:r>
              <a:rPr lang="cs-CZ" dirty="0" smtClean="0">
                <a:solidFill>
                  <a:prstClr val="black"/>
                </a:solidFill>
              </a:rPr>
              <a:t>2012-10-08]. </a:t>
            </a:r>
            <a:r>
              <a:rPr lang="cs-CZ" dirty="0">
                <a:solidFill>
                  <a:prstClr val="black"/>
                </a:solidFill>
              </a:rPr>
              <a:t>Dostupný pod licencí Microsoft Office 2010 (viz http://explore.live.com/microsoft-servi ... </a:t>
            </a:r>
            <a:r>
              <a:rPr lang="cs-CZ" dirty="0" err="1">
                <a:solidFill>
                  <a:prstClr val="black"/>
                </a:solidFill>
              </a:rPr>
              <a:t>cz&amp;CTT</a:t>
            </a:r>
            <a:r>
              <a:rPr lang="cs-CZ" dirty="0">
                <a:solidFill>
                  <a:prstClr val="black"/>
                </a:solidFill>
              </a:rPr>
              <a:t>=114) na WWW: &lt;http://office.microsoft.com/</a:t>
            </a:r>
            <a:r>
              <a:rPr lang="cs-CZ" dirty="0" err="1">
                <a:solidFill>
                  <a:prstClr val="black"/>
                </a:solidFill>
              </a:rPr>
              <a:t>cs-cz</a:t>
            </a:r>
            <a:r>
              <a:rPr lang="cs-CZ" dirty="0">
                <a:solidFill>
                  <a:prstClr val="black"/>
                </a:solidFill>
              </a:rPr>
              <a:t>/</a:t>
            </a:r>
            <a:r>
              <a:rPr lang="cs-CZ" dirty="0" err="1">
                <a:solidFill>
                  <a:prstClr val="black"/>
                </a:solidFill>
              </a:rPr>
              <a:t>images</a:t>
            </a:r>
            <a:r>
              <a:rPr lang="cs-CZ" dirty="0">
                <a:solidFill>
                  <a:prstClr val="black"/>
                </a:solidFill>
              </a:rPr>
              <a:t>/&gt;.[/</a:t>
            </a:r>
            <a:r>
              <a:rPr lang="cs-CZ" dirty="0" err="1">
                <a:solidFill>
                  <a:prstClr val="black"/>
                </a:solidFill>
              </a:rPr>
              <a:t>quote</a:t>
            </a:r>
            <a:r>
              <a:rPr lang="cs-CZ" dirty="0">
                <a:solidFill>
                  <a:prstClr val="black"/>
                </a:solidFill>
              </a:rPr>
              <a:t>]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Materiály jsou určeny pro bezplatné používání pro </a:t>
            </a:r>
            <a:r>
              <a:rPr lang="cs-CZ" dirty="0" smtClean="0">
                <a:solidFill>
                  <a:prstClr val="black"/>
                </a:solidFill>
              </a:rPr>
              <a:t>potřeby výuky </a:t>
            </a:r>
            <a:r>
              <a:rPr lang="cs-CZ" dirty="0">
                <a:solidFill>
                  <a:prstClr val="black"/>
                </a:solidFill>
              </a:rPr>
              <a:t>na všech typech škol. Jakékoliv další využití </a:t>
            </a:r>
            <a:r>
              <a:rPr lang="cs-CZ" dirty="0" smtClean="0">
                <a:solidFill>
                  <a:prstClr val="black"/>
                </a:solidFill>
              </a:rPr>
              <a:t>podléhá Autorskému </a:t>
            </a:r>
            <a:r>
              <a:rPr lang="cs-CZ" dirty="0">
                <a:solidFill>
                  <a:prstClr val="black"/>
                </a:solidFill>
              </a:rPr>
              <a:t>zákonu.</a:t>
            </a:r>
          </a:p>
        </p:txBody>
      </p:sp>
    </p:spTree>
    <p:extLst>
      <p:ext uri="{BB962C8B-B14F-4D97-AF65-F5344CB8AC3E}">
        <p14:creationId xmlns:p14="http://schemas.microsoft.com/office/powerpoint/2010/main" xmlns="" val="373127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434</TotalTime>
  <Words>487</Words>
  <Application>Microsoft Office PowerPoint</Application>
  <PresentationFormat>Předvádění na obrazovce (4:3)</PresentationFormat>
  <Paragraphs>96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Ptáci – znaky, poznávání druhů ptáků </vt:lpstr>
      <vt:lpstr>1)  - Urči živočicha na fotografii. - Popiš jeho typický biotop. - Jaké další obratlovce nalezneme v tomto biotopu? </vt:lpstr>
      <vt:lpstr>2)  - Charakterizuj skupinu, do které patří živočich na fotografii. - Na kterých světadílech lze potkat zástupce popsané       skupiny (ve volné přírodě)?</vt:lpstr>
      <vt:lpstr>3)  - Pojmenuj živočicha na fotografii.  - Znáš další zástupce stejného rodu? Podle čeho je poznáš? </vt:lpstr>
      <vt:lpstr>4)   - Jak se jmenuje a kde žije živočich na fotografii?   - Je možné vidět ho živého v ČR?   - Popiš, jak je přizpůsoben prostředí, ve kterém žije.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Pavlík Ondřej</dc:creator>
  <cp:lastModifiedBy>Dum</cp:lastModifiedBy>
  <cp:revision>33</cp:revision>
  <dcterms:modified xsi:type="dcterms:W3CDTF">2013-06-19T14:45:24Z</dcterms:modified>
</cp:coreProperties>
</file>