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00" r:id="rId1"/>
  </p:sldMasterIdLst>
  <p:notesMasterIdLst>
    <p:notesMasterId r:id="rId13"/>
  </p:notesMasterIdLst>
  <p:sldIdLst>
    <p:sldId id="256" r:id="rId2"/>
    <p:sldId id="270" r:id="rId3"/>
    <p:sldId id="269" r:id="rId4"/>
    <p:sldId id="257" r:id="rId5"/>
    <p:sldId id="258" r:id="rId6"/>
    <p:sldId id="261" r:id="rId7"/>
    <p:sldId id="259" r:id="rId8"/>
    <p:sldId id="260" r:id="rId9"/>
    <p:sldId id="263" r:id="rId10"/>
    <p:sldId id="264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242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>
        <p:scale>
          <a:sx n="80" d="100"/>
          <a:sy n="80" d="100"/>
        </p:scale>
        <p:origin x="-10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278631-5040-4356-B66F-C6EA0A3CFFA7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2DEEB-2D74-4B17-96DF-200B7EFE42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927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92DEEB-2D74-4B17-96DF-200B7EFE422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481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01" r:id="rId1"/>
    <p:sldLayoutId id="2147484202" r:id="rId2"/>
    <p:sldLayoutId id="2147484203" r:id="rId3"/>
    <p:sldLayoutId id="2147484204" r:id="rId4"/>
    <p:sldLayoutId id="2147484205" r:id="rId5"/>
    <p:sldLayoutId id="2147484206" r:id="rId6"/>
    <p:sldLayoutId id="2147484207" r:id="rId7"/>
    <p:sldLayoutId id="2147484208" r:id="rId8"/>
    <p:sldLayoutId id="2147484209" r:id="rId9"/>
    <p:sldLayoutId id="2147484210" r:id="rId10"/>
    <p:sldLayoutId id="214748421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youtube.com/watch?v=QDh9C3xUj5w" TargetMode="External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2015394"/>
              </p:ext>
            </p:extLst>
          </p:nvPr>
        </p:nvGraphicFramePr>
        <p:xfrm>
          <a:off x="107504" y="1412776"/>
          <a:ext cx="9001000" cy="4825738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1689546"/>
                <a:gridCol w="7311454"/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i="1" kern="1200" dirty="0" smtClean="0">
                          <a:solidFill>
                            <a:schemeClr val="accen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   VY_32_INOVACE_025_Mosty_HV_Cup</a:t>
                      </a:r>
                      <a:endParaRPr lang="cs-CZ" sz="1400" dirty="0" smtClean="0">
                        <a:solidFill>
                          <a:schemeClr val="accent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9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62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Bc. Cuperová</a:t>
                      </a:r>
                    </a:p>
                  </a:txBody>
                  <a:tcPr marL="68580" marR="68580" marT="0" marB="0"/>
                </a:tc>
              </a:tr>
              <a:tr h="3990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b="0" kern="12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Aktivitou </a:t>
                      </a:r>
                      <a:r>
                        <a:rPr lang="cs-CZ" sz="1200" b="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žáci získají</a:t>
                      </a:r>
                      <a:r>
                        <a:rPr lang="cs-CZ" sz="1200" b="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schopnost interpretovat umělou píseň a vnímat obsah písně v souvislostech</a:t>
                      </a:r>
                      <a:endParaRPr lang="cs-CZ" sz="1200" b="0" dirty="0" smtClean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Sada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 DUM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Umění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a kultura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51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Hudební výchova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579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Očekávaný výstup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+mn-ea"/>
                        <a:cs typeface="+mn-cs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interpretovat vybrané lidové a umělé písně,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zpívat na základě svých dispozic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a využívat získané pěvecké dovednosti</a:t>
                      </a: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PPT prezentace</a:t>
                      </a:r>
                      <a:endParaRPr lang="cs-CZ" sz="105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3443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aktivita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041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Cílová skupina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ZŠ praktické -  8. 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020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praktická – základní vzdělávání – druhý stupeň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Věková skupina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12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– 15 let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11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: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18.6.. 2013                           </a:t>
                      </a: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Třída: 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VIII.E.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94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2">
                            <a:lumMod val="75000"/>
                          </a:schemeClr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2">
                              <a:lumMod val="90000"/>
                            </a:schemeClr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bg2">
                            <a:lumMod val="90000"/>
                          </a:schemeClr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45720" indent="0">
                        <a:buNone/>
                      </a:pPr>
                      <a:endParaRPr lang="cs-CZ" sz="1200" dirty="0" smtClean="0">
                        <a:solidFill>
                          <a:schemeClr val="bg1"/>
                        </a:solidFill>
                      </a:endParaRPr>
                    </a:p>
                    <a:p>
                      <a:pPr marL="4572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chemeClr val="accent2">
                              <a:lumMod val="60000"/>
                              <a:lumOff val="40000"/>
                            </a:schemeClr>
                          </a:solidFill>
                          <a:latin typeface="Calibri" pitchFamily="34" charset="0"/>
                        </a:rPr>
                        <a:t>Vlastní tvorba autora, obrázky: </a:t>
                      </a:r>
                      <a:r>
                        <a:rPr lang="cs-CZ" sz="1200" b="0" i="0" u="none" strike="noStrike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www.office.microsoft.com</a:t>
                      </a:r>
                      <a:endParaRPr lang="cs-CZ" sz="1200" dirty="0" smtClean="0">
                        <a:solidFill>
                          <a:schemeClr val="bg1"/>
                        </a:solidFill>
                      </a:endParaRPr>
                    </a:p>
                    <a:p>
                      <a:pPr marL="45720" indent="0">
                        <a:buNone/>
                      </a:pPr>
                      <a:endParaRPr lang="cs-CZ" sz="1200" dirty="0" smtClean="0">
                        <a:solidFill>
                          <a:schemeClr val="bg1"/>
                        </a:solidFill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4793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492896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sz="9600" b="0" dirty="0">
                <a:solidFill>
                  <a:schemeClr val="accent6">
                    <a:lumMod val="50000"/>
                  </a:schemeClr>
                </a:solidFill>
                <a:effectLst/>
                <a:latin typeface="Algerian" pitchFamily="82" charset="0"/>
              </a:rPr>
              <a:t>Mosty</a:t>
            </a:r>
            <a:r>
              <a:rPr lang="cs-CZ" b="0" dirty="0">
                <a:effectLst/>
              </a:rPr>
              <a:t/>
            </a:r>
            <a:br>
              <a:rPr lang="cs-CZ" b="0" dirty="0">
                <a:effectLst/>
              </a:rPr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3386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76672"/>
            <a:ext cx="3438128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solidFill>
                  <a:schemeClr val="accent3">
                    <a:lumMod val="50000"/>
                  </a:schemeClr>
                </a:solidFill>
              </a:rPr>
              <a:t>Karel Zich</a:t>
            </a:r>
            <a:r>
              <a:rPr lang="cs-CZ" sz="4800" dirty="0" smtClean="0">
                <a:solidFill>
                  <a:schemeClr val="accent3">
                    <a:lumMod val="50000"/>
                  </a:schemeClr>
                </a:solidFill>
              </a:rPr>
              <a:t> </a:t>
            </a:r>
          </a:p>
          <a:p>
            <a:r>
              <a:rPr lang="cs-CZ" dirty="0" smtClean="0"/>
              <a:t>Zpěvák a skladatel, doktor filozofie. Byl sólovým zpěvákem, ale později také členem skupiny Spirituál kvintet.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427984" y="481690"/>
            <a:ext cx="46085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>
                <a:solidFill>
                  <a:schemeClr val="accent5">
                    <a:lumMod val="75000"/>
                  </a:schemeClr>
                </a:solidFill>
              </a:rPr>
              <a:t>Lenka </a:t>
            </a:r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</a:rPr>
              <a:t>Filipová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dirty="0"/>
              <a:t>Z</a:t>
            </a:r>
            <a:r>
              <a:rPr lang="cs-CZ" dirty="0" smtClean="0"/>
              <a:t>pěvačka</a:t>
            </a:r>
            <a:r>
              <a:rPr lang="cs-CZ" dirty="0"/>
              <a:t>, šansoniérka</a:t>
            </a:r>
            <a:r>
              <a:rPr lang="cs-CZ" dirty="0" smtClean="0"/>
              <a:t>, kytaristka</a:t>
            </a:r>
            <a:r>
              <a:rPr lang="cs-CZ" dirty="0"/>
              <a:t>, hudební skladatelka, a textařka.</a:t>
            </a:r>
          </a:p>
        </p:txBody>
      </p:sp>
      <p:sp>
        <p:nvSpPr>
          <p:cNvPr id="4" name="Ovál 3"/>
          <p:cNvSpPr/>
          <p:nvPr/>
        </p:nvSpPr>
        <p:spPr>
          <a:xfrm>
            <a:off x="566428" y="2564904"/>
            <a:ext cx="2952328" cy="3756421"/>
          </a:xfrm>
          <a:prstGeom prst="ellipse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Picture 2" descr="http://oficialnistranky.cz/karel-zich/karel_zic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488" y="3312858"/>
            <a:ext cx="1872208" cy="2304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vál 9"/>
          <p:cNvSpPr/>
          <p:nvPr/>
        </p:nvSpPr>
        <p:spPr>
          <a:xfrm>
            <a:off x="5220072" y="2492896"/>
            <a:ext cx="3024336" cy="3744415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 descr="http://www.bach-cantatas.com/Pic-Bio-BIG/Filipova-Lenka-29%5b2004%5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439" y="3312858"/>
            <a:ext cx="2049602" cy="220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583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000"/>
                            </p:stCondLst>
                            <p:childTnLst>
                              <p:par>
                                <p:cTn id="3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osty,obloukové mosty,přeprav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836712"/>
            <a:ext cx="3456384" cy="2303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392409" y="1502071"/>
            <a:ext cx="915893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0201" y="1531280"/>
            <a:ext cx="936104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816848"/>
            <a:ext cx="1430643" cy="1543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205" y="3422887"/>
            <a:ext cx="3528392" cy="32316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Já postavím si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bezvadný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most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pevné pilíře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a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bude jich dost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aby udržely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aspoň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tolik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co láska má váží.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b="1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b="1" dirty="0">
                <a:solidFill>
                  <a:schemeClr val="bg2">
                    <a:lumMod val="25000"/>
                  </a:schemeClr>
                </a:solidFill>
              </a:rPr>
            </a:br>
            <a:endParaRPr lang="cs-CZ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282967" y="128826"/>
            <a:ext cx="43613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bg2">
                    <a:lumMod val="25000"/>
                  </a:schemeClr>
                </a:solidFill>
              </a:rPr>
              <a:t>Text písně Mosty:</a:t>
            </a:r>
            <a:endParaRPr lang="cs-CZ" sz="4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590844" y="3422887"/>
            <a:ext cx="3528392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Pak přijdu tam,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kde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mě nečekáš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malý je most,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ale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rozhodně náš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a vyhrává ten,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kdo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se vzdálenost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překlenout snaží.</a:t>
            </a:r>
          </a:p>
        </p:txBody>
      </p:sp>
      <p:pic>
        <p:nvPicPr>
          <p:cNvPr id="9" name="Picture 2" descr="fotografie,mostní nosníky,mosty,nosníky,přeprava,průmysl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8543" y="3446915"/>
            <a:ext cx="1511449" cy="2338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6395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1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441127" y="883772"/>
            <a:ext cx="4572000" cy="618630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Jsem v rámci tvých mostů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proti lásce imunní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znám pár druhů deště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a neznám výsluní.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Mosty znám už dlouhý čas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jsou dlouhé i krátké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,</a:t>
            </a: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i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tenké jak vlas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ale pomáhají,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když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jeden z nás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chvíli se vzdálí.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45634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8012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768686"/>
            <a:ext cx="1961550" cy="1961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6558" y="5085184"/>
            <a:ext cx="1462740" cy="1495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Zobrazit podrobn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042" y="4266247"/>
            <a:ext cx="2314545" cy="2314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288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metafory,mosty,muži,obchody,osoby,podnikatelé,podnikatelky,překonání propasti,přemostění,spolupráce,stavění mostů,týmová práce,že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5598" y="11709"/>
            <a:ext cx="4830898" cy="48308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7504" y="581129"/>
            <a:ext cx="4572000" cy="553997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Já stavím mosty,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v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tom je ten vtip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a bezpochyby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jsem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na tom líp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než ten, kdo pár mostů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v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afektu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za sebou spálí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</a:p>
          <a:p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  <a:p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dirty="0"/>
              <a:t/>
            </a:r>
            <a:br>
              <a:rPr lang="cs-CZ" dirty="0"/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Jsem v rámci tvých mostů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proti lásce imunní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znám pár druhů deště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a neznám výsluní.</a:t>
            </a:r>
          </a:p>
        </p:txBody>
      </p:sp>
      <p:pic>
        <p:nvPicPr>
          <p:cNvPr id="4100" name="Picture 4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1047" y="4424475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424475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7957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Benátky,doprava,Itálie,Italové,jídlo,kanály,místa,most Rialto,mosty,pizzy,stoly,vodní cest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520" y="657438"/>
            <a:ext cx="4212976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1520" y="947846"/>
            <a:ext cx="4572000" cy="489364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Mosty znám už dlouhý čas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jsou dlouhé i krátké,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i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tenké jak vlas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ale pomáhají,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když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jeden z nás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chvíli se vzdálí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</a:p>
          <a:p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Jsi v rámci mých mostů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proti lásce imunní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znáš pár druhů deště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teď poznáš výsluní.</a:t>
            </a:r>
          </a:p>
        </p:txBody>
      </p:sp>
      <p:pic>
        <p:nvPicPr>
          <p:cNvPr id="5122" name="Picture 2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297" y="4127055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118739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5315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lodě,mosty,podnikání,konference,doky,dramatické,Evropa,manažeři,výstavy,Fotolia,Fotografie,řeka Temže,řeky,Temže,Tower Bridge,vod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16632"/>
            <a:ext cx="4037317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037" y="3933056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64078" y="141284"/>
            <a:ext cx="4572000" cy="563231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Tak se ptám,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když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ty mosty znáš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řekni, který je cizí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a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který je náš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přes ten možná bych šla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kdybys byl ztracený v dáli</a:t>
            </a: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</a:p>
          <a:p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Mosty znám už dlouhý čas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jsou dlouhé i krátké,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i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tenké jak vlas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ale pomáhají,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když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jeden z nás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chvíli se vzdálí.</a:t>
            </a:r>
          </a:p>
        </p:txBody>
      </p:sp>
    </p:spTree>
    <p:extLst>
      <p:ext uri="{BB962C8B-B14F-4D97-AF65-F5344CB8AC3E}">
        <p14:creationId xmlns:p14="http://schemas.microsoft.com/office/powerpoint/2010/main" val="2343879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71800" y="404664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Já stavím mosty,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v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tom je ten vtip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a bezpochyby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jsem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na tom líp</a:t>
            </a:r>
            <a:br>
              <a:rPr lang="cs-CZ" sz="24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než ten, kdo pár mostů </a:t>
            </a:r>
            <a:endParaRPr lang="cs-CZ" sz="2400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v afektu za </a:t>
            </a:r>
            <a:r>
              <a:rPr lang="cs-CZ" sz="2400" b="1" dirty="0">
                <a:solidFill>
                  <a:schemeClr val="bg2">
                    <a:lumMod val="25000"/>
                  </a:schemeClr>
                </a:solidFill>
              </a:rPr>
              <a:t>sebou spálí.</a:t>
            </a:r>
          </a:p>
        </p:txBody>
      </p:sp>
      <p:pic>
        <p:nvPicPr>
          <p:cNvPr id="5" name="Picture 2" descr="čluny,Don,doprava,fotografie,lodě,mosty,nákladní lodě,plachetnice,plachtění,regaty,řeka Don,řeky,Rostov na Donu,Rusko,soutěže,sport,veslařské závody,voda,volný čas,závod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7793" y="2687935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Pár v červeném srdc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88013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82797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262213" y="6196918"/>
            <a:ext cx="557275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www.youtube.com/watch?v=QDh9C3xUj5w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5783560"/>
            <a:ext cx="3464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Webový odkaz na píseň Mosty: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35721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717032"/>
            <a:ext cx="5040560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2" descr="mosty,přeprava,visuté mosty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38569"/>
            <a:ext cx="4176464" cy="3766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38568"/>
            <a:ext cx="4513851" cy="3766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03648" y="620688"/>
            <a:ext cx="6773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Možnosti – omalovánky /k vybarvení při okopírování do Wordu/: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622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1038" y="116632"/>
            <a:ext cx="8352928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Tvůj úkol na prázdniny: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Všímej si, kde všude vidíš postavené mosty.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V okolí Tvého bydliště 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i v místech, která při prázdninovém putování navštívíš.</a:t>
            </a:r>
          </a:p>
          <a:p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Přenes se v myšlenkách také do představ, </a:t>
            </a:r>
          </a:p>
          <a:p>
            <a:r>
              <a:rPr lang="cs-CZ" sz="2800" b="1" smtClean="0">
                <a:solidFill>
                  <a:schemeClr val="accent1">
                    <a:lumMod val="75000"/>
                  </a:schemeClr>
                </a:solidFill>
              </a:rPr>
              <a:t>jaké „mosty“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jsi si v životě postavil v rámci </a:t>
            </a:r>
            <a:r>
              <a:rPr lang="cs-CZ" sz="2800" b="1" smtClean="0">
                <a:solidFill>
                  <a:schemeClr val="accent1">
                    <a:lumMod val="75000"/>
                  </a:schemeClr>
                </a:solidFill>
              </a:rPr>
              <a:t>svých vztahů?</a:t>
            </a:r>
            <a:endParaRPr lang="cs-CZ" sz="2800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Jak vypadá most ke Tvým rodičům, k sourozencům a ostatním členům Tvé rodiny?</a:t>
            </a:r>
          </a:p>
          <a:p>
            <a:r>
              <a:rPr lang="cs-CZ" sz="2800" b="1" dirty="0">
                <a:solidFill>
                  <a:schemeClr val="accent1">
                    <a:lumMod val="75000"/>
                  </a:schemeClr>
                </a:solidFill>
              </a:rPr>
              <a:t>J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aké mosty máš se svými přáteli?</a:t>
            </a:r>
          </a:p>
          <a:p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</a:rPr>
              <a:t>Co všechno s nimi díky těmto pomyslným mostům o prázdninách zažiješ?</a:t>
            </a:r>
            <a:endParaRPr lang="cs-CZ" sz="28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467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1862</TotalTime>
  <Words>276</Words>
  <Application>Microsoft Office PowerPoint</Application>
  <PresentationFormat>Předvádění na obrazovce (4:3)</PresentationFormat>
  <Paragraphs>103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Mosty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Důležitá místa v obci</dc:title>
  <dc:creator>pc</dc:creator>
  <cp:lastModifiedBy>pc</cp:lastModifiedBy>
  <cp:revision>211</cp:revision>
  <dcterms:created xsi:type="dcterms:W3CDTF">2012-11-07T15:42:34Z</dcterms:created>
  <dcterms:modified xsi:type="dcterms:W3CDTF">2013-06-19T16:57:05Z</dcterms:modified>
</cp:coreProperties>
</file>