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70" r:id="rId2"/>
    <p:sldId id="271" r:id="rId3"/>
    <p:sldId id="272" r:id="rId4"/>
    <p:sldId id="256" r:id="rId5"/>
    <p:sldId id="257" r:id="rId6"/>
    <p:sldId id="260" r:id="rId7"/>
    <p:sldId id="258" r:id="rId8"/>
    <p:sldId id="259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B473A-4CCF-4DFD-A9E8-3D025BEE287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56283C-96AC-41C5-B30E-38840107DA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665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3F4991A-929F-4FCE-8962-5F37CF62989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B50DA64-8FD5-4B9C-AAC0-F0A1B2EEC7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VY_32_INOVACE_VI_3_11: Poslední Přemyslovci-prezentace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</a:t>
            </a:r>
            <a:r>
              <a:rPr lang="cs-CZ" sz="1600" b="1" dirty="0" smtClean="0">
                <a:solidFill>
                  <a:prstClr val="black"/>
                </a:solidFill>
              </a:rPr>
              <a:t>DUM:</a:t>
            </a:r>
            <a:r>
              <a:rPr lang="cs-CZ" sz="1600" dirty="0" smtClean="0">
                <a:solidFill>
                  <a:prstClr val="black"/>
                </a:solidFill>
              </a:rPr>
              <a:t>11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76560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Anotace: </a:t>
            </a:r>
            <a:r>
              <a:rPr lang="cs-CZ" sz="1400" dirty="0" smtClean="0"/>
              <a:t>seznámení s </a:t>
            </a:r>
            <a:r>
              <a:rPr lang="cs-CZ" sz="1400" dirty="0" smtClean="0"/>
              <a:t>obdobím posledních Přemyslovců a dobou jejich vlády</a:t>
            </a:r>
            <a:endParaRPr lang="cs-CZ" sz="1400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Očekávaný výstup: </a:t>
            </a:r>
            <a:r>
              <a:rPr lang="cs-CZ" sz="1400" dirty="0" smtClean="0"/>
              <a:t>žáci </a:t>
            </a:r>
            <a:r>
              <a:rPr lang="cs-CZ" sz="1400" smtClean="0"/>
              <a:t>se seznámí </a:t>
            </a:r>
            <a:r>
              <a:rPr lang="cs-CZ" sz="1400" dirty="0" smtClean="0"/>
              <a:t>s posledními Přemyslovci a hospodářskou situací českého státu v době jejic</a:t>
            </a:r>
            <a:r>
              <a:rPr lang="cs-CZ" sz="1400" dirty="0" smtClean="0"/>
              <a:t>h panování.</a:t>
            </a:r>
            <a:endParaRPr lang="cs-CZ" sz="1400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Druh učebního materiálu: </a:t>
            </a:r>
            <a:r>
              <a:rPr lang="cs-CZ" sz="1400" dirty="0" smtClean="0"/>
              <a:t>prezentace</a:t>
            </a:r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Typická věková skupina:</a:t>
            </a:r>
            <a:r>
              <a:rPr lang="cs-CZ" sz="1400" dirty="0" smtClean="0"/>
              <a:t> 12– 13let</a:t>
            </a:r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Klíčová slova: </a:t>
            </a:r>
            <a:r>
              <a:rPr lang="cs-CZ" sz="1400" dirty="0" smtClean="0"/>
              <a:t>Přemysl Otakar I., Václav I., Přemysl Otakar II., Václav II., Václav III. </a:t>
            </a:r>
            <a:endParaRPr lang="cs-CZ" sz="1400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Pomůcky a materiál:</a:t>
            </a:r>
            <a:r>
              <a:rPr lang="cs-CZ" sz="1400" dirty="0" smtClean="0"/>
              <a:t> interaktivní tabule, sešit, psací potřeby</a:t>
            </a:r>
            <a:br>
              <a:rPr lang="cs-CZ" sz="1400" dirty="0" smtClean="0"/>
            </a:br>
            <a:r>
              <a:rPr lang="cs-CZ" sz="1400" b="1" dirty="0" smtClean="0"/>
              <a:t>Potřebný čas pro výuku DUM:</a:t>
            </a:r>
            <a:r>
              <a:rPr lang="cs-CZ" sz="1400" dirty="0" smtClean="0"/>
              <a:t> </a:t>
            </a:r>
            <a:r>
              <a:rPr lang="cs-CZ" sz="1400" dirty="0" smtClean="0"/>
              <a:t>30-35 minut</a:t>
            </a:r>
            <a:endParaRPr lang="cs-CZ" sz="1400" b="1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Metodické zhodnocení a popis práce s digitálním učebním materiálem:</a:t>
            </a:r>
          </a:p>
          <a:p>
            <a:r>
              <a:rPr lang="cs-CZ" sz="1400" dirty="0" smtClean="0"/>
              <a:t>Učitel žákům prezentuje látku na interaktivní tabuli a žáci potom ústně rekapitulují získané vědomosti. </a:t>
            </a:r>
            <a:r>
              <a:rPr lang="cs-CZ" sz="1400" dirty="0" smtClean="0"/>
              <a:t>V  závěru se pokoušejí zodpovědět otázky, které jsou v závěru prezentace.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51564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038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Poslední Přemyslovci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54339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České království v 1. polovině 13. století</a:t>
            </a:r>
            <a:endParaRPr lang="cs-CZ" sz="28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České království se v tomto období zařadilo mezi významné a  hospodářsky vyspělé evropské státy. </a:t>
            </a:r>
            <a:endParaRPr lang="cs-CZ" dirty="0"/>
          </a:p>
          <a:p>
            <a:r>
              <a:rPr lang="cs-CZ" dirty="0" smtClean="0"/>
              <a:t>Král a šlechta nechali vystavět mnoho hradů.</a:t>
            </a:r>
          </a:p>
          <a:p>
            <a:r>
              <a:rPr lang="cs-CZ" dirty="0" smtClean="0"/>
              <a:t>Po celé zemi vznikala nová města nebo se rozrůstaly menší osady.</a:t>
            </a:r>
          </a:p>
          <a:p>
            <a:r>
              <a:rPr lang="cs-CZ" dirty="0" smtClean="0"/>
              <a:t>Nejbohatšími se stala měst, ve kterých se těžilo stříbro – Jihlava a Kutná Hora.</a:t>
            </a:r>
          </a:p>
          <a:p>
            <a:r>
              <a:rPr lang="cs-CZ" dirty="0" smtClean="0"/>
              <a:t>Rozvíjela se řemeslná výroba a obchod.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06079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Práva a povinnosti králů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zahraničí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vlastní zemi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Diplomatické akce (jednání, smlouvy, sňatky, …..).</a:t>
            </a:r>
          </a:p>
          <a:p>
            <a:r>
              <a:rPr lang="cs-CZ" sz="2000" dirty="0" smtClean="0"/>
              <a:t>Vojenské akce (obranné války, výboje).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Soudní moc (rozhodování sporů, soudy).</a:t>
            </a:r>
          </a:p>
          <a:p>
            <a:r>
              <a:rPr lang="cs-CZ" sz="2000" dirty="0" smtClean="0"/>
              <a:t>Vybírání berní.</a:t>
            </a:r>
          </a:p>
          <a:p>
            <a:r>
              <a:rPr lang="cs-CZ" sz="2000" dirty="0" smtClean="0"/>
              <a:t>Posilování vlastní moci (budování hradů, zakládání měst).</a:t>
            </a:r>
          </a:p>
          <a:p>
            <a:r>
              <a:rPr lang="cs-CZ" sz="2000" dirty="0" smtClean="0"/>
              <a:t>Vydávání zákonů, nařízení.</a:t>
            </a:r>
          </a:p>
          <a:p>
            <a:r>
              <a:rPr lang="cs-CZ" sz="2000" dirty="0" smtClean="0"/>
              <a:t>Vyhledávání spojenců.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2178017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Přemysl Otakar I. (1197 – 1230)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Roku </a:t>
            </a:r>
            <a:r>
              <a:rPr lang="cs-CZ" b="1" dirty="0" smtClean="0"/>
              <a:t>1212</a:t>
            </a:r>
            <a:r>
              <a:rPr lang="cs-CZ" dirty="0" smtClean="0"/>
              <a:t> získal </a:t>
            </a:r>
            <a:r>
              <a:rPr lang="cs-CZ" b="1" dirty="0" smtClean="0"/>
              <a:t>Zlatou bulu sicilskou</a:t>
            </a:r>
            <a:r>
              <a:rPr lang="cs-CZ" dirty="0" smtClean="0"/>
              <a:t>, která povyšovala české knížectví na království a představitelé země si volili krále dle svého uvážení.</a:t>
            </a:r>
          </a:p>
          <a:p>
            <a:r>
              <a:rPr lang="cs-CZ" dirty="0" smtClean="0"/>
              <a:t>Sílila venkovská kolonizace, v zemědělství se uplatňovaly nové techniky a postupy.</a:t>
            </a:r>
            <a:r>
              <a:rPr lang="cs-CZ" dirty="0"/>
              <a:t> </a:t>
            </a:r>
            <a:r>
              <a:rPr lang="cs-CZ" dirty="0" smtClean="0"/>
              <a:t>To zajistilo více produktů na prodej, umožnilo rozvoj směny.</a:t>
            </a:r>
          </a:p>
          <a:p>
            <a:r>
              <a:rPr lang="cs-CZ" dirty="0" smtClean="0"/>
              <a:t>Rozvoj městské kolonizace (podíleli se na ní i </a:t>
            </a:r>
            <a:r>
              <a:rPr lang="cs-CZ" dirty="0" err="1" smtClean="0"/>
              <a:t>něměčtí</a:t>
            </a:r>
            <a:r>
              <a:rPr lang="cs-CZ" dirty="0" smtClean="0"/>
              <a:t> osadníci).</a:t>
            </a:r>
          </a:p>
        </p:txBody>
      </p:sp>
    </p:spTree>
    <p:extLst>
      <p:ext uri="{BB962C8B-B14F-4D97-AF65-F5344CB8AC3E}">
        <p14:creationId xmlns:p14="http://schemas.microsoft.com/office/powerpoint/2010/main" val="2255650288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Města v Čechách ve 13.století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královská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poddanská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Centra výroby a obchodu.</a:t>
            </a:r>
          </a:p>
          <a:p>
            <a:r>
              <a:rPr lang="cs-CZ" dirty="0" smtClean="0"/>
              <a:t>Horní – těžba zlata a stříbra.</a:t>
            </a:r>
          </a:p>
          <a:p>
            <a:r>
              <a:rPr lang="cs-CZ" dirty="0" smtClean="0"/>
              <a:t>Věnná – příjmy patřily královně.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Zakládala je šlechta a církev.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054197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Václav I. (1230 – 1253)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Pokračoval v zakládání a podporování měst. Uděloval jim různá privilegia.</a:t>
            </a:r>
          </a:p>
          <a:p>
            <a:r>
              <a:rPr lang="cs-CZ" dirty="0" smtClean="0"/>
              <a:t>Vybudoval i několik pevných královských hradů.</a:t>
            </a:r>
          </a:p>
          <a:p>
            <a:r>
              <a:rPr lang="cs-CZ" dirty="0" smtClean="0"/>
              <a:t>Díky stříbru, které do královské pokladny plynulo z jihlavských dolů, patřil k nejbohatším evropským panovníkům.</a:t>
            </a:r>
          </a:p>
          <a:p>
            <a:r>
              <a:rPr lang="cs-CZ" dirty="0" smtClean="0"/>
              <a:t>Měl silné vojsko, které v případě potřeby chránilo zemi.</a:t>
            </a:r>
          </a:p>
          <a:p>
            <a:r>
              <a:rPr lang="cs-CZ" dirty="0" smtClean="0"/>
              <a:t>Obavy ze sílící moci krále měla česká a moravská šlechta.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232643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Přemysl Otakar II. (1253 – 1278)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„Král železný a zlatý“ – patřil mezi nejmocnější a nejbohatší panovníky své doby. Prý byl i velmi statečný.</a:t>
            </a:r>
          </a:p>
          <a:p>
            <a:r>
              <a:rPr lang="cs-CZ" dirty="0" smtClean="0"/>
              <a:t>Využíval „sňatkovou“ politiku (sňatky za účelem získání spojence, území či jiných výhod).</a:t>
            </a:r>
          </a:p>
          <a:p>
            <a:r>
              <a:rPr lang="cs-CZ" dirty="0" smtClean="0"/>
              <a:t>Bylo postaveno mnoho dalších hradů (např. Bezděz).</a:t>
            </a:r>
          </a:p>
          <a:p>
            <a:r>
              <a:rPr lang="cs-CZ" dirty="0" smtClean="0"/>
              <a:t>V roce 1278 padl v bitvě na Moravském poli. (Zde se utkal s římským králem Rudolfem Habsburským. Česká šlechta neposkytla králi potřebnou podporu.)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954323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Braniboři v Čechách – bezvládí (1278 – 1283)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době smrti Přemysla Otakara II. bylo jeho synu Václavovi pouze 7 let. Byl uvězněn na hradě Bezděz.</a:t>
            </a:r>
          </a:p>
          <a:p>
            <a:r>
              <a:rPr lang="cs-CZ" dirty="0" smtClean="0"/>
              <a:t>Českou zemi spravoval jeho strýc a poručník  Ota Braniborský.</a:t>
            </a:r>
          </a:p>
          <a:p>
            <a:r>
              <a:rPr lang="cs-CZ" dirty="0" smtClean="0"/>
              <a:t> Vojska Braniborů plenila Čechy.</a:t>
            </a:r>
          </a:p>
          <a:p>
            <a:r>
              <a:rPr lang="cs-CZ" dirty="0" smtClean="0"/>
              <a:t>Po neúrodě v roce 1282 se stav země stal tragický. Česká šlechta dojednala Václavovo propuštění.</a:t>
            </a:r>
          </a:p>
          <a:p>
            <a:r>
              <a:rPr lang="cs-CZ" dirty="0" smtClean="0"/>
              <a:t>Následkem věznění měl Václav ochromené zdraví.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41539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Václav II. (1283 – 1305)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schopný panovník – ovládal několik jazyků, byl diplomat. Dokázal dosáhnout kompromisu se šlechtou i církví. </a:t>
            </a:r>
          </a:p>
          <a:p>
            <a:r>
              <a:rPr lang="cs-CZ" dirty="0" smtClean="0"/>
              <a:t>Roku 1300 vydal </a:t>
            </a:r>
            <a:r>
              <a:rPr lang="cs-CZ" b="1" dirty="0" smtClean="0"/>
              <a:t>horní zákoník</a:t>
            </a:r>
            <a:r>
              <a:rPr lang="cs-CZ" dirty="0" smtClean="0"/>
              <a:t> a dal razit </a:t>
            </a:r>
            <a:r>
              <a:rPr lang="cs-CZ" b="1" dirty="0" smtClean="0"/>
              <a:t>pražské</a:t>
            </a:r>
            <a:r>
              <a:rPr lang="cs-CZ" dirty="0" smtClean="0"/>
              <a:t> </a:t>
            </a:r>
            <a:r>
              <a:rPr lang="cs-CZ" b="1" dirty="0" smtClean="0"/>
              <a:t>groše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Dokázal získat i polskou, později i uherskou královskou korunu.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100914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Václav III. (1305 – 1306)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1306 se vydal na vojenskou výpravu do Polska, aby obhájil své právo na polský královský trůn. Na cestě byl ale v Olomouci zavražděn. Nezanechal po sobě žádného dědice.</a:t>
            </a:r>
          </a:p>
          <a:p>
            <a:r>
              <a:rPr lang="cs-CZ" b="1" dirty="0" smtClean="0"/>
              <a:t>Rok 1306 – vymření Přemyslovců po meči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924571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Je to pravda?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Král Přemysl Otakar I. získal Stříbrnou bulu sicilskou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Na městské kolonizaci se podíleli i němečtí osadníci.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Mezi nejbohatší města patřily Jihlava a Kutná Hora.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Česká a moravská šlechta podporovaly růst královské moci.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Období braniborské vlády v Českém království bylo pro zemi velmi přínosné.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 roce 1300 vydal Václav II. dolní zákoník.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Pražský groš byl stříbrný.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 </a:t>
            </a:r>
            <a:r>
              <a:rPr lang="cs-CZ" sz="2000" dirty="0" smtClean="0"/>
              <a:t>Václav III. </a:t>
            </a:r>
            <a:r>
              <a:rPr lang="cs-CZ" sz="2000" dirty="0"/>
              <a:t>b</a:t>
            </a:r>
            <a:r>
              <a:rPr lang="cs-CZ" sz="2000" dirty="0" smtClean="0"/>
              <a:t>yl zavražděn v Brně.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646815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Toto jsou správné odpovědi.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Ne. Přemysl Otakar I. získal Zlatou bulu sicilskou.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Ano.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Ano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Ne. Česká i moravská šlechta měla obavy z růstu královské moci.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Ne. Braniboři pouze plenili a drancovali České království, nijak ho nezvelebovali.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Ne. V roce 1300 vydal Václav II. </a:t>
            </a:r>
            <a:r>
              <a:rPr lang="cs-CZ" sz="2000" dirty="0"/>
              <a:t>h</a:t>
            </a:r>
            <a:r>
              <a:rPr lang="cs-CZ" sz="2000" dirty="0" smtClean="0"/>
              <a:t>orní zákoník.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Ano.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Ne. Václav III. byl zavražděn v Olomouci.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856010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120</TotalTime>
  <Words>782</Words>
  <Application>Microsoft Office PowerPoint</Application>
  <PresentationFormat>Předvádění na obrazovce (4:3)</PresentationFormat>
  <Paragraphs>112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Prezentace aplikace PowerPoint</vt:lpstr>
      <vt:lpstr>zdroje</vt:lpstr>
      <vt:lpstr>Poslední Přemyslovci</vt:lpstr>
      <vt:lpstr>České království v 1. polovině 13. století</vt:lpstr>
      <vt:lpstr>Práva a povinnosti králů</vt:lpstr>
      <vt:lpstr>Přemysl Otakar I. (1197 – 1230)</vt:lpstr>
      <vt:lpstr>Města v Čechách ve 13.století</vt:lpstr>
      <vt:lpstr>Václav I. (1230 – 1253)</vt:lpstr>
      <vt:lpstr>Přemysl Otakar II. (1253 – 1278)</vt:lpstr>
      <vt:lpstr>Braniboři v Čechách – bezvládí (1278 – 1283)</vt:lpstr>
      <vt:lpstr>Václav II. (1283 – 1305)</vt:lpstr>
      <vt:lpstr>Václav III. (1305 – 1306)</vt:lpstr>
      <vt:lpstr>Je to pravda?</vt:lpstr>
      <vt:lpstr>Toto jsou správné odpovědi.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Poslední Přemyslovci</dc:title>
  <dc:creator>smolikovar</dc:creator>
  <cp:lastModifiedBy>smolikovar</cp:lastModifiedBy>
  <cp:revision>14</cp:revision>
  <dcterms:created xsi:type="dcterms:W3CDTF">2012-12-28T04:44:07Z</dcterms:created>
  <dcterms:modified xsi:type="dcterms:W3CDTF">2013-06-16T15:34:36Z</dcterms:modified>
</cp:coreProperties>
</file>