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3"/>
  </p:notesMasterIdLst>
  <p:sldIdLst>
    <p:sldId id="267" r:id="rId2"/>
    <p:sldId id="268" r:id="rId3"/>
    <p:sldId id="269" r:id="rId4"/>
    <p:sldId id="256" r:id="rId5"/>
    <p:sldId id="259" r:id="rId6"/>
    <p:sldId id="260" r:id="rId7"/>
    <p:sldId id="257" r:id="rId8"/>
    <p:sldId id="258" r:id="rId9"/>
    <p:sldId id="261" r:id="rId10"/>
    <p:sldId id="262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FFBFE9-C277-4717-A795-9D4286DC7B66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DAE780-D0A9-49F0-A832-ED3B921133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829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9722900-0A08-4763-A0C9-6E849AF8634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1755D7A-6818-402B-8794-AC1A11F5893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22900-0A08-4763-A0C9-6E849AF8634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1755D7A-6818-402B-8794-AC1A11F5893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22900-0A08-4763-A0C9-6E849AF8634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11755D7A-6818-402B-8794-AC1A11F5893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9722900-0A08-4763-A0C9-6E849AF8634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1755D7A-6818-402B-8794-AC1A11F5893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9722900-0A08-4763-A0C9-6E849AF8634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1755D7A-6818-402B-8794-AC1A11F5893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22900-0A08-4763-A0C9-6E849AF8634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1755D7A-6818-402B-8794-AC1A11F589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22900-0A08-4763-A0C9-6E849AF8634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1755D7A-6818-402B-8794-AC1A11F589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22900-0A08-4763-A0C9-6E849AF8634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1755D7A-6818-402B-8794-AC1A11F5893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9722900-0A08-4763-A0C9-6E849AF8634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11755D7A-6818-402B-8794-AC1A11F5893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22900-0A08-4763-A0C9-6E849AF8634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55D7A-6818-402B-8794-AC1A11F589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9722900-0A08-4763-A0C9-6E849AF8634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11755D7A-6818-402B-8794-AC1A11F5893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9722900-0A08-4763-A0C9-6E849AF8634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1755D7A-6818-402B-8794-AC1A11F5893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prstClr val="black"/>
                </a:solidFill>
              </a:rPr>
              <a:t>Název DUM:  </a:t>
            </a:r>
            <a:r>
              <a:rPr lang="cs-CZ" sz="1600" dirty="0" smtClean="0">
                <a:solidFill>
                  <a:prstClr val="black"/>
                </a:solidFill>
              </a:rPr>
              <a:t>VY_32_INOVACE_VI_3_18  Důsledky zámořských objevů, prezentace</a:t>
            </a:r>
            <a:endParaRPr lang="cs-CZ" sz="1600" dirty="0" smtClean="0">
              <a:solidFill>
                <a:prstClr val="black"/>
              </a:solidFill>
            </a:endParaRPr>
          </a:p>
          <a:p>
            <a:endParaRPr lang="cs-CZ" sz="1600" b="1" dirty="0" smtClean="0">
              <a:solidFill>
                <a:prstClr val="black"/>
              </a:solidFill>
            </a:endParaRPr>
          </a:p>
          <a:p>
            <a:r>
              <a:rPr lang="cs-CZ" sz="1600" b="1" dirty="0" smtClean="0">
                <a:solidFill>
                  <a:prstClr val="black"/>
                </a:solidFill>
              </a:rPr>
              <a:t>Šablona číslo:  </a:t>
            </a:r>
            <a:r>
              <a:rPr lang="cs-CZ" sz="1600" dirty="0" smtClean="0">
                <a:solidFill>
                  <a:prstClr val="black"/>
                </a:solidFill>
              </a:rPr>
              <a:t>VI</a:t>
            </a:r>
            <a:r>
              <a:rPr lang="cs-CZ" sz="1600" b="1" dirty="0" smtClean="0">
                <a:solidFill>
                  <a:prstClr val="black"/>
                </a:solidFill>
              </a:rPr>
              <a:t>           Sada číslo: </a:t>
            </a:r>
            <a:r>
              <a:rPr lang="cs-CZ" sz="1600" dirty="0" smtClean="0">
                <a:solidFill>
                  <a:prstClr val="black"/>
                </a:solidFill>
              </a:rPr>
              <a:t>3</a:t>
            </a:r>
            <a:r>
              <a:rPr lang="cs-CZ" sz="1600" b="1" dirty="0" smtClean="0">
                <a:solidFill>
                  <a:prstClr val="black"/>
                </a:solidFill>
              </a:rPr>
              <a:t>            Pořadové číslo DUM: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18</a:t>
            </a:r>
            <a:r>
              <a:rPr lang="cs-CZ" sz="1600" b="1" dirty="0" smtClean="0">
                <a:solidFill>
                  <a:prstClr val="black"/>
                </a:solidFill>
              </a:rPr>
              <a:t>   </a:t>
            </a:r>
            <a:endParaRPr lang="cs-CZ" sz="1600" dirty="0" smtClean="0">
              <a:solidFill>
                <a:prstClr val="black"/>
              </a:solidFill>
            </a:endParaRPr>
          </a:p>
          <a:p>
            <a:endParaRPr lang="cs-CZ" sz="1600" b="1" dirty="0" smtClean="0">
              <a:solidFill>
                <a:prstClr val="black"/>
              </a:solidFill>
            </a:endParaRPr>
          </a:p>
          <a:p>
            <a:r>
              <a:rPr lang="cs-CZ" sz="1600" b="1" dirty="0" smtClean="0">
                <a:solidFill>
                  <a:prstClr val="black"/>
                </a:solidFill>
              </a:rPr>
              <a:t>Autor: </a:t>
            </a:r>
            <a:r>
              <a:rPr lang="cs-CZ" sz="1600" dirty="0" smtClean="0">
                <a:solidFill>
                  <a:prstClr val="black"/>
                </a:solidFill>
              </a:rPr>
              <a:t>Mgr. Radmila Smolíková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92125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3094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důsledky zámořských objevů pro mimoevropské civilizace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seznámí s ne vždy pozitivním vlivem evropských dobyvatelů na mimoevropské civilizace, osvojí si pojmy „kolonie, misionář, plantáž, otroků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Druh učebního materiálu: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12– 13let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otrok, plantáž, kolonie, Francisco </a:t>
            </a:r>
            <a:r>
              <a:rPr lang="cs-CZ" sz="1600" dirty="0" err="1" smtClean="0"/>
              <a:t>Pizarro</a:t>
            </a:r>
            <a:r>
              <a:rPr lang="cs-CZ" sz="1600" dirty="0" smtClean="0"/>
              <a:t>, </a:t>
            </a:r>
            <a:r>
              <a:rPr lang="cs-CZ" sz="1600" dirty="0" err="1" smtClean="0"/>
              <a:t>Hernando</a:t>
            </a:r>
            <a:r>
              <a:rPr lang="cs-CZ" sz="1600" dirty="0" smtClean="0"/>
              <a:t> </a:t>
            </a:r>
            <a:r>
              <a:rPr lang="cs-CZ" sz="1600" dirty="0" err="1" smtClean="0"/>
              <a:t>Corttez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tabule, sešit, psací </a:t>
            </a:r>
            <a:r>
              <a:rPr lang="cs-CZ" sz="1600" dirty="0" smtClean="0"/>
              <a:t>potřeby</a:t>
            </a:r>
            <a:r>
              <a:rPr lang="cs-CZ" sz="1600" dirty="0"/>
              <a:t>, </a:t>
            </a:r>
            <a:r>
              <a:rPr lang="cs-CZ" sz="1600" dirty="0" smtClean="0"/>
              <a:t>učebnice (Mandelová</a:t>
            </a:r>
            <a:r>
              <a:rPr lang="cs-CZ" sz="1600" dirty="0"/>
              <a:t>, H., Kunstová, E., Pařízková, I.  Dějiny středověku a počátků novověku. 2. vydání. Liberec: Dialog, 2010</a:t>
            </a:r>
            <a:r>
              <a:rPr lang="cs-CZ" sz="1600" dirty="0" smtClean="0"/>
              <a:t>.)</a:t>
            </a:r>
            <a:endParaRPr lang="cs-CZ" sz="1600" dirty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Potřebný čas pro výuku DUM:</a:t>
            </a:r>
            <a:r>
              <a:rPr lang="cs-CZ" sz="1600" dirty="0" smtClean="0"/>
              <a:t> </a:t>
            </a:r>
            <a:r>
              <a:rPr lang="cs-CZ" sz="1600" dirty="0" smtClean="0"/>
              <a:t>30 </a:t>
            </a:r>
            <a:r>
              <a:rPr lang="cs-CZ" sz="1600" dirty="0" smtClean="0"/>
              <a:t>minut</a:t>
            </a:r>
            <a:endParaRPr lang="cs-CZ" sz="1600" b="1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 a žáci poté ústně rekapitulují získané vědomosti. Žáci si učiní krátký zápis do sešitu.</a:t>
            </a:r>
            <a:r>
              <a:rPr lang="cs-CZ" sz="1600" b="1" dirty="0" smtClean="0"/>
              <a:t> </a:t>
            </a:r>
            <a:endParaRPr lang="cs-CZ" sz="1600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644554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Mandelová, H., Kunstová, E., Pařízková, I.  Dějiny středověku a počátků novověku. 2. vydání. Liberec: Dialog, 2010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98241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Mimoevropské civilizace po příchodu Evropanů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3082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Vyhledej </a:t>
            </a:r>
            <a:r>
              <a:rPr lang="cs-CZ" dirty="0" smtClean="0"/>
              <a:t>v učebnici </a:t>
            </a:r>
            <a:r>
              <a:rPr lang="cs-CZ" dirty="0" smtClean="0"/>
              <a:t>a zapamatuj si význam těchto slov: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kolonie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misionář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otrok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plantáž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764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Kolonie – mimoevropské území dobyté a trvale ovládnuté evropskými státy.</a:t>
            </a:r>
          </a:p>
          <a:p>
            <a:r>
              <a:rPr lang="cs-CZ" dirty="0" smtClean="0"/>
              <a:t>Misionář – člověk, který se věnuje šíření křesťanské víry.</a:t>
            </a:r>
          </a:p>
          <a:p>
            <a:r>
              <a:rPr lang="cs-CZ" dirty="0" smtClean="0"/>
              <a:t>Otrok – ve středověku osobně nesvobodný člověk, který byl využíván k práci.</a:t>
            </a:r>
          </a:p>
          <a:p>
            <a:r>
              <a:rPr lang="cs-CZ" dirty="0" smtClean="0"/>
              <a:t>Plantáž – zemědělský pozemek, na kterém se ve velkém pěstuje jeden druh rostliny nebo plodiny (bavlna, rýže, kukuřice, ……)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9272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Asijské kultury v 16.-17.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Dřevěné, bambusové a hliněné stavby se nedochovaly, dodnes však můžeme obdivovat proslulé kamenné chrámy nebo hrobky v Indii. Nejznámější dochovanou stavbou je hrobka </a:t>
            </a:r>
            <a:r>
              <a:rPr lang="cs-CZ" dirty="0" err="1" smtClean="0"/>
              <a:t>Tádž</a:t>
            </a:r>
            <a:r>
              <a:rPr lang="cs-CZ" dirty="0" smtClean="0"/>
              <a:t> </a:t>
            </a:r>
            <a:r>
              <a:rPr lang="cs-CZ" dirty="0" err="1" smtClean="0"/>
              <a:t>Mahal</a:t>
            </a:r>
            <a:r>
              <a:rPr lang="cs-CZ" dirty="0" smtClean="0"/>
              <a:t> ze 17.století. </a:t>
            </a:r>
          </a:p>
          <a:p>
            <a:r>
              <a:rPr lang="cs-CZ" dirty="0" smtClean="0"/>
              <a:t>Japonci byli vynikající odborníci v úpravě zahrad a jezírek.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665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Vykořisťování asijských zemí Evropany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Používané prostředky: </a:t>
            </a:r>
            <a:r>
              <a:rPr lang="cs-CZ" sz="2400" dirty="0" smtClean="0"/>
              <a:t>lepší zbraně a lodě, vojenské hrozby a násilí, využívání místních nepokojů, pomoc misionářů.</a:t>
            </a:r>
          </a:p>
          <a:p>
            <a:r>
              <a:rPr lang="cs-CZ" sz="2400" b="1" dirty="0" smtClean="0"/>
              <a:t>Cíle: </a:t>
            </a:r>
            <a:r>
              <a:rPr lang="cs-CZ" sz="2400" dirty="0" smtClean="0"/>
              <a:t>postupné ovládnutí a využití území J a JV Asie pro dosažení co největšího zisku.</a:t>
            </a:r>
            <a:endParaRPr lang="cs-CZ" sz="2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 Způsoby vykořisťování: </a:t>
            </a:r>
            <a:r>
              <a:rPr lang="cs-CZ" sz="2400" dirty="0" smtClean="0"/>
              <a:t>zakládání pevností a obchodních stanic, dovoz zboří do Evropy, přímé okrádání porobených území, zakládání plantáží, nucené práce domorodců.</a:t>
            </a:r>
          </a:p>
          <a:p>
            <a:r>
              <a:rPr lang="cs-CZ" sz="2400" b="1" dirty="0" smtClean="0"/>
              <a:t>Důsledky:</a:t>
            </a:r>
            <a:r>
              <a:rPr lang="cs-CZ" sz="2400" dirty="0" smtClean="0"/>
              <a:t> velké zisky pro Evropu, ochuzení asijských zemí, poškozování domorodých kupců, řemeslníků a rolníků.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917077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Vykořisťování území v Americe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Uloupení indiánského zlata a stříbra (především Inkům a Aztékům).</a:t>
            </a:r>
          </a:p>
          <a:p>
            <a:r>
              <a:rPr lang="cs-CZ" dirty="0" smtClean="0"/>
              <a:t>Otevírání dolů na zlato a stříbro.</a:t>
            </a:r>
          </a:p>
          <a:p>
            <a:r>
              <a:rPr lang="cs-CZ" dirty="0" smtClean="0"/>
              <a:t>Zakládání plantáží.</a:t>
            </a:r>
          </a:p>
          <a:p>
            <a:r>
              <a:rPr lang="cs-CZ" dirty="0" smtClean="0"/>
              <a:t>Vykořisťování práce domorodých indiánů.</a:t>
            </a:r>
          </a:p>
          <a:p>
            <a:r>
              <a:rPr lang="cs-CZ" dirty="0" smtClean="0"/>
              <a:t>Dovážení černochů z Afriky jako otroků.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2964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Porobení říše Inků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letech 1535 – 1534 dobyly oddíly Francisca </a:t>
            </a:r>
            <a:r>
              <a:rPr lang="cs-CZ" dirty="0" err="1" smtClean="0"/>
              <a:t>Pizzara</a:t>
            </a:r>
            <a:r>
              <a:rPr lang="cs-CZ" dirty="0" smtClean="0"/>
              <a:t> </a:t>
            </a:r>
            <a:r>
              <a:rPr lang="cs-CZ" dirty="0" err="1" smtClean="0"/>
              <a:t>Cusco</a:t>
            </a:r>
            <a:r>
              <a:rPr lang="cs-CZ" dirty="0" smtClean="0"/>
              <a:t>, hlavní město Peru. Popravili vladaře </a:t>
            </a:r>
            <a:r>
              <a:rPr lang="cs-CZ" dirty="0" err="1" smtClean="0"/>
              <a:t>Atahualpu</a:t>
            </a:r>
            <a:r>
              <a:rPr lang="cs-CZ" dirty="0" smtClean="0"/>
              <a:t> a zmocnili se obrovského pokladu zlata a stříbra shromážděného Inky na královu záchranu. Větší část zlatého pokladu však Inkové schovali. Mnoha indiánům se podařilo utéci do Kordiller.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0371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Malá galerie</a:t>
            </a:r>
            <a:r>
              <a:rPr lang="cs-CZ" sz="2000" dirty="0" smtClean="0"/>
              <a:t> (krutých)</a:t>
            </a:r>
            <a:r>
              <a:rPr lang="cs-CZ" dirty="0" smtClean="0"/>
              <a:t> osobností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*1475 – †1541</a:t>
            </a:r>
          </a:p>
          <a:p>
            <a:r>
              <a:rPr lang="cs-CZ" sz="2000" dirty="0" smtClean="0"/>
              <a:t>Ve Španělsku byl pasákem vepřů, potom vojákem. V roce 1507 se vypravil do Ameriky. Dobyl říši Inků. Zajal a nechal popravit jejího vládce. Založil město Limu, kdy si  užíval ukořistěného bohatství. Byl zavražděn. Je považován za schopného a vytrvalého, ale především krutého a bezohledného člověka.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* </a:t>
            </a:r>
            <a:r>
              <a:rPr lang="cs-CZ" sz="2000" dirty="0" smtClean="0"/>
              <a:t>1485 - </a:t>
            </a:r>
            <a:r>
              <a:rPr lang="cs-CZ" sz="2000" dirty="0"/>
              <a:t>† </a:t>
            </a:r>
            <a:r>
              <a:rPr lang="cs-CZ" sz="2000" dirty="0" smtClean="0"/>
              <a:t>1547</a:t>
            </a:r>
          </a:p>
          <a:p>
            <a:r>
              <a:rPr lang="cs-CZ" sz="2000" dirty="0" smtClean="0"/>
              <a:t>Původem šlechtic, nedokončil studia práv a vydal se jako voják do Ameriky. Zorganizoval velkou výpravu do Mexika, kde dobyl hlavní město říše Aztéků – </a:t>
            </a:r>
            <a:r>
              <a:rPr lang="cs-CZ" sz="2000" dirty="0" err="1" smtClean="0"/>
              <a:t>Tenochtitlan</a:t>
            </a:r>
            <a:r>
              <a:rPr lang="cs-CZ" sz="2000" dirty="0" smtClean="0"/>
              <a:t>. Pak dobyl většinu Mexika. Počet obyvatel se v letech 1519 – 1568 </a:t>
            </a:r>
            <a:r>
              <a:rPr lang="cs-CZ" sz="2000" dirty="0" err="1" smtClean="0"/>
              <a:t>snížíl</a:t>
            </a:r>
            <a:r>
              <a:rPr lang="cs-CZ" sz="2000" dirty="0" smtClean="0"/>
              <a:t> z 25 milionů na pouhé 3 miliony.</a:t>
            </a:r>
            <a:endParaRPr lang="cs-CZ" sz="2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Francisco </a:t>
            </a:r>
            <a:r>
              <a:rPr lang="cs-CZ" dirty="0" err="1" smtClean="0"/>
              <a:t>Pizarro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Hernando</a:t>
            </a:r>
            <a:r>
              <a:rPr lang="cs-CZ" dirty="0" smtClean="0"/>
              <a:t> </a:t>
            </a:r>
            <a:r>
              <a:rPr lang="cs-CZ" dirty="0" err="1" smtClean="0"/>
              <a:t>Cortez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3110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101</TotalTime>
  <Words>527</Words>
  <Application>Microsoft Office PowerPoint</Application>
  <PresentationFormat>Předvádění na obrazovce (4:3)</PresentationFormat>
  <Paragraphs>64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Medián</vt:lpstr>
      <vt:lpstr>Prezentace aplikace PowerPoint</vt:lpstr>
      <vt:lpstr>Prezentace aplikace PowerPoint</vt:lpstr>
      <vt:lpstr>zdroje</vt:lpstr>
      <vt:lpstr>Mimoevropské civilizace po příchodu Evropanů</vt:lpstr>
      <vt:lpstr>Co je to?</vt:lpstr>
      <vt:lpstr>Zkontroluj si:</vt:lpstr>
      <vt:lpstr>Asijské kultury v 16.-17. století</vt:lpstr>
      <vt:lpstr>Vykořisťování asijských zemí Evropany</vt:lpstr>
      <vt:lpstr>Vykořisťování území v Americe</vt:lpstr>
      <vt:lpstr>Porobení říše Inků</vt:lpstr>
      <vt:lpstr>Malá galerie (krutých) osobností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Mimoevropské civilizace po příchodu Evropanů</dc:title>
  <dc:creator>smolikovar</dc:creator>
  <cp:lastModifiedBy>smolikovar</cp:lastModifiedBy>
  <cp:revision>13</cp:revision>
  <dcterms:created xsi:type="dcterms:W3CDTF">2013-06-01T16:02:03Z</dcterms:created>
  <dcterms:modified xsi:type="dcterms:W3CDTF">2013-06-16T16:58:16Z</dcterms:modified>
</cp:coreProperties>
</file>