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56" r:id="rId3"/>
    <p:sldId id="257" r:id="rId4"/>
    <p:sldId id="259" r:id="rId5"/>
    <p:sldId id="262" r:id="rId6"/>
    <p:sldId id="260" r:id="rId7"/>
    <p:sldId id="261" r:id="rId8"/>
    <p:sldId id="263" r:id="rId9"/>
    <p:sldId id="264" r:id="rId10"/>
    <p:sldId id="265" r:id="rId11"/>
    <p:sldId id="258" r:id="rId12"/>
    <p:sldId id="267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5" y="1604"/>
              <a:ext cx="449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cs-CZ"/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3" y="1870"/>
              <a:ext cx="466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cs-CZ"/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</p:grpSp>
      <p:sp>
        <p:nvSpPr>
          <p:cNvPr id="158732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158733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03D311B1-F45F-4FE6-A8BD-9FDD3B747362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cs-CZ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55E0E736-9519-4C28-ADCF-238B595D132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36119144"/>
      </p:ext>
    </p:extLst>
  </p:cSld>
  <p:clrMapOvr>
    <a:masterClrMapping/>
  </p:clrMapOvr>
  <p:transition advClick="0" advTm="30000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D311B1-F45F-4FE6-A8BD-9FDD3B747362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5E0E736-9519-4C28-ADCF-238B595D132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61815368"/>
      </p:ext>
    </p:extLst>
  </p:cSld>
  <p:clrMapOvr>
    <a:masterClrMapping/>
  </p:clrMapOvr>
  <p:transition advClick="0" advTm="30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D311B1-F45F-4FE6-A8BD-9FDD3B747362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5E0E736-9519-4C28-ADCF-238B595D132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62860685"/>
      </p:ext>
    </p:extLst>
  </p:cSld>
  <p:clrMapOvr>
    <a:masterClrMapping/>
  </p:clrMapOvr>
  <p:transition advClick="0" advTm="30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D311B1-F45F-4FE6-A8BD-9FDD3B747362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5E0E736-9519-4C28-ADCF-238B595D132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25776240"/>
      </p:ext>
    </p:extLst>
  </p:cSld>
  <p:clrMapOvr>
    <a:masterClrMapping/>
  </p:clrMapOvr>
  <p:transition advClick="0" advTm="30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D311B1-F45F-4FE6-A8BD-9FDD3B747362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5E0E736-9519-4C28-ADCF-238B595D132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45576784"/>
      </p:ext>
    </p:extLst>
  </p:cSld>
  <p:clrMapOvr>
    <a:masterClrMapping/>
  </p:clrMapOvr>
  <p:transition advClick="0" advTm="30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D311B1-F45F-4FE6-A8BD-9FDD3B747362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5E0E736-9519-4C28-ADCF-238B595D132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00892133"/>
      </p:ext>
    </p:extLst>
  </p:cSld>
  <p:clrMapOvr>
    <a:masterClrMapping/>
  </p:clrMapOvr>
  <p:transition advClick="0" advTm="30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D311B1-F45F-4FE6-A8BD-9FDD3B747362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5E0E736-9519-4C28-ADCF-238B595D132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57581444"/>
      </p:ext>
    </p:extLst>
  </p:cSld>
  <p:clrMapOvr>
    <a:masterClrMapping/>
  </p:clrMapOvr>
  <p:transition advClick="0" advTm="30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D311B1-F45F-4FE6-A8BD-9FDD3B747362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5E0E736-9519-4C28-ADCF-238B595D132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80261178"/>
      </p:ext>
    </p:extLst>
  </p:cSld>
  <p:clrMapOvr>
    <a:masterClrMapping/>
  </p:clrMapOvr>
  <p:transition advClick="0" advTm="30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D311B1-F45F-4FE6-A8BD-9FDD3B747362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5E0E736-9519-4C28-ADCF-238B595D132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88465748"/>
      </p:ext>
    </p:extLst>
  </p:cSld>
  <p:clrMapOvr>
    <a:masterClrMapping/>
  </p:clrMapOvr>
  <p:transition advClick="0" advTm="30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D311B1-F45F-4FE6-A8BD-9FDD3B747362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5E0E736-9519-4C28-ADCF-238B595D132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60918744"/>
      </p:ext>
    </p:extLst>
  </p:cSld>
  <p:clrMapOvr>
    <a:masterClrMapping/>
  </p:clrMapOvr>
  <p:transition advClick="0" advTm="30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D311B1-F45F-4FE6-A8BD-9FDD3B747362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5E0E736-9519-4C28-ADCF-238B595D132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39818646"/>
      </p:ext>
    </p:extLst>
  </p:cSld>
  <p:clrMapOvr>
    <a:masterClrMapping/>
  </p:clrMapOvr>
  <p:transition advClick="0" advTm="30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Nadpis, text a 2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5145088" y="2017713"/>
            <a:ext cx="3810000" cy="1981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5145088" y="4151313"/>
            <a:ext cx="3810000" cy="1981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D311B1-F45F-4FE6-A8BD-9FDD3B747362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7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5E0E736-9519-4C28-ADCF-238B595D132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61354319"/>
      </p:ext>
    </p:extLst>
  </p:cSld>
  <p:clrMapOvr>
    <a:masterClrMapping/>
  </p:clrMapOvr>
  <p:transition advClick="0" advTm="3000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D311B1-F45F-4FE6-A8BD-9FDD3B747362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5E0E736-9519-4C28-ADCF-238B595D132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18463225"/>
      </p:ext>
    </p:extLst>
  </p:cSld>
  <p:clrMapOvr>
    <a:masterClrMapping/>
  </p:clrMapOvr>
  <p:transition advClick="0" advTm="30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1" hangingPunct="1"/>
            <a:endParaRPr kumimoji="1" lang="cs-CZ" i="0" u="none">
              <a:latin typeface="Tahoma" pitchFamily="34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1" hangingPunct="1"/>
            <a:endParaRPr kumimoji="1" lang="cs-CZ" i="0" u="none">
              <a:latin typeface="Tahoma" pitchFamily="34" charset="0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1" hangingPunct="1"/>
            <a:endParaRPr kumimoji="1" lang="cs-CZ" i="0" u="none">
              <a:latin typeface="Tahoma" pitchFamily="34" charset="0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1" hangingPunct="1"/>
            <a:endParaRPr kumimoji="1" lang="cs-CZ" i="0" u="none">
              <a:latin typeface="Tahoma" pitchFamily="34" charset="0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1" hangingPunct="1"/>
            <a:endParaRPr kumimoji="1" lang="cs-CZ" i="0" u="none">
              <a:latin typeface="Tahoma" pitchFamily="34" charset="0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1" hangingPunct="1"/>
            <a:endParaRPr kumimoji="1" lang="cs-CZ" i="0" u="none">
              <a:latin typeface="Tahoma" pitchFamily="34" charset="0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1" hangingPunct="1"/>
            <a:endParaRPr kumimoji="1" lang="cs-CZ" i="0" u="none">
              <a:latin typeface="Tahoma" pitchFamily="34" charset="0"/>
            </a:endParaRPr>
          </a:p>
        </p:txBody>
      </p:sp>
      <p:sp>
        <p:nvSpPr>
          <p:cNvPr id="157705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57706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5770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 i="0" u="none">
                <a:latin typeface="+mn-lt"/>
              </a:defRPr>
            </a:lvl1pPr>
          </a:lstStyle>
          <a:p>
            <a:fld id="{03D311B1-F45F-4FE6-A8BD-9FDD3B747362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15770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 i="0" u="none"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15770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 i="0" u="none">
                <a:latin typeface="+mn-lt"/>
              </a:defRPr>
            </a:lvl1pPr>
          </a:lstStyle>
          <a:p>
            <a:fld id="{55E0E736-9519-4C28-ADCF-238B595D132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ransition advClick="0" advTm="3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77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77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57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77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77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77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77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77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77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77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77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77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77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77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77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77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77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77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705" grpId="0"/>
      <p:bldP spid="157706" grpId="0" build="p">
        <p:tmplLst>
          <p:tmpl lvl="1">
            <p:tnLst>
              <p:par>
                <p:cTn presetID="44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770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770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5770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770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770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770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5770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770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770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770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5770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770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770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770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5770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770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770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770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5770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770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img.vo.msecnd.net/en-us/images/MH900352680.jpg" TargetMode="External"/><Relationship Id="rId2" Type="http://schemas.openxmlformats.org/officeDocument/2006/relationships/hyperlink" Target="http://officeimg.vo.msecnd.net/en-us/images/MH900301168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officeimg.vo.msecnd.net/en-us/images/MH900303481.gif" TargetMode="External"/><Relationship Id="rId5" Type="http://schemas.openxmlformats.org/officeDocument/2006/relationships/hyperlink" Target="http://officeimg.vo.msecnd.net/en-us/images/MH900280262.jpg" TargetMode="External"/><Relationship Id="rId4" Type="http://schemas.openxmlformats.org/officeDocument/2006/relationships/hyperlink" Target="http://officeimg.vo.msecnd.net/en-us/images/MH900329601.jpg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39752" y="548680"/>
            <a:ext cx="6604223" cy="1584176"/>
          </a:xfrm>
        </p:spPr>
        <p:txBody>
          <a:bodyPr/>
          <a:lstStyle/>
          <a:p>
            <a:r>
              <a:rPr lang="cs-CZ" sz="1600" cap="small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Schoolbook"/>
              </a:rPr>
              <a:t>Střední průmyslová škola</a:t>
            </a:r>
            <a:br>
              <a:rPr lang="cs-CZ" sz="1600" cap="small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Schoolbook"/>
              </a:rPr>
            </a:br>
            <a:r>
              <a:rPr lang="cs-CZ" sz="1600" cap="small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Schoolbook"/>
              </a:rPr>
              <a:t>a Střední odborná škola gastronomie a služeb, Most, příspěvková organizace</a:t>
            </a:r>
            <a:r>
              <a:rPr kumimoji="0" lang="cs-CZ" sz="1600" b="1" i="0" u="none" strike="noStrike" kern="1200" cap="small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/>
                <a:ea typeface="+mj-ea"/>
                <a:cs typeface="+mj-cs"/>
              </a:rPr>
              <a:t>ol</a:t>
            </a:r>
            <a:r>
              <a:rPr kumimoji="0" lang="cs-CZ" sz="1600" b="1" i="0" u="none" strike="noStrike" kern="1200" cap="small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/>
                <a:ea typeface="+mj-ea"/>
                <a:cs typeface="+mj-cs"/>
              </a:rPr>
              <a:t/>
            </a:r>
            <a:br>
              <a:rPr kumimoji="0" lang="cs-CZ" sz="1600" b="1" i="0" u="none" strike="noStrike" kern="1200" cap="small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/>
                <a:ea typeface="+mj-ea"/>
                <a:cs typeface="+mj-cs"/>
              </a:rPr>
            </a:br>
            <a:r>
              <a:rPr kumimoji="0" lang="cs-CZ" sz="1600" b="1" i="0" u="none" strike="noStrike" kern="1200" cap="small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/>
                <a:ea typeface="+mj-ea"/>
                <a:cs typeface="+mj-cs"/>
              </a:rPr>
              <a:t>a Střední odborná škola gastronomie a služeb, Most, příspěvková organizace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2017713"/>
            <a:ext cx="8271520" cy="4114800"/>
          </a:xfrm>
        </p:spPr>
        <p:txBody>
          <a:bodyPr/>
          <a:lstStyle/>
          <a:p>
            <a:pPr marL="0" indent="0" algn="ctr">
              <a:buNone/>
            </a:pPr>
            <a:r>
              <a:rPr kumimoji="0" lang="cs-CZ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DIGITÁLNÍ UČEBNÍ MATERIÁL</a:t>
            </a:r>
          </a:p>
          <a:p>
            <a:pPr marL="0" indent="0" algn="ctr">
              <a:buNone/>
            </a:pPr>
            <a:endParaRPr kumimoji="0" lang="cs-CZ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36850" y="5805264"/>
            <a:ext cx="3822700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34815" y="548680"/>
            <a:ext cx="933450" cy="884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36912"/>
            <a:ext cx="8002339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868245532"/>
      </p:ext>
    </p:extLst>
  </p:cSld>
  <p:clrMapOvr>
    <a:masterClrMapping/>
  </p:clrMapOvr>
  <p:transition advClick="0" advTm="30000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PRODEJNÍ </a:t>
            </a:r>
            <a:br>
              <a:rPr lang="cs-CZ" dirty="0" smtClean="0"/>
            </a:br>
            <a:r>
              <a:rPr lang="cs-CZ" dirty="0" smtClean="0"/>
              <a:t>ROZHOVOR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3886200"/>
            <a:ext cx="7376864" cy="1752600"/>
          </a:xfrm>
        </p:spPr>
        <p:txBody>
          <a:bodyPr/>
          <a:lstStyle/>
          <a:p>
            <a:r>
              <a:rPr lang="cs-CZ" sz="4800" dirty="0" smtClean="0">
                <a:solidFill>
                  <a:srgbClr val="0070C0"/>
                </a:solidFill>
              </a:rPr>
              <a:t>PULTOVÁ PRODEJNA</a:t>
            </a:r>
            <a:endParaRPr lang="cs-CZ" sz="4800" dirty="0">
              <a:solidFill>
                <a:srgbClr val="0070C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36096" y="764704"/>
            <a:ext cx="3095625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624817074"/>
      </p:ext>
    </p:extLst>
  </p:cSld>
  <p:clrMapOvr>
    <a:masterClrMapping/>
  </p:clrMapOvr>
  <p:transition advClick="0" advTm="30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>
              <a:buFont typeface="+mj-lt"/>
              <a:buAutoNum type="arabicPeriod"/>
            </a:pPr>
            <a:r>
              <a:rPr lang="cs-CZ" dirty="0" smtClean="0"/>
              <a:t>PŘIVÍTÁNÍ ZÁKAZNÍKA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DOBRÉ RÁNO PANE(Í)</a:t>
            </a:r>
          </a:p>
          <a:p>
            <a:r>
              <a:rPr lang="cs-CZ" dirty="0" smtClean="0"/>
              <a:t>DOBRÉ POLEDNE PANE(Í)</a:t>
            </a:r>
          </a:p>
          <a:p>
            <a:r>
              <a:rPr lang="cs-CZ" dirty="0" smtClean="0"/>
              <a:t>DOBRÝ DEN PANE(Í)…..</a:t>
            </a:r>
          </a:p>
          <a:p>
            <a:r>
              <a:rPr lang="cs-CZ" dirty="0" smtClean="0"/>
              <a:t>DOBRÉ ODPOLEDNE PANE(Í)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2959460329"/>
      </p:ext>
    </p:extLst>
  </p:cSld>
  <p:clrMapOvr>
    <a:masterClrMapping/>
  </p:clrMapOvr>
  <p:transition advClick="0" advTm="30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214313"/>
            <a:ext cx="8244408" cy="1462087"/>
          </a:xfrm>
        </p:spPr>
        <p:txBody>
          <a:bodyPr/>
          <a:lstStyle/>
          <a:p>
            <a:pPr marL="742950" indent="-742950">
              <a:buFont typeface="+mj-lt"/>
              <a:buAutoNum type="arabicPeriod" startAt="2"/>
            </a:pPr>
            <a:r>
              <a:rPr lang="cs-CZ" dirty="0" smtClean="0"/>
              <a:t>ZJIŠTĚNÍ PŘÁNÍ ZÁKAZNÍKA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lr>
                <a:srgbClr val="3333CC"/>
              </a:buClr>
            </a:pPr>
            <a:r>
              <a:rPr lang="cs-CZ" dirty="0">
                <a:solidFill>
                  <a:srgbClr val="000000"/>
                </a:solidFill>
              </a:rPr>
              <a:t>PŘEJETE SI, PROSÍM</a:t>
            </a:r>
          </a:p>
          <a:p>
            <a:pPr lvl="0">
              <a:buClr>
                <a:srgbClr val="3333CC"/>
              </a:buClr>
            </a:pPr>
            <a:r>
              <a:rPr lang="cs-CZ" dirty="0">
                <a:solidFill>
                  <a:srgbClr val="000000"/>
                </a:solidFill>
              </a:rPr>
              <a:t>JAKÉ MÁTE PŘÁNÍ, PROSÍM</a:t>
            </a:r>
          </a:p>
          <a:p>
            <a:pPr lvl="0">
              <a:buClr>
                <a:srgbClr val="3333CC"/>
              </a:buClr>
            </a:pPr>
            <a:r>
              <a:rPr lang="cs-CZ" dirty="0">
                <a:solidFill>
                  <a:srgbClr val="000000"/>
                </a:solidFill>
              </a:rPr>
              <a:t>ČÍM MOHU POSLOUŽIT, PROSÍM</a:t>
            </a:r>
          </a:p>
          <a:p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24187" y="3861048"/>
            <a:ext cx="3095625" cy="26696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903239318"/>
      </p:ext>
    </p:extLst>
  </p:cSld>
  <p:clrMapOvr>
    <a:masterClrMapping/>
  </p:clrMapOvr>
  <p:transition advClick="0" advTm="30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>
              <a:buFont typeface="+mj-lt"/>
              <a:buAutoNum type="arabicPeriod" startAt="3"/>
            </a:pPr>
            <a:r>
              <a:rPr lang="cs-CZ" dirty="0" smtClean="0"/>
              <a:t>PŘEDLOŽENÍ A PŘEDVEDENÍ ZBOŽÍ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PŘEDLOŽÍME NĚKOLIK UKÁZEK POŽADOVANÉHO ZBOŽÍ, ABY SI ZÁKAZNÍK VYBRAL (prodej konfekce, látek..)</a:t>
            </a:r>
          </a:p>
          <a:p>
            <a:r>
              <a:rPr lang="cs-CZ" dirty="0" smtClean="0"/>
              <a:t>PO VÝBĚRU NECHÁME VYBRANÉ ZBOŽÍ NA PULTĚ, OSTATNÍ ULOŽÍME ZPĚT</a:t>
            </a:r>
          </a:p>
          <a:p>
            <a:r>
              <a:rPr lang="cs-CZ" dirty="0" smtClean="0"/>
              <a:t>ZDE UPLATNÍME </a:t>
            </a:r>
            <a:r>
              <a:rPr lang="cs-CZ" i="1" u="sng" dirty="0" smtClean="0">
                <a:solidFill>
                  <a:srgbClr val="0070C0"/>
                </a:solidFill>
              </a:rPr>
              <a:t>NABÍDKU NOVÝCH DRUHŮ ZBOŽÍ</a:t>
            </a:r>
            <a:endParaRPr lang="cs-CZ" i="1" u="sng" dirty="0">
              <a:solidFill>
                <a:srgbClr val="0070C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80312" y="908720"/>
            <a:ext cx="1742728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888520240"/>
      </p:ext>
    </p:extLst>
  </p:cSld>
  <p:clrMapOvr>
    <a:masterClrMapping/>
  </p:clrMapOvr>
  <p:transition advClick="0" advTm="30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>
              <a:buFont typeface="+mj-lt"/>
              <a:buAutoNum type="arabicPeriod" startAt="4"/>
            </a:pPr>
            <a:r>
              <a:rPr lang="cs-CZ" dirty="0" smtClean="0"/>
              <a:t>OSOBNÍ NABÍDKA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2017713"/>
            <a:ext cx="8703568" cy="4114800"/>
          </a:xfrm>
        </p:spPr>
        <p:txBody>
          <a:bodyPr/>
          <a:lstStyle/>
          <a:p>
            <a:r>
              <a:rPr lang="cs-CZ" u="sng" dirty="0" smtClean="0"/>
              <a:t>NAVAZUJE NA KOUPI ZBOŽÍ ZÁKAZNÍKA</a:t>
            </a:r>
            <a:r>
              <a:rPr lang="cs-CZ" dirty="0" smtClean="0"/>
              <a:t>:</a:t>
            </a:r>
          </a:p>
          <a:p>
            <a:pPr marL="514350" indent="-514350">
              <a:buFont typeface="+mj-lt"/>
              <a:buAutoNum type="arabicPeriod"/>
            </a:pPr>
            <a:r>
              <a:rPr lang="cs-CZ" i="1" u="sng" dirty="0" smtClean="0">
                <a:solidFill>
                  <a:srgbClr val="0070C0"/>
                </a:solidFill>
              </a:rPr>
              <a:t>DOPLŇKOVÁ NABÍDKA </a:t>
            </a:r>
            <a:r>
              <a:rPr lang="cs-CZ" dirty="0" smtClean="0"/>
              <a:t>– DOPLNÍ NÁKUP VHODNÝM ZBOŽÍ – například: chléb, pečivo – doplní máslem, uzeninou…</a:t>
            </a:r>
          </a:p>
          <a:p>
            <a:pPr marL="514350" indent="-514350">
              <a:buFont typeface="+mj-lt"/>
              <a:buAutoNum type="arabicPeriod"/>
            </a:pPr>
            <a:r>
              <a:rPr lang="cs-CZ" i="1" u="sng" dirty="0" smtClean="0">
                <a:solidFill>
                  <a:srgbClr val="0070C0"/>
                </a:solidFill>
              </a:rPr>
              <a:t>NÁHRADNÍ NABÍDKA </a:t>
            </a:r>
            <a:r>
              <a:rPr lang="cs-CZ" dirty="0" smtClean="0"/>
              <a:t>-  NAHRADÍM ZBOŽÍ, KTERÉ NENÍ V PRODEJNĚ ZBOŽÍM </a:t>
            </a:r>
            <a:r>
              <a:rPr lang="cs-CZ" dirty="0" smtClean="0"/>
              <a:t>                      S </a:t>
            </a:r>
            <a:r>
              <a:rPr lang="cs-CZ" dirty="0" smtClean="0"/>
              <a:t>PODOBNÝMI VLASTNOSTMI – například: nemáme chléb konzumní – nahradíme chlebem kmínovým….</a:t>
            </a:r>
          </a:p>
          <a:p>
            <a:pPr marL="0" indent="0">
              <a:buNone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26451605"/>
      </p:ext>
    </p:extLst>
  </p:cSld>
  <p:clrMapOvr>
    <a:masterClrMapping/>
  </p:clrMapOvr>
  <p:transition advClick="0" advTm="30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>
              <a:buFont typeface="+mj-lt"/>
              <a:buAutoNum type="arabicPeriod" startAt="5"/>
            </a:pPr>
            <a:r>
              <a:rPr lang="cs-CZ" dirty="0" smtClean="0"/>
              <a:t>ÚČTOVÁNÍ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ZAKOUPENÉ ZBOŽÍ ÚČTUJEME PŘED ZÁKAZNÍKEM </a:t>
            </a:r>
            <a:r>
              <a:rPr lang="cs-CZ" i="1" u="sng" dirty="0" smtClean="0">
                <a:solidFill>
                  <a:srgbClr val="0070C0"/>
                </a:solidFill>
              </a:rPr>
              <a:t>NAHLAS ŘÍKÁME CENY ZBOŽÍ</a:t>
            </a:r>
          </a:p>
          <a:p>
            <a:r>
              <a:rPr lang="cs-CZ" dirty="0" smtClean="0"/>
              <a:t>DOKLADEM MŮŽE BÝT </a:t>
            </a:r>
            <a:r>
              <a:rPr lang="cs-CZ" i="1" dirty="0" smtClean="0">
                <a:solidFill>
                  <a:srgbClr val="0070C0"/>
                </a:solidFill>
              </a:rPr>
              <a:t>ÚČTENKA, PARAGON, POKLADNÍ DOKLAD</a:t>
            </a:r>
            <a:r>
              <a:rPr lang="cs-CZ" dirty="0" smtClean="0"/>
              <a:t> </a:t>
            </a:r>
            <a:r>
              <a:rPr lang="cs-CZ" i="1" dirty="0" smtClean="0">
                <a:solidFill>
                  <a:srgbClr val="0070C0"/>
                </a:solidFill>
              </a:rPr>
              <a:t>(STVRZENKA)</a:t>
            </a:r>
            <a:endParaRPr lang="cs-CZ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6473324"/>
      </p:ext>
    </p:extLst>
  </p:cSld>
  <p:clrMapOvr>
    <a:masterClrMapping/>
  </p:clrMapOvr>
  <p:transition advClick="0" advTm="30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>
              <a:buFont typeface="+mj-lt"/>
              <a:buAutoNum type="arabicPeriod" startAt="6"/>
            </a:pPr>
            <a:r>
              <a:rPr lang="cs-CZ" dirty="0" smtClean="0"/>
              <a:t>INKASO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ZBOŽÍ MŮŽE BÝT PLACENO </a:t>
            </a:r>
            <a:r>
              <a:rPr lang="cs-CZ" dirty="0" smtClean="0"/>
              <a:t>                           V </a:t>
            </a:r>
            <a:r>
              <a:rPr lang="cs-CZ" i="1" dirty="0" smtClean="0">
                <a:solidFill>
                  <a:srgbClr val="0070C0"/>
                </a:solidFill>
              </a:rPr>
              <a:t>HOTOVOSTI, PLATEBNÍ KARTOU, POUKÁZKOU, STRAVENKAMI </a:t>
            </a:r>
            <a:r>
              <a:rPr lang="cs-CZ" dirty="0" smtClean="0"/>
              <a:t>(POTRAVINY), </a:t>
            </a:r>
            <a:r>
              <a:rPr lang="cs-CZ" i="1" dirty="0" smtClean="0">
                <a:solidFill>
                  <a:srgbClr val="0070C0"/>
                </a:solidFill>
              </a:rPr>
              <a:t>NA FAKTURU</a:t>
            </a:r>
            <a:endParaRPr lang="cs-CZ" i="1" dirty="0">
              <a:solidFill>
                <a:srgbClr val="0070C0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143746"/>
            <a:ext cx="3095625" cy="26742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299129266"/>
      </p:ext>
    </p:extLst>
  </p:cSld>
  <p:clrMapOvr>
    <a:masterClrMapping/>
  </p:clrMapOvr>
  <p:transition advClick="0" advTm="30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>
              <a:buFont typeface="+mj-lt"/>
              <a:buAutoNum type="arabicPeriod" startAt="7"/>
            </a:pPr>
            <a:r>
              <a:rPr lang="cs-CZ" dirty="0" smtClean="0"/>
              <a:t>BALENÍ A VÝDEJ ZBOŽÍ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2017713"/>
            <a:ext cx="8775576" cy="4114800"/>
          </a:xfrm>
        </p:spPr>
        <p:txBody>
          <a:bodyPr/>
          <a:lstStyle/>
          <a:p>
            <a:r>
              <a:rPr lang="cs-CZ" dirty="0" smtClean="0"/>
              <a:t>ÚHLEDNĚ</a:t>
            </a:r>
          </a:p>
          <a:p>
            <a:r>
              <a:rPr lang="cs-CZ" dirty="0" smtClean="0"/>
              <a:t>NESMÍ DOJÍT K ZÁMĚNĚ NEBO POŠKOZENÍ</a:t>
            </a:r>
          </a:p>
          <a:p>
            <a:r>
              <a:rPr lang="cs-CZ" dirty="0" smtClean="0"/>
              <a:t>BALICÍ PAPÍR PŘIPRAVÍME PŘED PRODEJEM</a:t>
            </a:r>
          </a:p>
          <a:p>
            <a:r>
              <a:rPr lang="cs-CZ" dirty="0" smtClean="0"/>
              <a:t>POKUD ZA BALICÍ PAPÍR MÁ ZÁKAZNÍK ZAPLATIT, MUSÍME JEJ DOPŘEDU UPOZORNIT</a:t>
            </a:r>
          </a:p>
          <a:p>
            <a:r>
              <a:rPr lang="cs-CZ" dirty="0" smtClean="0"/>
              <a:t>PO ZABALENÍ PŘEDÁME ZBOŽÍ ZÁKAZNÍKOVI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43327925"/>
      </p:ext>
    </p:extLst>
  </p:cSld>
  <p:clrMapOvr>
    <a:masterClrMapping/>
  </p:clrMapOvr>
  <p:transition advClick="0" advTm="30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>
              <a:buFont typeface="+mj-lt"/>
              <a:buAutoNum type="arabicPeriod" startAt="8"/>
            </a:pPr>
            <a:r>
              <a:rPr lang="cs-CZ" dirty="0" smtClean="0"/>
              <a:t>ROZLOUČENÍ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NASHLEDANOU, PŘEJI KRÁSNÝ DEN </a:t>
            </a:r>
            <a:r>
              <a:rPr lang="cs-CZ" dirty="0" smtClean="0"/>
              <a:t>             A </a:t>
            </a:r>
            <a:r>
              <a:rPr lang="cs-CZ" dirty="0" smtClean="0"/>
              <a:t>PŘIJDŤE ZAS. </a:t>
            </a:r>
          </a:p>
          <a:p>
            <a:r>
              <a:rPr lang="cs-CZ" dirty="0" smtClean="0"/>
              <a:t>NASHLEDANOU, BUDEME SE </a:t>
            </a:r>
            <a:r>
              <a:rPr lang="cs-CZ" dirty="0" smtClean="0"/>
              <a:t>TĚŠIT </a:t>
            </a:r>
            <a:r>
              <a:rPr lang="cs-CZ" dirty="0" smtClean="0"/>
              <a:t>NA VAŠI NÁVŠTĚVU.</a:t>
            </a:r>
          </a:p>
        </p:txBody>
      </p:sp>
    </p:spTree>
    <p:extLst>
      <p:ext uri="{BB962C8B-B14F-4D97-AF65-F5344CB8AC3E}">
        <p14:creationId xmlns:p14="http://schemas.microsoft.com/office/powerpoint/2010/main" xmlns="" val="3915719308"/>
      </p:ext>
    </p:extLst>
  </p:cSld>
  <p:clrMapOvr>
    <a:masterClrMapping/>
  </p:clrMapOvr>
  <p:transition advClick="0" advTm="30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OPAKOVÁNÍ: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Jakými frázemi přivítáme zákazníka?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Uveďte příklady doplňkové nabídky.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Uveďte příklady náhradních druhů nabídky.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solidFill>
                  <a:srgbClr val="000000"/>
                </a:solidFill>
              </a:rPr>
              <a:t>Jak </a:t>
            </a:r>
            <a:r>
              <a:rPr lang="cs-CZ" dirty="0">
                <a:solidFill>
                  <a:srgbClr val="000000"/>
                </a:solidFill>
              </a:rPr>
              <a:t>může být placeno zboží v </a:t>
            </a:r>
            <a:r>
              <a:rPr lang="cs-CZ" dirty="0" smtClean="0">
                <a:solidFill>
                  <a:srgbClr val="000000"/>
                </a:solidFill>
              </a:rPr>
              <a:t>obchodě.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solidFill>
                  <a:srgbClr val="000000"/>
                </a:solidFill>
              </a:rPr>
              <a:t>Jakými frázemi se rozloučíme se zákazníkem?</a:t>
            </a:r>
            <a:endParaRPr lang="cs-CZ" dirty="0">
              <a:solidFill>
                <a:srgbClr val="000000"/>
              </a:solidFill>
            </a:endParaRP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18091393"/>
      </p:ext>
    </p:extLst>
  </p:cSld>
  <p:clrMapOvr>
    <a:masterClrMapping/>
  </p:clrMapOvr>
  <p:transition advClick="0" advTm="30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2017713"/>
            <a:ext cx="8055496" cy="4114800"/>
          </a:xfrm>
        </p:spPr>
        <p:txBody>
          <a:bodyPr/>
          <a:lstStyle/>
          <a:p>
            <a:r>
              <a:rPr lang="cs-CZ" sz="1800" dirty="0" smtClean="0"/>
              <a:t>Františka Kaplová, OBCHODNÍ PROVOZ pro střední odborná učiliště, obor prodavač, nakladatelství Olomouc, s.r.o., 2001, ISBN80-7182-131-4</a:t>
            </a:r>
          </a:p>
          <a:p>
            <a:r>
              <a:rPr lang="cs-CZ" sz="1800" dirty="0">
                <a:hlinkClick r:id="rId2"/>
              </a:rPr>
              <a:t>http://</a:t>
            </a:r>
            <a:r>
              <a:rPr lang="cs-CZ" sz="1800" dirty="0" smtClean="0">
                <a:hlinkClick r:id="rId2"/>
              </a:rPr>
              <a:t>officeimg.vo.msecnd.net/en-us/images/MH900301168.jpg</a:t>
            </a:r>
            <a:endParaRPr lang="cs-CZ" sz="1800" dirty="0" smtClean="0"/>
          </a:p>
          <a:p>
            <a:r>
              <a:rPr lang="cs-CZ" sz="1800" dirty="0">
                <a:hlinkClick r:id="rId3"/>
              </a:rPr>
              <a:t>http://</a:t>
            </a:r>
            <a:r>
              <a:rPr lang="cs-CZ" sz="1800" dirty="0" smtClean="0">
                <a:hlinkClick r:id="rId3"/>
              </a:rPr>
              <a:t>officeimg.vo.msecnd.net/en-us/images/MH900352680.jpg</a:t>
            </a:r>
            <a:endParaRPr lang="cs-CZ" sz="1800" dirty="0" smtClean="0"/>
          </a:p>
          <a:p>
            <a:r>
              <a:rPr lang="cs-CZ" sz="1800" dirty="0">
                <a:hlinkClick r:id="rId4"/>
              </a:rPr>
              <a:t>http://</a:t>
            </a:r>
            <a:r>
              <a:rPr lang="cs-CZ" sz="1800" dirty="0" smtClean="0">
                <a:hlinkClick r:id="rId4"/>
              </a:rPr>
              <a:t>officeimg.vo.msecnd.net/en-us/images/MH900329601.jpg</a:t>
            </a:r>
            <a:endParaRPr lang="cs-CZ" sz="1800" dirty="0" smtClean="0"/>
          </a:p>
          <a:p>
            <a:r>
              <a:rPr lang="cs-CZ" sz="1800" dirty="0">
                <a:hlinkClick r:id="rId5"/>
              </a:rPr>
              <a:t>http://</a:t>
            </a:r>
            <a:r>
              <a:rPr lang="cs-CZ" sz="1800" dirty="0" smtClean="0">
                <a:hlinkClick r:id="rId5"/>
              </a:rPr>
              <a:t>officeimg.vo.msecnd.net/en-us/images/MH900280262.jpg</a:t>
            </a:r>
            <a:endParaRPr lang="cs-CZ" sz="1800" dirty="0" smtClean="0"/>
          </a:p>
          <a:p>
            <a:r>
              <a:rPr lang="cs-CZ" sz="1800" dirty="0">
                <a:hlinkClick r:id="rId6"/>
              </a:rPr>
              <a:t>http://</a:t>
            </a:r>
            <a:r>
              <a:rPr lang="cs-CZ" sz="1800" dirty="0" smtClean="0">
                <a:hlinkClick r:id="rId6"/>
              </a:rPr>
              <a:t>officeimg.vo.msecnd.net/en-us/images/MH900303481.gif</a:t>
            </a:r>
            <a:endParaRPr lang="cs-CZ" sz="1800" dirty="0" smtClean="0"/>
          </a:p>
          <a:p>
            <a:endParaRPr lang="cs-CZ" sz="1800" dirty="0" smtClean="0"/>
          </a:p>
          <a:p>
            <a:pPr marL="0" lvl="0" indent="0" algn="ctr" fontAlgn="auto">
              <a:spcBef>
                <a:spcPts val="600"/>
              </a:spcBef>
              <a:spcAft>
                <a:spcPts val="0"/>
              </a:spcAft>
              <a:buClr>
                <a:srgbClr val="FE8637"/>
              </a:buClr>
              <a:buSzPct val="70000"/>
              <a:buNone/>
            </a:pPr>
            <a:r>
              <a:rPr kumimoji="0" lang="cs-CZ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/>
                <a:ea typeface="+mn-ea"/>
                <a:cs typeface="+mn-cs"/>
              </a:rPr>
              <a:t>Autorem materiálu a jeho částí , není-li uvedeno jinak, je Jaro</a:t>
            </a:r>
          </a:p>
          <a:p>
            <a:pPr marL="0" lvl="0" indent="0" algn="ctr" fontAlgn="auto">
              <a:spcBef>
                <a:spcPts val="600"/>
              </a:spcBef>
              <a:spcAft>
                <a:spcPts val="0"/>
              </a:spcAft>
              <a:buClr>
                <a:srgbClr val="FE8637"/>
              </a:buClr>
              <a:buSzPct val="70000"/>
              <a:buNone/>
            </a:pPr>
            <a:endParaRPr lang="cs-CZ" sz="1400" b="1" kern="1200" dirty="0">
              <a:solidFill>
                <a:prstClr val="white"/>
              </a:solidFill>
              <a:latin typeface="Century Schoolbook"/>
            </a:endParaRPr>
          </a:p>
          <a:p>
            <a:pPr marL="0" lvl="0" indent="0" algn="ctr" fontAlgn="auto">
              <a:spcBef>
                <a:spcPts val="600"/>
              </a:spcBef>
              <a:spcAft>
                <a:spcPts val="0"/>
              </a:spcAft>
              <a:buClr>
                <a:srgbClr val="FE8637"/>
              </a:buClr>
              <a:buSzPct val="70000"/>
              <a:buNone/>
            </a:pPr>
            <a:r>
              <a:rPr kumimoji="0" lang="cs-CZ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/>
                <a:ea typeface="+mn-ea"/>
                <a:cs typeface="+mn-cs"/>
              </a:rPr>
              <a:t>v</a:t>
            </a:r>
          </a:p>
          <a:p>
            <a:pPr marL="0" lvl="0" indent="0" algn="ctr" fontAlgn="auto">
              <a:spcBef>
                <a:spcPts val="600"/>
              </a:spcBef>
              <a:spcAft>
                <a:spcPts val="0"/>
              </a:spcAft>
              <a:buClr>
                <a:srgbClr val="FE8637"/>
              </a:buClr>
              <a:buSzPct val="70000"/>
              <a:buNone/>
            </a:pPr>
            <a:r>
              <a:rPr kumimoji="0" lang="cs-CZ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Schoolbook"/>
                <a:ea typeface="+mn-ea"/>
                <a:cs typeface="+mn-cs"/>
              </a:rPr>
              <a:t>Autorem materiálu a jeho částí , není-li uvedeno jinak, je Jaroslava Kapalín</a:t>
            </a:r>
          </a:p>
          <a:p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xmlns="" val="335225790"/>
      </p:ext>
    </p:extLst>
  </p:cSld>
  <p:clrMapOvr>
    <a:masterClrMapping/>
  </p:clrMapOvr>
  <p:transition advClick="0" advTm="30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755576" y="3429000"/>
            <a:ext cx="8007424" cy="216024"/>
          </a:xfrm>
        </p:spPr>
        <p:txBody>
          <a:bodyPr/>
          <a:lstStyle/>
          <a:p>
            <a:r>
              <a:rPr lang="cs-CZ" sz="1200" dirty="0" smtClean="0"/>
              <a:t>Autorem materiálu a jeho části, není-li uvedeno jinak je Jaroslava </a:t>
            </a:r>
            <a:r>
              <a:rPr lang="cs-CZ" sz="1200" dirty="0" err="1" smtClean="0"/>
              <a:t>Kapalínová</a:t>
            </a:r>
            <a:endParaRPr lang="cs-CZ" sz="1200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subTitle" idx="1"/>
          </p:nvPr>
        </p:nvSpPr>
        <p:spPr>
          <a:xfrm>
            <a:off x="1371600" y="1988840"/>
            <a:ext cx="6400800" cy="1008112"/>
          </a:xfrm>
        </p:spPr>
        <p:txBody>
          <a:bodyPr/>
          <a:lstStyle/>
          <a:p>
            <a:r>
              <a:rPr lang="cs-CZ" sz="6600" dirty="0" smtClean="0"/>
              <a:t>KONEC</a:t>
            </a:r>
            <a:endParaRPr lang="cs-CZ" sz="6600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46465" y="3429000"/>
            <a:ext cx="3095625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970993884"/>
      </p:ext>
    </p:extLst>
  </p:cSld>
  <p:clrMapOvr>
    <a:masterClrMapping/>
  </p:clrMapOvr>
  <p:transition advClick="0" advTm="30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měsice">
  <a:themeElements>
    <a:clrScheme name="Směsice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Směsice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1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1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měsice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měsice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měsice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měsice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měsice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měsice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Zařízení pultové prodejny-3</Template>
  <TotalTime>113</TotalTime>
  <Words>335</Words>
  <Application>Microsoft Office PowerPoint</Application>
  <PresentationFormat>Předvádění na obrazovce (4:3)</PresentationFormat>
  <Paragraphs>56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Směsice</vt:lpstr>
      <vt:lpstr>Střední průmyslová škola a Střední odborná škola gastronomie a služeb, Most, příspěvková organizaceol a Střední odborná škola gastronomie a služeb, Most, příspěvková organizace</vt:lpstr>
      <vt:lpstr>PRODEJNÍ  ROZHOVOR</vt:lpstr>
      <vt:lpstr>PŘIVÍTÁNÍ ZÁKAZNÍKA</vt:lpstr>
      <vt:lpstr>ZJIŠTĚNÍ PŘÁNÍ ZÁKAZNÍKA</vt:lpstr>
      <vt:lpstr>PŘEDLOŽENÍ A PŘEDVEDENÍ ZBOŽÍ</vt:lpstr>
      <vt:lpstr>OSOBNÍ NABÍDKA</vt:lpstr>
      <vt:lpstr>ÚČTOVÁNÍ </vt:lpstr>
      <vt:lpstr>INKASO</vt:lpstr>
      <vt:lpstr>BALENÍ A VÝDEJ ZBOŽÍ</vt:lpstr>
      <vt:lpstr>ROZLOUČENÍ</vt:lpstr>
      <vt:lpstr>OPAKOVÁNÍ:</vt:lpstr>
      <vt:lpstr>ZDROJE</vt:lpstr>
      <vt:lpstr>Autorem materiálu a jeho části, není-li uvedeno jinak je Jaroslava Kapalínová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Pepe</dc:creator>
  <cp:lastModifiedBy>Dum</cp:lastModifiedBy>
  <cp:revision>9</cp:revision>
  <dcterms:created xsi:type="dcterms:W3CDTF">2013-05-06T16:59:50Z</dcterms:created>
  <dcterms:modified xsi:type="dcterms:W3CDTF">2013-06-19T20:22:49Z</dcterms:modified>
</cp:coreProperties>
</file>