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74" r:id="rId2"/>
    <p:sldId id="275" r:id="rId3"/>
    <p:sldId id="256" r:id="rId4"/>
    <p:sldId id="260" r:id="rId5"/>
    <p:sldId id="262" r:id="rId6"/>
    <p:sldId id="263" r:id="rId7"/>
    <p:sldId id="265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6" r:id="rId17"/>
    <p:sldId id="27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3AC4173-6F80-470B-B5D4-F6E7BBFD1796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EB9E057-EA84-47F6-BCCB-DE4CE6F6E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739D0C-D76F-4DC9-BA20-D9600A8CE0B1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FFE4594-FE88-4F68-95FB-234F2A85B3D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834893-7493-46DB-9265-771DDE1E30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E9740-90F3-4E61-8CE1-410C025CE59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68B2C-1C01-4F25-B6DB-F2CEDC1497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2FB26E-3B0C-4624-AB3A-23F9157E53D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7C5A0A-D45E-4F68-90A1-F8F462D299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F7F7B-C7A7-49B3-B463-A91B0F70B6AD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EFF79-3012-43CE-BE05-0084DDDFCF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A42682-86A6-420B-90CE-5C653EBFA9BF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6E9CF8-397A-45FA-B8BC-E4C8F2BFC1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2A77E-D3D7-4A67-A56D-98C085EEB2D5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00431-F1E6-4B39-9221-AAAEE568DB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52714D-FC14-4DAB-8620-8C0CCA448EBF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7B5B78-24B4-4740-99EA-BAB76ACF7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E48010-82C1-4B6D-9865-F7D1299AC3EA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D3439D-EC39-47C6-9B26-E0DD7CEA46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20FE95-F42F-4A11-8665-833CF57D1D5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E0F7580-4051-4252-A961-CC2018B218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3EC1E-1655-454B-8998-F11317DD1FC2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86C54-4E8E-4768-9C49-B38E06DD8F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6B8AD-0490-481C-8856-EF0C7DDBBA15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64562-161E-464C-A713-6BCC3E65A5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56B46-2B37-4A86-8CB9-4282F7E50D4E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A8BA0-9700-415C-B4F7-C4B197FD3C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60704DA-2DAD-4156-89D8-A1DDFAFD7CA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96A3CE2E-F192-4131-BED6-975461EA50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3" r:id="rId2"/>
    <p:sldLayoutId id="2147483710" r:id="rId3"/>
    <p:sldLayoutId id="2147483704" r:id="rId4"/>
    <p:sldLayoutId id="2147483711" r:id="rId5"/>
    <p:sldLayoutId id="2147483705" r:id="rId6"/>
    <p:sldLayoutId id="2147483712" r:id="rId7"/>
    <p:sldLayoutId id="2147483713" r:id="rId8"/>
    <p:sldLayoutId id="2147483714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DUM 6 - Parametrická rovnice přímky - příklady</a:t>
                      </a:r>
                      <a:endParaRPr lang="cs-CZ" sz="1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PaedDr.Alena</a:t>
                      </a:r>
                      <a:r>
                        <a:rPr lang="cs-CZ" sz="1800" dirty="0" smtClean="0"/>
                        <a:t> Chalupová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Analytická geometrie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2.-nástavbové</a:t>
                      </a:r>
                      <a:r>
                        <a:rPr lang="cs-CZ" baseline="0" dirty="0" smtClean="0"/>
                        <a:t> studium, 4.-HŠ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Říjen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619283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cs-CZ" dirty="0" smtClean="0"/>
              <a:t>Anotace: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Prezentace</a:t>
            </a:r>
          </a:p>
          <a:p>
            <a:pPr marL="0" indent="0" eaLnBrk="1" hangingPunct="1">
              <a:defRPr/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ob</a:t>
            </a:r>
            <a:r>
              <a:rPr lang="cs-CZ" sz="2800" dirty="0" smtClean="0"/>
              <a:t>sahuje ukázkově řešené příklady na </a:t>
            </a: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parametrickou rovnici přímky</a:t>
            </a:r>
            <a:endParaRPr lang="cs-CZ" sz="2800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Metodické pokyny: </a:t>
            </a:r>
            <a:r>
              <a:rPr lang="cs-CZ" sz="2800" dirty="0" smtClean="0"/>
              <a:t>materiál slouží k procvičení a opakování učiva o </a:t>
            </a: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parametrické rovnici přímky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Analytická geometrie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3200" dirty="0" smtClean="0"/>
              <a:t>Parametrická rovnice přímky - procvičení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1-zadání: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Napište parametrickou rovnici polopřímky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AB,   je-li dáno: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 	A=</a:t>
            </a:r>
            <a:r>
              <a:rPr lang="cs-CZ" smtClean="0">
                <a:sym typeface="Symbol" pitchFamily="18" charset="2"/>
              </a:rPr>
              <a:t>6, -3;   </a:t>
            </a:r>
            <a:r>
              <a:rPr lang="cs-CZ" b="1" smtClean="0">
                <a:sym typeface="Symbol" pitchFamily="18" charset="2"/>
              </a:rPr>
              <a:t>u</a:t>
            </a:r>
            <a:r>
              <a:rPr lang="cs-CZ" smtClean="0">
                <a:sym typeface="Symbol" pitchFamily="18" charset="2"/>
              </a:rPr>
              <a:t>=2, -4</a:t>
            </a:r>
          </a:p>
          <a:p>
            <a:pPr eaLnBrk="1" hangingPunct="1"/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1-řešení: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</a:pPr>
            <a:endParaRPr lang="cs-CZ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/>
              <a:t>A=</a:t>
            </a:r>
            <a:r>
              <a:rPr lang="cs-CZ" smtClean="0">
                <a:sym typeface="Symbol" pitchFamily="18" charset="2"/>
              </a:rPr>
              <a:t>6, -3;   </a:t>
            </a:r>
            <a:r>
              <a:rPr lang="cs-CZ" b="1" smtClean="0">
                <a:sym typeface="Symbol" pitchFamily="18" charset="2"/>
              </a:rPr>
              <a:t>u</a:t>
            </a:r>
            <a:r>
              <a:rPr lang="cs-CZ" smtClean="0">
                <a:sym typeface="Symbol" pitchFamily="18" charset="2"/>
              </a:rPr>
              <a:t>=2, -4</a:t>
            </a:r>
            <a:endParaRPr lang="cs-CZ" smtClean="0"/>
          </a:p>
          <a:p>
            <a:pPr marL="595313" indent="-514350" eaLnBrk="1" hangingPunct="1">
              <a:buFont typeface="Wingdings 2" pitchFamily="18" charset="2"/>
              <a:buNone/>
            </a:pPr>
            <a:endParaRPr lang="cs-CZ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/>
              <a:t>x = 6 + 2k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u="sng" smtClean="0"/>
              <a:t>y = -3 - 4k ;   </a:t>
            </a:r>
            <a:r>
              <a:rPr lang="cs-CZ" u="sng" smtClean="0">
                <a:sym typeface="Symbol" pitchFamily="18" charset="2"/>
              </a:rPr>
              <a:t>k  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2-zadání: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Napište parametrickou rovnici úsečky AB,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je-li dáno: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 	A=</a:t>
            </a:r>
            <a:r>
              <a:rPr lang="cs-CZ" smtClean="0">
                <a:sym typeface="Symbol" pitchFamily="18" charset="2"/>
              </a:rPr>
              <a:t>6, -3; 	B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-4, 2</a:t>
            </a:r>
          </a:p>
          <a:p>
            <a:pPr eaLnBrk="1" hangingPunct="1"/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2-řešení: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</a:pPr>
            <a:endParaRPr lang="cs-CZ" dirty="0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dirty="0" smtClean="0"/>
              <a:t>A=</a:t>
            </a:r>
            <a:r>
              <a:rPr lang="cs-CZ" dirty="0" smtClean="0">
                <a:sym typeface="Symbol" pitchFamily="18" charset="2"/>
              </a:rPr>
              <a:t>6, -3; 	B</a:t>
            </a:r>
            <a:r>
              <a:rPr lang="cs-CZ" dirty="0" smtClean="0"/>
              <a:t>=</a:t>
            </a:r>
            <a:r>
              <a:rPr lang="cs-CZ" dirty="0" smtClean="0">
                <a:sym typeface="Symbol" pitchFamily="18" charset="2"/>
              </a:rPr>
              <a:t>-4, 2</a:t>
            </a:r>
            <a:endParaRPr lang="cs-CZ" dirty="0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b="1" dirty="0" smtClean="0">
                <a:sym typeface="Symbol" pitchFamily="18" charset="2"/>
              </a:rPr>
              <a:t>u</a:t>
            </a:r>
            <a:r>
              <a:rPr lang="cs-CZ" dirty="0" smtClean="0">
                <a:sym typeface="Symbol" pitchFamily="18" charset="2"/>
              </a:rPr>
              <a:t> = B – A = -4-6, 2+3 = -10, 5</a:t>
            </a:r>
            <a:r>
              <a:rPr lang="cs-CZ" b="1" dirty="0" smtClean="0"/>
              <a:t>    </a:t>
            </a:r>
            <a:endParaRPr lang="cs-CZ" b="1" dirty="0" smtClean="0">
              <a:sym typeface="Wingdings" pitchFamily="2" charset="2"/>
            </a:endParaRPr>
          </a:p>
          <a:p>
            <a:pPr marL="595313" indent="-514350" eaLnBrk="1" hangingPunct="1">
              <a:buFont typeface="Wingdings 2" pitchFamily="18" charset="2"/>
              <a:buNone/>
            </a:pPr>
            <a:endParaRPr lang="cs-CZ" dirty="0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dirty="0" smtClean="0"/>
              <a:t>x = 6 - 10k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u="sng" dirty="0" smtClean="0"/>
              <a:t>y = -3 +5k ;  </a:t>
            </a:r>
            <a:r>
              <a:rPr lang="cs-CZ" u="sng" dirty="0" smtClean="0">
                <a:sym typeface="Symbol" pitchFamily="18" charset="2"/>
              </a:rPr>
              <a:t>k0;1 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5286375" y="2214563"/>
            <a:ext cx="642938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Je dána přímka AB:  A=</a:t>
            </a:r>
            <a:r>
              <a:rPr lang="cs-CZ" smtClean="0">
                <a:sym typeface="Symbol" pitchFamily="18" charset="2"/>
              </a:rPr>
              <a:t>6, -3; </a:t>
            </a:r>
            <a:r>
              <a:rPr lang="cs-CZ" b="1" smtClean="0">
                <a:sym typeface="Symbol" pitchFamily="18" charset="2"/>
              </a:rPr>
              <a:t>u</a:t>
            </a:r>
            <a:r>
              <a:rPr lang="cs-CZ" smtClean="0">
                <a:sym typeface="Symbol" pitchFamily="18" charset="2"/>
              </a:rPr>
              <a:t>=2, -4.</a:t>
            </a: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Napište parametrickou rovnici přímky p,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která je s ní rovnoběžná a prochází bodem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M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7, 5.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/>
              <a:t>Přímka </a:t>
            </a:r>
            <a:r>
              <a:rPr lang="cs-CZ" b="1" smtClean="0"/>
              <a:t>p</a:t>
            </a:r>
            <a:r>
              <a:rPr lang="cs-CZ" smtClean="0"/>
              <a:t> </a:t>
            </a:r>
            <a:r>
              <a:rPr lang="cs-CZ" smtClean="0">
                <a:cs typeface="Times New Roman" pitchFamily="18" charset="0"/>
              </a:rPr>
              <a:t>je rovnoběžná s přímkou AB       	</a:t>
            </a:r>
            <a:r>
              <a:rPr lang="cs-CZ" smtClean="0">
                <a:sym typeface="Wingdings" pitchFamily="2" charset="2"/>
              </a:rPr>
              <a:t>má stejný směrový vektor </a:t>
            </a:r>
            <a:r>
              <a:rPr lang="cs-CZ" b="1" smtClean="0">
                <a:sym typeface="Wingdings" pitchFamily="2" charset="2"/>
              </a:rPr>
              <a:t>u</a:t>
            </a:r>
            <a:r>
              <a:rPr lang="cs-CZ" smtClean="0">
                <a:sym typeface="Symbol" pitchFamily="18" charset="2"/>
              </a:rPr>
              <a:t> =2, -4</a:t>
            </a:r>
            <a:r>
              <a:rPr lang="cs-CZ" smtClean="0">
                <a:sym typeface="Wingdings" pitchFamily="2" charset="2"/>
              </a:rPr>
              <a:t>,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ale prochází bodem M</a:t>
            </a:r>
            <a:r>
              <a:rPr lang="cs-CZ" smtClean="0"/>
              <a:t> =</a:t>
            </a:r>
            <a:r>
              <a:rPr lang="cs-CZ" smtClean="0">
                <a:sym typeface="Symbol" pitchFamily="18" charset="2"/>
              </a:rPr>
              <a:t>7, 5</a:t>
            </a:r>
            <a:endParaRPr lang="cs-CZ" smtClean="0"/>
          </a:p>
          <a:p>
            <a:pPr marL="595313" indent="-514350" eaLnBrk="1" hangingPunct="1">
              <a:buFont typeface="Wingdings 2" pitchFamily="18" charset="2"/>
              <a:buNone/>
            </a:pPr>
            <a:endParaRPr lang="cs-CZ" smtClean="0"/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/>
              <a:t>P:  x = 7 +2.k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mtClean="0"/>
              <a:t>    </a:t>
            </a:r>
            <a:r>
              <a:rPr lang="cs-CZ" u="sng" smtClean="0"/>
              <a:t>y = 5 - 4.k ; </a:t>
            </a:r>
            <a:r>
              <a:rPr lang="cs-CZ" u="sng" smtClean="0">
                <a:sym typeface="Wingdings" pitchFamily="2" charset="2"/>
              </a:rPr>
              <a:t>k</a:t>
            </a:r>
            <a:r>
              <a:rPr lang="cs-CZ" u="sng" smtClean="0">
                <a:sym typeface="Symbol" pitchFamily="18" charset="2"/>
              </a:rPr>
              <a:t>R </a:t>
            </a:r>
          </a:p>
        </p:txBody>
      </p:sp>
      <p:sp>
        <p:nvSpPr>
          <p:cNvPr id="23555" name="AutoShape 4"/>
          <p:cNvSpPr>
            <a:spLocks noChangeArrowheads="1"/>
          </p:cNvSpPr>
          <p:nvPr/>
        </p:nvSpPr>
        <p:spPr bwMode="auto">
          <a:xfrm>
            <a:off x="1643063" y="2143125"/>
            <a:ext cx="450850" cy="223838"/>
          </a:xfrm>
          <a:prstGeom prst="rightArrow">
            <a:avLst>
              <a:gd name="adj1" fmla="val 50000"/>
              <a:gd name="adj2" fmla="val 350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6" name="AutoShape 8"/>
          <p:cNvSpPr>
            <a:spLocks noChangeArrowheads="1"/>
          </p:cNvSpPr>
          <p:nvPr/>
        </p:nvSpPr>
        <p:spPr bwMode="auto">
          <a:xfrm>
            <a:off x="6786563" y="2714625"/>
            <a:ext cx="431800" cy="285750"/>
          </a:xfrm>
          <a:prstGeom prst="rightArrow">
            <a:avLst>
              <a:gd name="adj1" fmla="val 50000"/>
              <a:gd name="adj2" fmla="val 299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4-zadání: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Zjistěte,  zda bod P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9, -2 leží na přímce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p:	x = 5 – 2.k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		</a:t>
            </a:r>
            <a:r>
              <a:rPr lang="cs-CZ" u="sng" smtClean="0">
                <a:sym typeface="Symbol" pitchFamily="18" charset="2"/>
              </a:rPr>
              <a:t>y = 1 + k ; </a:t>
            </a:r>
            <a:r>
              <a:rPr lang="cs-CZ" u="sng" smtClean="0">
                <a:sym typeface="Wingdings" pitchFamily="2" charset="2"/>
              </a:rPr>
              <a:t>k</a:t>
            </a:r>
            <a:r>
              <a:rPr lang="cs-CZ" u="sng" smtClean="0">
                <a:sym typeface="Symbol" pitchFamily="18" charset="2"/>
              </a:rPr>
              <a:t>R          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4-řešení: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  <a:defRPr/>
            </a:pPr>
            <a:r>
              <a:rPr lang="cs-CZ" sz="2800" dirty="0" smtClean="0"/>
              <a:t>Pokud bod P =</a:t>
            </a:r>
            <a:r>
              <a:rPr lang="cs-CZ" sz="2800" dirty="0" smtClean="0">
                <a:sym typeface="Symbol" pitchFamily="18" charset="2"/>
              </a:rPr>
              <a:t>9, -2</a:t>
            </a:r>
            <a:r>
              <a:rPr lang="cs-CZ" sz="2800" dirty="0" smtClean="0"/>
              <a:t> </a:t>
            </a:r>
            <a:r>
              <a:rPr lang="cs-CZ" sz="2800" dirty="0" smtClean="0">
                <a:sym typeface="Symbol" pitchFamily="18" charset="2"/>
              </a:rPr>
              <a:t>leží na přímce p, musí jeho</a:t>
            </a: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ym typeface="Symbol" pitchFamily="18" charset="2"/>
              </a:rPr>
              <a:t>souřadnice splňovat  rovnice přímky   </a:t>
            </a:r>
            <a:endParaRPr lang="cs-CZ" sz="2800" b="1" dirty="0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ym typeface="Symbol" pitchFamily="18" charset="2"/>
              </a:rPr>
              <a:t>x = 5 – 2k		</a:t>
            </a:r>
            <a:r>
              <a:rPr lang="cs-CZ" b="1" dirty="0" smtClean="0">
                <a:sym typeface="Symbol" pitchFamily="18" charset="2"/>
              </a:rPr>
              <a:t> 9 </a:t>
            </a:r>
            <a:r>
              <a:rPr lang="cs-CZ" dirty="0" smtClean="0">
                <a:sym typeface="Symbol" pitchFamily="18" charset="2"/>
              </a:rPr>
              <a:t>= 5 – 2k  </a:t>
            </a:r>
            <a:r>
              <a:rPr lang="cs-CZ" b="1" dirty="0" smtClean="0">
                <a:sym typeface="Wingdings" pitchFamily="2" charset="2"/>
              </a:rPr>
              <a:t>        </a:t>
            </a:r>
            <a:r>
              <a:rPr lang="cs-CZ" dirty="0" smtClean="0">
                <a:sym typeface="Wingdings" pitchFamily="2" charset="2"/>
              </a:rPr>
              <a:t>k = -2</a:t>
            </a:r>
            <a:endParaRPr lang="cs-CZ" dirty="0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u="sng" dirty="0" smtClean="0">
                <a:sym typeface="Symbol" pitchFamily="18" charset="2"/>
              </a:rPr>
              <a:t>y = 1 + k           </a:t>
            </a:r>
            <a:r>
              <a:rPr lang="cs-CZ" b="1" u="sng" dirty="0" smtClean="0">
                <a:sym typeface="Symbol" pitchFamily="18" charset="2"/>
              </a:rPr>
              <a:t>-2 </a:t>
            </a:r>
            <a:r>
              <a:rPr lang="cs-CZ" u="sng" dirty="0" smtClean="0">
                <a:sym typeface="Symbol" pitchFamily="18" charset="2"/>
              </a:rPr>
              <a:t>= 1 + k           </a:t>
            </a:r>
            <a:r>
              <a:rPr lang="cs-CZ" u="sng" dirty="0" err="1" smtClean="0">
                <a:sym typeface="Symbol" pitchFamily="18" charset="2"/>
              </a:rPr>
              <a:t>k</a:t>
            </a:r>
            <a:r>
              <a:rPr lang="cs-CZ" u="sng" dirty="0" smtClean="0">
                <a:sym typeface="Symbol" pitchFamily="18" charset="2"/>
              </a:rPr>
              <a:t> = -3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u="sng" dirty="0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u="sng" dirty="0" smtClean="0">
                <a:sym typeface="Symbol" pitchFamily="18" charset="2"/>
              </a:rPr>
              <a:t>Závěr: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b="1" dirty="0" smtClean="0">
                <a:sym typeface="Symbol" pitchFamily="18" charset="2"/>
              </a:rPr>
              <a:t>k</a:t>
            </a:r>
            <a:r>
              <a:rPr lang="cs-CZ" sz="2800" dirty="0" smtClean="0">
                <a:sym typeface="Symbol" pitchFamily="18" charset="2"/>
              </a:rPr>
              <a:t> musí být v obou rovnicích stejné číslo,   protože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ym typeface="Symbol" pitchFamily="18" charset="2"/>
              </a:rPr>
              <a:t>to neplatí,  </a:t>
            </a:r>
            <a:r>
              <a:rPr lang="cs-CZ" sz="2800" u="sng" dirty="0" smtClean="0"/>
              <a:t>bod P </a:t>
            </a:r>
            <a:r>
              <a:rPr lang="cs-CZ" sz="2800" u="sng" dirty="0" smtClean="0">
                <a:sym typeface="Symbol" pitchFamily="18" charset="2"/>
              </a:rPr>
              <a:t>na přímce  p </a:t>
            </a:r>
            <a:r>
              <a:rPr lang="cs-CZ" sz="2800" u="sng" dirty="0" smtClean="0"/>
              <a:t>ne</a:t>
            </a:r>
            <a:r>
              <a:rPr lang="cs-CZ" sz="2800" u="sng" dirty="0" smtClean="0">
                <a:sym typeface="Symbol" pitchFamily="18" charset="2"/>
              </a:rPr>
              <a:t>leží</a:t>
            </a: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b="1" u="sng" dirty="0" smtClean="0">
              <a:sym typeface="Wingdings" pitchFamily="2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b="1" u="sng" dirty="0" smtClean="0">
              <a:sym typeface="Wingdings" pitchFamily="2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b="1" u="sng" dirty="0" smtClean="0">
              <a:sym typeface="Wingdings" pitchFamily="2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u="sng" dirty="0" smtClean="0">
              <a:sym typeface="Symbol" pitchFamily="18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u="sng" dirty="0" smtClean="0">
              <a:sym typeface="Symbol" pitchFamily="18" charset="2"/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3571875" y="2643188"/>
            <a:ext cx="4635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7286625" y="2143125"/>
            <a:ext cx="465138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429375" y="2643188"/>
            <a:ext cx="465138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571875" y="3214688"/>
            <a:ext cx="4635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6429375" y="3214688"/>
            <a:ext cx="465138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5-zadání: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Zjistěte, zda bod Q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1, 3 leží na přímce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p:	x = 5 – 2k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		</a:t>
            </a:r>
            <a:r>
              <a:rPr lang="cs-CZ" u="sng" smtClean="0">
                <a:sym typeface="Symbol" pitchFamily="18" charset="2"/>
              </a:rPr>
              <a:t>y = 1 + k ; </a:t>
            </a:r>
            <a:r>
              <a:rPr lang="cs-CZ" u="sng" smtClean="0">
                <a:sym typeface="Wingdings" pitchFamily="2" charset="2"/>
              </a:rPr>
              <a:t>k</a:t>
            </a:r>
            <a:r>
              <a:rPr lang="cs-CZ" u="sng" smtClean="0">
                <a:sym typeface="Symbol" pitchFamily="18" charset="2"/>
              </a:rPr>
              <a:t>R          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5-řešení: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  <a:defRPr/>
            </a:pPr>
            <a:r>
              <a:rPr lang="cs-CZ" sz="2800" dirty="0" smtClean="0"/>
              <a:t>Pokud bod </a:t>
            </a:r>
            <a:r>
              <a:rPr lang="cs-CZ" sz="2800" dirty="0" smtClean="0">
                <a:sym typeface="Symbol" pitchFamily="18" charset="2"/>
              </a:rPr>
              <a:t>Q</a:t>
            </a:r>
            <a:r>
              <a:rPr lang="cs-CZ" sz="2800" dirty="0" smtClean="0"/>
              <a:t>=</a:t>
            </a:r>
            <a:r>
              <a:rPr lang="cs-CZ" sz="2800" dirty="0" smtClean="0">
                <a:sym typeface="Symbol" pitchFamily="18" charset="2"/>
              </a:rPr>
              <a:t>1, 3</a:t>
            </a:r>
            <a:r>
              <a:rPr lang="cs-CZ" sz="2800" dirty="0" smtClean="0"/>
              <a:t> </a:t>
            </a:r>
            <a:r>
              <a:rPr lang="cs-CZ" sz="2800" dirty="0" smtClean="0">
                <a:sym typeface="Symbol" pitchFamily="18" charset="2"/>
              </a:rPr>
              <a:t>leží na přímce  p, musí jeho</a:t>
            </a: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ym typeface="Symbol" pitchFamily="18" charset="2"/>
              </a:rPr>
              <a:t>souřadnice splňovat  rovnice přímky</a:t>
            </a:r>
            <a:endParaRPr lang="cs-CZ" sz="2800" b="1" dirty="0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ym typeface="Symbol" pitchFamily="18" charset="2"/>
              </a:rPr>
              <a:t>x = 5 – 2k		</a:t>
            </a:r>
            <a:r>
              <a:rPr lang="cs-CZ" b="1" dirty="0" smtClean="0">
                <a:sym typeface="Symbol" pitchFamily="18" charset="2"/>
              </a:rPr>
              <a:t>1</a:t>
            </a:r>
            <a:r>
              <a:rPr lang="cs-CZ" dirty="0" smtClean="0">
                <a:sym typeface="Symbol" pitchFamily="18" charset="2"/>
              </a:rPr>
              <a:t>= 5 – 2k   </a:t>
            </a:r>
            <a:r>
              <a:rPr lang="cs-CZ" b="1" dirty="0" smtClean="0">
                <a:sym typeface="Wingdings" pitchFamily="2" charset="2"/>
              </a:rPr>
              <a:t>      </a:t>
            </a:r>
            <a:r>
              <a:rPr lang="cs-CZ" dirty="0" smtClean="0">
                <a:sym typeface="Wingdings" pitchFamily="2" charset="2"/>
              </a:rPr>
              <a:t>k = 2</a:t>
            </a:r>
            <a:endParaRPr lang="cs-CZ" dirty="0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u="sng" dirty="0" smtClean="0">
                <a:sym typeface="Symbol" pitchFamily="18" charset="2"/>
              </a:rPr>
              <a:t>y = 1 + k		</a:t>
            </a:r>
            <a:r>
              <a:rPr lang="cs-CZ" b="1" u="sng" dirty="0" smtClean="0">
                <a:sym typeface="Symbol" pitchFamily="18" charset="2"/>
              </a:rPr>
              <a:t>3 </a:t>
            </a:r>
            <a:r>
              <a:rPr lang="cs-CZ" u="sng" dirty="0" smtClean="0">
                <a:sym typeface="Symbol" pitchFamily="18" charset="2"/>
              </a:rPr>
              <a:t>= 1 + k     </a:t>
            </a:r>
            <a:r>
              <a:rPr lang="cs-CZ" b="1" u="sng" dirty="0" smtClean="0">
                <a:sym typeface="Wingdings" pitchFamily="2" charset="2"/>
              </a:rPr>
              <a:t>    </a:t>
            </a:r>
            <a:r>
              <a:rPr lang="cs-CZ" u="sng" dirty="0" smtClean="0">
                <a:sym typeface="Symbol" pitchFamily="18" charset="2"/>
              </a:rPr>
              <a:t> </a:t>
            </a:r>
            <a:r>
              <a:rPr lang="cs-CZ" u="sng" dirty="0" err="1" smtClean="0">
                <a:sym typeface="Symbol" pitchFamily="18" charset="2"/>
              </a:rPr>
              <a:t>k</a:t>
            </a:r>
            <a:r>
              <a:rPr lang="cs-CZ" u="sng" dirty="0" smtClean="0">
                <a:sym typeface="Symbol" pitchFamily="18" charset="2"/>
              </a:rPr>
              <a:t> = 2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sym typeface="Symbol" pitchFamily="18" charset="2"/>
              </a:rPr>
              <a:t>				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u="sng" dirty="0" smtClean="0">
                <a:sym typeface="Symbol" pitchFamily="18" charset="2"/>
              </a:rPr>
              <a:t>Závěr: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b="1" dirty="0" smtClean="0">
                <a:sym typeface="Symbol" pitchFamily="18" charset="2"/>
              </a:rPr>
              <a:t>k</a:t>
            </a:r>
            <a:r>
              <a:rPr lang="cs-CZ" sz="2800" dirty="0" smtClean="0">
                <a:sym typeface="Symbol" pitchFamily="18" charset="2"/>
              </a:rPr>
              <a:t> musí být v obou rovnicích stejné číslo,  protože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ym typeface="Symbol" pitchFamily="18" charset="2"/>
              </a:rPr>
              <a:t>to platí,</a:t>
            </a:r>
            <a:r>
              <a:rPr lang="cs-CZ" sz="2800" b="1" dirty="0" smtClean="0">
                <a:sym typeface="Wingdings" pitchFamily="2" charset="2"/>
              </a:rPr>
              <a:t> </a:t>
            </a:r>
            <a:r>
              <a:rPr lang="cs-CZ" sz="2800" u="sng" dirty="0" smtClean="0"/>
              <a:t>bod Q </a:t>
            </a:r>
            <a:r>
              <a:rPr lang="cs-CZ" sz="2800" u="sng" dirty="0" smtClean="0">
                <a:sym typeface="Symbol" pitchFamily="18" charset="2"/>
              </a:rPr>
              <a:t>na přímce  p leží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dirty="0" smtClean="0">
              <a:sym typeface="Symbol" pitchFamily="18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b="1" u="sng" dirty="0" smtClean="0">
              <a:sym typeface="Wingdings" pitchFamily="2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u="sng" dirty="0" smtClean="0">
              <a:sym typeface="Symbol" pitchFamily="18" charset="2"/>
            </a:endParaRPr>
          </a:p>
          <a:p>
            <a:pPr marL="595313" indent="-514350" eaLnBrk="1" hangingPunct="1">
              <a:buFont typeface="Wingdings 2" pitchFamily="18" charset="2"/>
              <a:buNone/>
              <a:defRPr/>
            </a:pPr>
            <a:endParaRPr lang="cs-CZ" u="sng" dirty="0" smtClean="0">
              <a:sym typeface="Symbol" pitchFamily="18" charset="2"/>
            </a:endParaRPr>
          </a:p>
        </p:txBody>
      </p:sp>
      <p:sp>
        <p:nvSpPr>
          <p:cNvPr id="27651" name="AutoShape 5"/>
          <p:cNvSpPr>
            <a:spLocks noChangeArrowheads="1"/>
          </p:cNvSpPr>
          <p:nvPr/>
        </p:nvSpPr>
        <p:spPr bwMode="auto">
          <a:xfrm>
            <a:off x="7286625" y="2143125"/>
            <a:ext cx="431800" cy="214313"/>
          </a:xfrm>
          <a:prstGeom prst="rightArrow">
            <a:avLst>
              <a:gd name="adj1" fmla="val 50000"/>
              <a:gd name="adj2" fmla="val 3757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Šipka doprava 5"/>
          <p:cNvSpPr/>
          <p:nvPr/>
        </p:nvSpPr>
        <p:spPr>
          <a:xfrm flipV="1">
            <a:off x="3571875" y="27146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643313" y="32861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8" name="Šipka doprava 7"/>
          <p:cNvSpPr/>
          <p:nvPr/>
        </p:nvSpPr>
        <p:spPr>
          <a:xfrm flipV="1">
            <a:off x="6143625" y="2643188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 flipV="1">
            <a:off x="6215063" y="3214688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6-zadání: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Je dán trojúhelník KLM: K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2,1 ; L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-3, 3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M</a:t>
            </a:r>
            <a:r>
              <a:rPr lang="cs-CZ" smtClean="0"/>
              <a:t>=</a:t>
            </a:r>
            <a:r>
              <a:rPr lang="cs-CZ" smtClean="0">
                <a:sym typeface="Symbol" pitchFamily="18" charset="2"/>
              </a:rPr>
              <a:t>0,5 . Určete parametrické rovnice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Symbol" pitchFamily="18" charset="2"/>
              </a:rPr>
              <a:t>přímek,  na nichž leží jeho těžnice.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6-řešení: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5313" indent="-514350" eaLnBrk="1" hangingPunct="1">
              <a:buFont typeface="Wingdings 2" pitchFamily="18" charset="2"/>
              <a:buNone/>
            </a:pPr>
            <a:endParaRPr lang="cs-CZ" sz="2400" dirty="0" smtClean="0">
              <a:sym typeface="Symbol" pitchFamily="18" charset="2"/>
            </a:endParaRP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z="2400" dirty="0" smtClean="0">
                <a:sym typeface="Symbol" pitchFamily="18" charset="2"/>
              </a:rPr>
              <a:t>Těžnice je spojnice vrcholu a středu protější strany</a:t>
            </a:r>
            <a:endParaRPr lang="cs-CZ" sz="2400" b="1" dirty="0" smtClean="0">
              <a:sym typeface="Wingdings" pitchFamily="2" charset="2"/>
            </a:endParaRPr>
          </a:p>
          <a:p>
            <a:pPr marL="595313" indent="-514350" eaLnBrk="1" hangingPunct="1"/>
            <a:r>
              <a:rPr lang="cs-CZ" sz="2400" dirty="0" smtClean="0">
                <a:sym typeface="Wingdings" pitchFamily="2" charset="2"/>
              </a:rPr>
              <a:t>vypočítáme souřadnice středů stran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KL</a:t>
            </a:r>
            <a:r>
              <a:rPr lang="cs-CZ" sz="2400" dirty="0" smtClean="0">
                <a:sym typeface="Wingdings" pitchFamily="2" charset="2"/>
              </a:rPr>
              <a:t>=</a:t>
            </a:r>
            <a:r>
              <a:rPr lang="cs-CZ" sz="2400" dirty="0" smtClean="0">
                <a:sym typeface="Symbol" pitchFamily="18" charset="2"/>
              </a:rPr>
              <a:t> -0,5; 2 	           </a:t>
            </a: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KM</a:t>
            </a:r>
            <a:r>
              <a:rPr lang="cs-CZ" sz="2400" dirty="0" smtClean="0">
                <a:sym typeface="Wingdings" pitchFamily="2" charset="2"/>
              </a:rPr>
              <a:t>=</a:t>
            </a:r>
            <a:r>
              <a:rPr lang="cs-CZ" sz="2400" dirty="0" smtClean="0">
                <a:sym typeface="Symbol" pitchFamily="18" charset="2"/>
              </a:rPr>
              <a:t> 1; 3           </a:t>
            </a: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LM</a:t>
            </a:r>
            <a:r>
              <a:rPr lang="cs-CZ" sz="2400" dirty="0" smtClean="0">
                <a:sym typeface="Wingdings" pitchFamily="2" charset="2"/>
              </a:rPr>
              <a:t>=</a:t>
            </a:r>
            <a:r>
              <a:rPr lang="cs-CZ" sz="2400" dirty="0" smtClean="0">
                <a:sym typeface="Symbol" pitchFamily="18" charset="2"/>
              </a:rPr>
              <a:t> -1,5; 4 </a:t>
            </a:r>
          </a:p>
          <a:p>
            <a:pPr marL="595313" indent="-514350" eaLnBrk="1" hangingPunct="1"/>
            <a:r>
              <a:rPr lang="cs-CZ" sz="2400" dirty="0" smtClean="0">
                <a:sym typeface="Wingdings" pitchFamily="2" charset="2"/>
              </a:rPr>
              <a:t>určíme směrové vektory těžnic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KL</a:t>
            </a:r>
            <a:r>
              <a:rPr lang="cs-CZ" sz="2400" dirty="0" smtClean="0">
                <a:sym typeface="Wingdings" pitchFamily="2" charset="2"/>
              </a:rPr>
              <a:t>-M = </a:t>
            </a:r>
            <a:r>
              <a:rPr lang="cs-CZ" sz="2400" dirty="0" smtClean="0">
                <a:sym typeface="Symbol" pitchFamily="18" charset="2"/>
              </a:rPr>
              <a:t>-0,5; -3 	 </a:t>
            </a: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KM</a:t>
            </a:r>
            <a:r>
              <a:rPr lang="cs-CZ" sz="2400" dirty="0" smtClean="0">
                <a:sym typeface="Wingdings" pitchFamily="2" charset="2"/>
              </a:rPr>
              <a:t>-L=</a:t>
            </a:r>
            <a:r>
              <a:rPr lang="cs-CZ" sz="2400" b="1" dirty="0" smtClean="0"/>
              <a:t> </a:t>
            </a:r>
            <a:r>
              <a:rPr lang="cs-CZ" sz="2400" dirty="0" smtClean="0">
                <a:sym typeface="Symbol" pitchFamily="18" charset="2"/>
              </a:rPr>
              <a:t>4; 0</a:t>
            </a:r>
            <a:r>
              <a:rPr lang="cs-CZ" sz="2400" b="1" dirty="0" smtClean="0"/>
              <a:t> 	     </a:t>
            </a:r>
            <a:r>
              <a:rPr lang="cs-CZ" sz="2400" dirty="0" smtClean="0">
                <a:sym typeface="Wingdings" pitchFamily="2" charset="2"/>
              </a:rPr>
              <a:t>S</a:t>
            </a:r>
            <a:r>
              <a:rPr lang="cs-CZ" sz="2400" baseline="-25000" dirty="0" smtClean="0">
                <a:sym typeface="Wingdings" pitchFamily="2" charset="2"/>
              </a:rPr>
              <a:t>LM </a:t>
            </a:r>
            <a:r>
              <a:rPr lang="cs-CZ" sz="2400" dirty="0" smtClean="0">
                <a:sym typeface="Wingdings" pitchFamily="2" charset="2"/>
              </a:rPr>
              <a:t>–K=</a:t>
            </a:r>
            <a:r>
              <a:rPr lang="cs-CZ" sz="2400" dirty="0" smtClean="0">
                <a:sym typeface="Symbol" pitchFamily="18" charset="2"/>
              </a:rPr>
              <a:t>-3,5; 3</a:t>
            </a:r>
          </a:p>
          <a:p>
            <a:pPr marL="595313" indent="-514350" eaLnBrk="1" hangingPunct="1"/>
            <a:r>
              <a:rPr lang="cs-CZ" sz="2400" dirty="0" smtClean="0">
                <a:sym typeface="Wingdings" pitchFamily="2" charset="2"/>
              </a:rPr>
              <a:t> a zapíšeme rovnice: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z="2400" dirty="0" err="1" smtClean="0">
                <a:sym typeface="Symbol" pitchFamily="18" charset="2"/>
              </a:rPr>
              <a:t>t</a:t>
            </a:r>
            <a:r>
              <a:rPr lang="cs-CZ" sz="2400" baseline="-25000" dirty="0" err="1" smtClean="0">
                <a:sym typeface="Symbol" pitchFamily="18" charset="2"/>
              </a:rPr>
              <a:t>M</a:t>
            </a:r>
            <a:r>
              <a:rPr lang="cs-CZ" sz="2400" baseline="-25000" dirty="0" smtClean="0">
                <a:sym typeface="Symbol" pitchFamily="18" charset="2"/>
              </a:rPr>
              <a:t>:</a:t>
            </a:r>
            <a:r>
              <a:rPr lang="cs-CZ" sz="2400" dirty="0" smtClean="0">
                <a:sym typeface="Symbol" pitchFamily="18" charset="2"/>
              </a:rPr>
              <a:t> x=0-0,5k		</a:t>
            </a:r>
            <a:r>
              <a:rPr lang="cs-CZ" sz="2400" dirty="0" err="1" smtClean="0">
                <a:sym typeface="Symbol" pitchFamily="18" charset="2"/>
              </a:rPr>
              <a:t>t</a:t>
            </a:r>
            <a:r>
              <a:rPr lang="cs-CZ" sz="2400" baseline="-25000" dirty="0" err="1" smtClean="0">
                <a:sym typeface="Symbol" pitchFamily="18" charset="2"/>
              </a:rPr>
              <a:t>L</a:t>
            </a:r>
            <a:r>
              <a:rPr lang="cs-CZ" sz="2400" baseline="-25000" dirty="0" smtClean="0">
                <a:sym typeface="Symbol" pitchFamily="18" charset="2"/>
              </a:rPr>
              <a:t>:</a:t>
            </a:r>
            <a:r>
              <a:rPr lang="cs-CZ" sz="2400" dirty="0" smtClean="0">
                <a:sym typeface="Symbol" pitchFamily="18" charset="2"/>
              </a:rPr>
              <a:t> x=-3+4k	      </a:t>
            </a:r>
            <a:r>
              <a:rPr lang="cs-CZ" sz="2400" dirty="0" err="1" smtClean="0">
                <a:sym typeface="Symbol" pitchFamily="18" charset="2"/>
              </a:rPr>
              <a:t>t</a:t>
            </a:r>
            <a:r>
              <a:rPr lang="cs-CZ" sz="2400" baseline="-25000" dirty="0" err="1" smtClean="0">
                <a:sym typeface="Symbol" pitchFamily="18" charset="2"/>
              </a:rPr>
              <a:t>K</a:t>
            </a:r>
            <a:r>
              <a:rPr lang="cs-CZ" sz="2400" baseline="-25000" dirty="0" smtClean="0">
                <a:sym typeface="Symbol" pitchFamily="18" charset="2"/>
              </a:rPr>
              <a:t>:</a:t>
            </a:r>
            <a:r>
              <a:rPr lang="cs-CZ" sz="2400" dirty="0" smtClean="0">
                <a:sym typeface="Symbol" pitchFamily="18" charset="2"/>
              </a:rPr>
              <a:t> x=2-3,5k</a:t>
            </a:r>
          </a:p>
          <a:p>
            <a:pPr marL="595313" indent="-514350" eaLnBrk="1" hangingPunct="1">
              <a:buFont typeface="Wingdings 2" pitchFamily="18" charset="2"/>
              <a:buNone/>
            </a:pPr>
            <a:r>
              <a:rPr lang="cs-CZ" sz="2400" dirty="0" smtClean="0">
                <a:sym typeface="Symbol" pitchFamily="18" charset="2"/>
              </a:rPr>
              <a:t>     y=5-3k; </a:t>
            </a:r>
            <a:r>
              <a:rPr lang="cs-CZ" sz="2400" dirty="0" smtClean="0">
                <a:sym typeface="Wingdings" pitchFamily="2" charset="2"/>
              </a:rPr>
              <a:t>k</a:t>
            </a:r>
            <a:r>
              <a:rPr lang="cs-CZ" sz="2400" dirty="0" smtClean="0">
                <a:sym typeface="Symbol" pitchFamily="18" charset="2"/>
              </a:rPr>
              <a:t>R             y=3; </a:t>
            </a:r>
            <a:r>
              <a:rPr lang="cs-CZ" sz="2400" dirty="0" smtClean="0">
                <a:sym typeface="Wingdings" pitchFamily="2" charset="2"/>
              </a:rPr>
              <a:t>k</a:t>
            </a:r>
            <a:r>
              <a:rPr lang="cs-CZ" sz="2400" dirty="0" smtClean="0">
                <a:sym typeface="Symbol" pitchFamily="18" charset="2"/>
              </a:rPr>
              <a:t>R 	y=1+3k; </a:t>
            </a:r>
            <a:r>
              <a:rPr lang="cs-CZ" sz="2400" dirty="0" smtClean="0">
                <a:sym typeface="Wingdings" pitchFamily="2" charset="2"/>
              </a:rPr>
              <a:t>k</a:t>
            </a:r>
            <a:r>
              <a:rPr lang="cs-CZ" sz="2400" dirty="0" smtClean="0">
                <a:sym typeface="Symbol" pitchFamily="18" charset="2"/>
              </a:rPr>
              <a:t>R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6867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2200" smtClean="0"/>
              <a:t>Vlastní archiv autora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CALDA, Emil. </a:t>
            </a:r>
            <a:r>
              <a:rPr lang="cs-CZ" sz="2200" i="1" smtClean="0"/>
              <a:t>Matematika pro netechnické obory SOŠ a SOU</a:t>
            </a:r>
            <a:r>
              <a:rPr lang="cs-CZ" sz="2200" smtClean="0"/>
              <a:t>. 1. vyd. Praha: Prometheus, 1999, 208 s. Učebnice pro střední školy (Prometheus). ISBN 80-719-6139-6. 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JIRÁSEK, František. </a:t>
            </a:r>
            <a:r>
              <a:rPr lang="cs-CZ" sz="2200" i="1" smtClean="0"/>
              <a:t>Sbírka úloh z matematiky: pro SOŠ a studijní obory SOU</a:t>
            </a:r>
            <a:r>
              <a:rPr lang="cs-CZ" sz="2200" smtClean="0"/>
              <a:t>. 1. vyd. Praha: Státní pedagogické nakladatelství, 1989, 479 s. Učebnice pro střední školy (Státní pedagogické nakladatelství). ISBN 80-042-1341-3.</a:t>
            </a:r>
            <a:r>
              <a:rPr lang="cs-CZ" sz="24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4929198"/>
            <a:ext cx="7498080" cy="1143000"/>
          </a:xfrm>
        </p:spPr>
        <p:txBody>
          <a:bodyPr/>
          <a:lstStyle/>
          <a:p>
            <a:r>
              <a:rPr lang="cs-CZ" dirty="0" smtClean="0"/>
              <a:t>		Děkuji za pozornost.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</TotalTime>
  <Words>465</Words>
  <Application>Microsoft Office PowerPoint</Application>
  <PresentationFormat>Předvádění na obrazovce (4:3)</PresentationFormat>
  <Paragraphs>117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Slunovrat</vt:lpstr>
      <vt:lpstr>Snímek 1</vt:lpstr>
      <vt:lpstr>Snímek 2</vt:lpstr>
      <vt:lpstr>Analytická geometrie</vt:lpstr>
      <vt:lpstr>Příklad 1-zadání:</vt:lpstr>
      <vt:lpstr>Příklad 1-řešení:</vt:lpstr>
      <vt:lpstr>Příklad 2-zadání:</vt:lpstr>
      <vt:lpstr>Příklad 2-řešení:</vt:lpstr>
      <vt:lpstr>Příklad 3-zadání:</vt:lpstr>
      <vt:lpstr>Příklad 3-řešení:</vt:lpstr>
      <vt:lpstr>Příklad 4-zadání:</vt:lpstr>
      <vt:lpstr>Příklad 4-řešení:</vt:lpstr>
      <vt:lpstr>Příklad 5-zadání:</vt:lpstr>
      <vt:lpstr>Příklad 5-řešení:</vt:lpstr>
      <vt:lpstr>Příklad 6-zadání:</vt:lpstr>
      <vt:lpstr>Příklad 6-řešení:</vt:lpstr>
      <vt:lpstr>Použitá literatura:</vt:lpstr>
      <vt:lpstr>  Děkuji za pozornost.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Parametrická rovnice přímky</dc:title>
  <dc:creator>Mamca</dc:creator>
  <cp:lastModifiedBy>Mamca</cp:lastModifiedBy>
  <cp:revision>50</cp:revision>
  <dcterms:created xsi:type="dcterms:W3CDTF">2012-11-26T18:55:09Z</dcterms:created>
  <dcterms:modified xsi:type="dcterms:W3CDTF">2013-04-22T05:02:44Z</dcterms:modified>
</cp:coreProperties>
</file>