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bin" ContentType="application/vnd.openxmlformats-officedocument.oleObject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2"/>
  </p:notesMasterIdLst>
  <p:sldIdLst>
    <p:sldId id="262" r:id="rId2"/>
    <p:sldId id="263" r:id="rId3"/>
    <p:sldId id="256" r:id="rId4"/>
    <p:sldId id="257" r:id="rId5"/>
    <p:sldId id="258" r:id="rId6"/>
    <p:sldId id="259" r:id="rId7"/>
    <p:sldId id="260" r:id="rId8"/>
    <p:sldId id="261" r:id="rId9"/>
    <p:sldId id="264" r:id="rId10"/>
    <p:sldId id="265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2585" autoAdjust="0"/>
    <p:restoredTop sz="94660"/>
  </p:normalViewPr>
  <p:slideViewPr>
    <p:cSldViewPr>
      <p:cViewPr varScale="1">
        <p:scale>
          <a:sx n="103" d="100"/>
          <a:sy n="103" d="100"/>
        </p:scale>
        <p:origin x="-32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image" Target="../media/image3.wmf"/></Relationships>
</file>

<file path=ppt/drawings/_rels/vmlDrawing2.v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3.wmf"/><Relationship Id="rId1" Type="http://schemas.openxmlformats.org/officeDocument/2006/relationships/image" Target="../media/image5.wmf"/><Relationship Id="rId5" Type="http://schemas.openxmlformats.org/officeDocument/2006/relationships/image" Target="../media/image8.wmf"/><Relationship Id="rId4" Type="http://schemas.openxmlformats.org/officeDocument/2006/relationships/image" Target="../media/image7.wmf"/></Relationships>
</file>

<file path=ppt/drawings/_rels/vmlDrawing3.v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image" Target="../media/image3.wmf"/></Relationships>
</file>

<file path=ppt/drawings/_rels/vmlDrawing4.v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3.wmf"/><Relationship Id="rId1" Type="http://schemas.openxmlformats.org/officeDocument/2006/relationships/image" Target="../media/image10.wmf"/><Relationship Id="rId5" Type="http://schemas.openxmlformats.org/officeDocument/2006/relationships/image" Target="../media/image13.wmf"/><Relationship Id="rId4" Type="http://schemas.openxmlformats.org/officeDocument/2006/relationships/image" Target="../media/image12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 smtClean="0"/>
            </a:lvl1pPr>
          </a:lstStyle>
          <a:p>
            <a:pPr>
              <a:defRPr/>
            </a:pPr>
            <a:fld id="{614F7C36-3B96-4908-8FEC-61AAB19667A1}" type="datetimeFigureOut">
              <a:rPr lang="cs-CZ"/>
              <a:pPr>
                <a:defRPr/>
              </a:pPr>
              <a:t>20.6.2013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 smtClean="0"/>
            </a:lvl1pPr>
          </a:lstStyle>
          <a:p>
            <a:pPr>
              <a:defRPr/>
            </a:pPr>
            <a:fld id="{8C83ED3A-67A2-486F-A885-BF33BED7B3E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DEF115D1-999C-4FDE-B627-649A5DAE2813}" type="slidenum">
              <a:rPr lang="cs-CZ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Elipsa 8"/>
          <p:cNvSpPr/>
          <p:nvPr/>
        </p:nvSpPr>
        <p:spPr>
          <a:xfrm>
            <a:off x="1157288" y="1344613"/>
            <a:ext cx="63500" cy="65087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6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AABFE795-57D5-4558-90C4-171A497362BE}" type="datetimeFigureOut">
              <a:rPr lang="cs-CZ"/>
              <a:pPr>
                <a:defRPr/>
              </a:pPr>
              <a:t>20.6.2013</a:t>
            </a:fld>
            <a:endParaRPr lang="cs-CZ"/>
          </a:p>
        </p:txBody>
      </p:sp>
      <p:sp>
        <p:nvSpPr>
          <p:cNvPr id="7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4F317E25-3946-4402-A0B7-529CAAE8521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8919FA-456A-4459-899B-1452A13EC9A9}" type="datetimeFigureOut">
              <a:rPr lang="cs-CZ"/>
              <a:pPr>
                <a:defRPr/>
              </a:pPr>
              <a:t>20.6.2013</a:t>
            </a:fld>
            <a:endParaRPr lang="cs-CZ"/>
          </a:p>
        </p:txBody>
      </p:sp>
      <p:sp>
        <p:nvSpPr>
          <p:cNvPr id="5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C86851-DB81-492D-9A55-C600F3BAD1A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6"/>
          <p:cNvSpPr/>
          <p:nvPr/>
        </p:nvSpPr>
        <p:spPr>
          <a:xfrm>
            <a:off x="2282825" y="0"/>
            <a:ext cx="6858000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bdélník 9"/>
          <p:cNvSpPr/>
          <p:nvPr/>
        </p:nvSpPr>
        <p:spPr bwMode="invGray">
          <a:xfrm>
            <a:off x="2286000" y="0"/>
            <a:ext cx="76200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Elipsa 8"/>
          <p:cNvSpPr/>
          <p:nvPr/>
        </p:nvSpPr>
        <p:spPr>
          <a:xfrm>
            <a:off x="2408238" y="2746375"/>
            <a:ext cx="63500" cy="63500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8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D4842449-91AD-43C3-96C6-40502DBA78CF}" type="datetimeFigureOut">
              <a:rPr lang="cs-CZ"/>
              <a:pPr>
                <a:defRPr/>
              </a:pPr>
              <a:t>20.6.2013</a:t>
            </a:fld>
            <a:endParaRPr lang="cs-CZ"/>
          </a:p>
        </p:txBody>
      </p:sp>
      <p:sp>
        <p:nvSpPr>
          <p:cNvPr id="9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0E7BFA1A-66ED-421B-835D-7F9F56DA0E9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1C9E25-6BF4-4565-9F92-73520A6C7E34}" type="datetimeFigureOut">
              <a:rPr lang="cs-CZ"/>
              <a:pPr>
                <a:defRPr/>
              </a:pPr>
              <a:t>20.6.2013</a:t>
            </a:fld>
            <a:endParaRPr lang="cs-CZ"/>
          </a:p>
        </p:txBody>
      </p:sp>
      <p:sp>
        <p:nvSpPr>
          <p:cNvPr id="6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446F615-5FCF-4C27-9FE4-DE7F9294589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/>
          <a:lstStyle>
            <a:lvl1pPr algn="ctr">
              <a:defRPr sz="4500" b="1" cap="none" baseline="0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F6F305B7-683C-4F62-B8A8-084739248735}" type="datetimeFigureOut">
              <a:rPr lang="cs-CZ"/>
              <a:pPr>
                <a:defRPr/>
              </a:pPr>
              <a:t>20.6.2013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486DE942-1D6F-4494-AB0C-93CFF19A23D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FA2971-D3C3-4B40-B898-F1BF4D40C4BA}" type="datetimeFigureOut">
              <a:rPr lang="cs-CZ"/>
              <a:pPr>
                <a:defRPr/>
              </a:pPr>
              <a:t>20.6.2013</a:t>
            </a:fld>
            <a:endParaRPr lang="cs-CZ"/>
          </a:p>
        </p:txBody>
      </p:sp>
      <p:sp>
        <p:nvSpPr>
          <p:cNvPr id="4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79EFE1-52AE-4F8B-A29C-25DC145B7F0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4"/>
          <p:cNvSpPr/>
          <p:nvPr/>
        </p:nvSpPr>
        <p:spPr>
          <a:xfrm>
            <a:off x="1014413" y="0"/>
            <a:ext cx="8129587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Obdélník 5"/>
          <p:cNvSpPr/>
          <p:nvPr/>
        </p:nvSpPr>
        <p:spPr bwMode="invGray">
          <a:xfrm>
            <a:off x="1014413" y="0"/>
            <a:ext cx="73025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09011D66-A0F5-442F-BB1C-D9ABB34460C3}" type="datetimeFigureOut">
              <a:rPr lang="cs-CZ"/>
              <a:pPr>
                <a:defRPr/>
              </a:pPr>
              <a:t>20.6.2013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84A87094-A3D0-4C4A-A89D-46F5A3DBCD4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771D119E-58C3-4369-8E9C-F1E6EF259F78}" type="datetimeFigureOut">
              <a:rPr lang="cs-CZ"/>
              <a:pPr>
                <a:defRPr/>
              </a:pPr>
              <a:t>20.6.2013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30E9CDE1-DC8E-4E72-88FC-4A94DCB5E1A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tIns="274320">
            <a:normAutofit/>
          </a:bodyPr>
          <a:lstStyle>
            <a:extLst/>
          </a:lstStyle>
          <a:p>
            <a:pPr indent="-283464" fontAlgn="auto">
              <a:lnSpc>
                <a:spcPts val="3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None/>
              <a:defRPr/>
            </a:pPr>
            <a:endParaRPr lang="en-US" sz="3200">
              <a:latin typeface="+mn-lt"/>
            </a:endParaRPr>
          </a:p>
        </p:txBody>
      </p:sp>
      <p:sp>
        <p:nvSpPr>
          <p:cNvPr id="6" name="Vývojový diagram: postup 8"/>
          <p:cNvSpPr/>
          <p:nvPr/>
        </p:nvSpPr>
        <p:spPr>
          <a:xfrm rot="19468671">
            <a:off x="396875" y="954088"/>
            <a:ext cx="685800" cy="204787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Vývojový diagram: postup 9"/>
          <p:cNvSpPr/>
          <p:nvPr/>
        </p:nvSpPr>
        <p:spPr>
          <a:xfrm rot="2103354" flipH="1">
            <a:off x="5003800" y="936625"/>
            <a:ext cx="649288" cy="204788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tIns="274320">
            <a:normAutofit/>
          </a:bodyPr>
          <a:lstStyle>
            <a:lvl1pPr indent="0">
              <a:buNone/>
              <a:defRPr sz="3200"/>
            </a:lvl1pPr>
            <a:extLst/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8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9FCF01DE-9A7A-4C84-97AF-2ED281F85B5A}" type="datetimeFigureOut">
              <a:rPr lang="cs-CZ"/>
              <a:pPr>
                <a:defRPr/>
              </a:pPr>
              <a:t>20.6.2013</a:t>
            </a:fld>
            <a:endParaRPr lang="cs-CZ"/>
          </a:p>
        </p:txBody>
      </p:sp>
      <p:sp>
        <p:nvSpPr>
          <p:cNvPr id="9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D2F56E69-C2DF-4BE8-B82F-C9F51B7864F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63392C-BC0D-4B94-B263-3D9B7CA4C1C8}" type="datetimeFigureOut">
              <a:rPr lang="cs-CZ"/>
              <a:pPr>
                <a:defRPr/>
              </a:pPr>
              <a:t>20.6.2013</a:t>
            </a:fld>
            <a:endParaRPr lang="cs-CZ"/>
          </a:p>
        </p:txBody>
      </p:sp>
      <p:sp>
        <p:nvSpPr>
          <p:cNvPr id="5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B0330A-D36D-4968-857B-CFDF76205C4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ACEB72-90D9-4BF4-B74A-6BA98A415283}" type="datetimeFigureOut">
              <a:rPr lang="cs-CZ"/>
              <a:pPr>
                <a:defRPr/>
              </a:pPr>
              <a:t>20.6.2013</a:t>
            </a:fld>
            <a:endParaRPr lang="cs-CZ"/>
          </a:p>
        </p:txBody>
      </p:sp>
      <p:sp>
        <p:nvSpPr>
          <p:cNvPr id="5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726906-8BC1-435F-9F7A-1DC3B8A69DD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1_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3581400" y="6305550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8AC61F4-EF16-4195-9BE8-2FC5C2457231}" type="datetimeFigureOut">
              <a:rPr lang="cs-CZ"/>
              <a:pPr>
                <a:defRPr/>
              </a:pPr>
              <a:t>20.6.2013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5715000" y="6305550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8613775" y="6305550"/>
            <a:ext cx="4572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C960127-D5C8-4108-8A19-D58041A2CEE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75" y="-815975"/>
            <a:ext cx="1638300" cy="1638300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Elipsa 7"/>
          <p:cNvSpPr/>
          <p:nvPr/>
        </p:nvSpPr>
        <p:spPr>
          <a:xfrm>
            <a:off x="168275" y="20638"/>
            <a:ext cx="1703388" cy="1703387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2" name="Obdélník 11"/>
          <p:cNvSpPr/>
          <p:nvPr/>
        </p:nvSpPr>
        <p:spPr>
          <a:xfrm>
            <a:off x="1012825" y="0"/>
            <a:ext cx="8131175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100" y="274638"/>
            <a:ext cx="749935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0489" name="Zástupný symbol pro text 8"/>
          <p:cNvSpPr>
            <a:spLocks noGrp="1"/>
          </p:cNvSpPr>
          <p:nvPr>
            <p:ph type="body" idx="1"/>
          </p:nvPr>
        </p:nvSpPr>
        <p:spPr bwMode="auto">
          <a:xfrm>
            <a:off x="1435100" y="1447800"/>
            <a:ext cx="7499350" cy="480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latin typeface="+mn-lt"/>
              </a:defRPr>
            </a:lvl1pPr>
            <a:extLst/>
          </a:lstStyle>
          <a:p>
            <a:pPr>
              <a:defRPr/>
            </a:pPr>
            <a:fld id="{01BB85D4-9952-4098-9A88-8954A1BCA767}" type="datetimeFigureOut">
              <a:rPr lang="cs-CZ"/>
              <a:pPr>
                <a:defRPr/>
              </a:pPr>
              <a:t>20.6.2013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  <a:latin typeface="+mn-lt"/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775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  <a:latin typeface="+mn-lt"/>
              </a:defRPr>
            </a:lvl1pPr>
            <a:extLst/>
          </a:lstStyle>
          <a:p>
            <a:pPr>
              <a:defRPr/>
            </a:pPr>
            <a:fld id="{2089F86C-B891-4C6D-BF73-D6C80F52ED1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413" y="0"/>
            <a:ext cx="73025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03" r:id="rId2"/>
    <p:sldLayoutId id="2147483710" r:id="rId3"/>
    <p:sldLayoutId id="2147483704" r:id="rId4"/>
    <p:sldLayoutId id="2147483711" r:id="rId5"/>
    <p:sldLayoutId id="2147483705" r:id="rId6"/>
    <p:sldLayoutId id="2147483712" r:id="rId7"/>
    <p:sldLayoutId id="2147483713" r:id="rId8"/>
    <p:sldLayoutId id="2147483714" r:id="rId9"/>
    <p:sldLayoutId id="2147483706" r:id="rId10"/>
    <p:sldLayoutId id="2147483707" r:id="rId11"/>
    <p:sldLayoutId id="2147483708" r:id="rId12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300" kern="1200">
          <a:solidFill>
            <a:srgbClr val="572314"/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/>
        </a:defRPr>
      </a:lvl5pPr>
      <a:lvl6pPr marL="457200"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/>
        </a:defRPr>
      </a:lvl6pPr>
      <a:lvl7pPr marL="914400"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/>
        </a:defRPr>
      </a:lvl7pPr>
      <a:lvl8pPr marL="1371600"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/>
        </a:defRPr>
      </a:lvl8pPr>
      <a:lvl9pPr marL="1828800"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/>
        </a:defRPr>
      </a:lvl9pPr>
      <a:extLst/>
    </p:titleStyle>
    <p:bodyStyle>
      <a:lvl1pPr marL="365125" indent="-282575" algn="l" rtl="0" eaLnBrk="0" fontAlgn="base" hangingPunct="0">
        <a:spcBef>
          <a:spcPts val="600"/>
        </a:spcBef>
        <a:spcAft>
          <a:spcPct val="0"/>
        </a:spcAft>
        <a:buClr>
          <a:schemeClr val="accent1"/>
        </a:buClr>
        <a:buSzPct val="80000"/>
        <a:buFont typeface="Wingdings 2" pitchFamily="18" charset="2"/>
        <a:buChar char="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36538" algn="l" rtl="0" eaLnBrk="0" fontAlgn="base" hangingPunct="0">
        <a:spcBef>
          <a:spcPts val="550"/>
        </a:spcBef>
        <a:spcAft>
          <a:spcPct val="0"/>
        </a:spcAft>
        <a:buClr>
          <a:schemeClr val="accent1"/>
        </a:buClr>
        <a:buFont typeface="Verdana" pitchFamily="34" charset="0"/>
        <a:buChar char="◦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5825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Font typeface="Wingdings 2" pitchFamily="18" charset="2"/>
        <a:buChar char="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6963" indent="-173038" algn="l" rtl="0" eaLnBrk="0" fontAlgn="base" hangingPunct="0">
        <a:spcBef>
          <a:spcPct val="20000"/>
        </a:spcBef>
        <a:spcAft>
          <a:spcPct val="0"/>
        </a:spcAft>
        <a:buClr>
          <a:srgbClr val="C32D2E"/>
        </a:buClr>
        <a:buFont typeface="Wingdings 2" pitchFamily="18" charset="2"/>
        <a:buChar char="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6988" indent="-182563" algn="l" rtl="0" eaLnBrk="0" fontAlgn="base" hangingPunct="0">
        <a:spcBef>
          <a:spcPct val="20000"/>
        </a:spcBef>
        <a:spcAft>
          <a:spcPct val="0"/>
        </a:spcAft>
        <a:buClr>
          <a:srgbClr val="84AA33"/>
        </a:buClr>
        <a:buFont typeface="Wingdings 2" pitchFamily="18" charset="2"/>
        <a:buChar char="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oleObject" Target="../embeddings/oleObject2.bin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.bin"/><Relationship Id="rId7" Type="http://schemas.openxmlformats.org/officeDocument/2006/relationships/oleObject" Target="../embeddings/oleObject7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6" Type="http://schemas.openxmlformats.org/officeDocument/2006/relationships/oleObject" Target="../embeddings/oleObject6.bin"/><Relationship Id="rId5" Type="http://schemas.openxmlformats.org/officeDocument/2006/relationships/oleObject" Target="../embeddings/oleObject5.bin"/><Relationship Id="rId4" Type="http://schemas.openxmlformats.org/officeDocument/2006/relationships/oleObject" Target="../embeddings/oleObject4.bin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8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.vml"/><Relationship Id="rId4" Type="http://schemas.openxmlformats.org/officeDocument/2006/relationships/oleObject" Target="../embeddings/oleObject9.bin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0.bin"/><Relationship Id="rId7" Type="http://schemas.openxmlformats.org/officeDocument/2006/relationships/oleObject" Target="../embeddings/oleObject14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4.vml"/><Relationship Id="rId6" Type="http://schemas.openxmlformats.org/officeDocument/2006/relationships/oleObject" Target="../embeddings/oleObject13.bin"/><Relationship Id="rId5" Type="http://schemas.openxmlformats.org/officeDocument/2006/relationships/oleObject" Target="../embeddings/oleObject12.bin"/><Relationship Id="rId4" Type="http://schemas.openxmlformats.org/officeDocument/2006/relationships/oleObject" Target="../embeddings/oleObject11.bin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7" name="Picture 2" descr="http://mi21.vsb.cz/sites/mi21.vsb.cz/files/img/OPVK_hor_zakladni_logolink_CB_cz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136525"/>
            <a:ext cx="9144000" cy="1966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27088" y="6356350"/>
            <a:ext cx="7632700" cy="365125"/>
          </a:xfrm>
        </p:spPr>
        <p:txBody>
          <a:bodyPr/>
          <a:lstStyle/>
          <a:p>
            <a:pPr>
              <a:defRPr/>
            </a:pPr>
            <a:r>
              <a:rPr lang="cs-CZ" sz="1400" dirty="0" smtClean="0"/>
              <a:t>Střední škola  a Vyšší odborná škola cestovního ruchu, Senovážné náměstí 12, České Budějovice 370  01</a:t>
            </a:r>
            <a:endParaRPr lang="cs-CZ" sz="1400" dirty="0"/>
          </a:p>
        </p:txBody>
      </p:sp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1008063" y="2924175"/>
          <a:ext cx="7248961" cy="343814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028381"/>
                <a:gridCol w="5220580"/>
              </a:tblGrid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CZ.1.07/1.5.00/34.0423</a:t>
                      </a:r>
                      <a:endParaRPr lang="cs-CZ" dirty="0"/>
                    </a:p>
                  </a:txBody>
                  <a:tcPr anchor="ctr"/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fontAlgn="auto">
                        <a:spcAft>
                          <a:spcPts val="0"/>
                        </a:spcAft>
                        <a:defRPr/>
                      </a:pPr>
                      <a:r>
                        <a:rPr lang="cs-CZ" sz="1800" dirty="0" smtClean="0"/>
                        <a:t>DUM 18 - Vzdálenost bodu od přímky- prověrka</a:t>
                      </a:r>
                      <a:endParaRPr lang="cs-CZ" sz="1800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Střední škola a Vyšší odborná škola cestovního ruchu, Senovážné náměstí 12, České Budějovice 370 01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PaedDr</a:t>
                      </a:r>
                      <a:r>
                        <a:rPr lang="cs-CZ" sz="1800" dirty="0" smtClean="0"/>
                        <a:t>. Alena </a:t>
                      </a:r>
                      <a:r>
                        <a:rPr lang="cs-CZ" sz="1800" dirty="0" smtClean="0"/>
                        <a:t>Chalupová 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 err="1">
                          <a:effectLst/>
                          <a:latin typeface="Calibri"/>
                          <a:ea typeface="Calibri"/>
                          <a:cs typeface="Times New Roman"/>
                        </a:rPr>
                        <a:t>Tématický</a:t>
                      </a: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celek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Analytická geometrie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2.-nástavbové</a:t>
                      </a:r>
                      <a:r>
                        <a:rPr lang="cs-CZ" baseline="0" dirty="0" smtClean="0"/>
                        <a:t> studium, 4.-HŠ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tvorby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Listopad </a:t>
                      </a:r>
                      <a:r>
                        <a:rPr lang="cs-CZ" baseline="0" dirty="0" smtClean="0"/>
                        <a:t>2012</a:t>
                      </a:r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288" y="404813"/>
            <a:ext cx="8229600" cy="6192837"/>
          </a:xfrm>
        </p:spPr>
        <p:txBody>
          <a:bodyPr/>
          <a:lstStyle/>
          <a:p>
            <a:pPr eaLnBrk="1" hangingPunct="1">
              <a:buFont typeface="Wingdings" pitchFamily="2" charset="2"/>
              <a:buChar char="Ø"/>
              <a:defRPr/>
            </a:pPr>
            <a:r>
              <a:rPr lang="cs-CZ" dirty="0" smtClean="0"/>
              <a:t>Anotace:</a:t>
            </a:r>
          </a:p>
          <a:p>
            <a:pPr marL="0" indent="0" eaLnBrk="1" hangingPunct="1">
              <a:buFont typeface="Wingdings 2" pitchFamily="18" charset="2"/>
              <a:buNone/>
              <a:defRPr/>
            </a:pPr>
            <a:r>
              <a:rPr lang="cs-CZ" dirty="0" smtClean="0">
                <a:solidFill>
                  <a:srgbClr val="000000"/>
                </a:solidFill>
                <a:cs typeface="Arial" charset="0"/>
              </a:rPr>
              <a:t>Prezentace</a:t>
            </a:r>
          </a:p>
          <a:p>
            <a:pPr marL="457200" indent="-457200" eaLnBrk="1" hangingPunct="1">
              <a:defRPr/>
            </a:pPr>
            <a:r>
              <a:rPr lang="cs-CZ" dirty="0">
                <a:solidFill>
                  <a:srgbClr val="000000"/>
                </a:solidFill>
                <a:cs typeface="Arial" charset="0"/>
              </a:rPr>
              <a:t>ob</a:t>
            </a:r>
            <a:r>
              <a:rPr lang="cs-CZ" dirty="0"/>
              <a:t>sahuje zadání a řešení příkladu k ověření učiva o </a:t>
            </a:r>
            <a:r>
              <a:rPr lang="cs-CZ" dirty="0" smtClean="0"/>
              <a:t>vzdálenosti </a:t>
            </a:r>
            <a:r>
              <a:rPr lang="cs-CZ" dirty="0"/>
              <a:t>bodu od </a:t>
            </a:r>
            <a:r>
              <a:rPr lang="cs-CZ" dirty="0" smtClean="0"/>
              <a:t>přímky - </a:t>
            </a:r>
            <a:r>
              <a:rPr lang="cs-CZ" dirty="0" smtClean="0">
                <a:solidFill>
                  <a:srgbClr val="000000"/>
                </a:solidFill>
                <a:cs typeface="Arial" charset="0"/>
              </a:rPr>
              <a:t>pro </a:t>
            </a:r>
            <a:r>
              <a:rPr lang="cs-CZ" dirty="0">
                <a:solidFill>
                  <a:srgbClr val="000000"/>
                </a:solidFill>
                <a:cs typeface="Arial" charset="0"/>
              </a:rPr>
              <a:t>dvě skupiny žáků</a:t>
            </a:r>
            <a:endParaRPr lang="cs-CZ" dirty="0"/>
          </a:p>
          <a:p>
            <a:pPr marL="0" indent="0" eaLnBrk="1" hangingPunct="1">
              <a:buFont typeface="Wingdings 2" pitchFamily="18" charset="2"/>
              <a:buNone/>
              <a:defRPr/>
            </a:pPr>
            <a:endParaRPr lang="cs-CZ" dirty="0" smtClean="0"/>
          </a:p>
          <a:p>
            <a:pPr eaLnBrk="1" hangingPunct="1">
              <a:buFont typeface="Wingdings 2" pitchFamily="18" charset="2"/>
              <a:buNone/>
              <a:defRPr/>
            </a:pPr>
            <a:r>
              <a:rPr lang="cs-CZ" dirty="0" smtClean="0"/>
              <a:t>Metodické pokyny:</a:t>
            </a:r>
          </a:p>
          <a:p>
            <a:pPr eaLnBrk="1" hangingPunct="1">
              <a:defRPr/>
            </a:pPr>
            <a:r>
              <a:rPr lang="cs-CZ" dirty="0" smtClean="0"/>
              <a:t>materiál je vhodný k procvičování probraného učiva a k opakování </a:t>
            </a:r>
          </a:p>
          <a:p>
            <a:pPr eaLnBrk="1" hangingPunct="1">
              <a:buFont typeface="Wingdings 2" pitchFamily="18" charset="2"/>
              <a:buNone/>
              <a:defRPr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431925" y="360363"/>
            <a:ext cx="7407275" cy="1471612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satMod val="130000"/>
                  </a:schemeClr>
                </a:solidFill>
              </a:rPr>
              <a:t>Analytická geometrie</a:t>
            </a:r>
            <a:endParaRPr lang="cs-CZ" dirty="0">
              <a:solidFill>
                <a:schemeClr val="tx2">
                  <a:satMod val="13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31925" y="1849438"/>
            <a:ext cx="7407275" cy="1752600"/>
          </a:xfrm>
        </p:spPr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3200" dirty="0" smtClean="0"/>
              <a:t>Vzdálenost bodu od </a:t>
            </a:r>
            <a:r>
              <a:rPr lang="cs-CZ" sz="3200" dirty="0" smtClean="0"/>
              <a:t>přímky - </a:t>
            </a:r>
            <a:r>
              <a:rPr lang="cs-CZ" sz="3200" dirty="0" smtClean="0"/>
              <a:t>prověrka							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smtClean="0">
                <a:solidFill>
                  <a:schemeClr val="tx2">
                    <a:satMod val="130000"/>
                  </a:schemeClr>
                </a:solidFill>
              </a:rPr>
              <a:t>Příklad – zadání: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500188" y="1428750"/>
            <a:ext cx="7499350" cy="4800600"/>
          </a:xfrm>
        </p:spPr>
        <p:txBody>
          <a:bodyPr/>
          <a:lstStyle/>
          <a:p>
            <a:pPr eaLnBrk="1" hangingPunct="1">
              <a:buFont typeface="Wingdings 2" pitchFamily="18" charset="2"/>
              <a:buNone/>
              <a:defRPr/>
            </a:pPr>
            <a:r>
              <a:rPr lang="cs-CZ" sz="3600" dirty="0" smtClean="0">
                <a:sym typeface="Symbol" pitchFamily="18" charset="2"/>
              </a:rPr>
              <a:t>Je dán trojúhelník ABC:  </a:t>
            </a:r>
          </a:p>
          <a:p>
            <a:pPr eaLnBrk="1" hangingPunct="1">
              <a:buFont typeface="Wingdings 2" pitchFamily="18" charset="2"/>
              <a:buNone/>
              <a:defRPr/>
            </a:pPr>
            <a:r>
              <a:rPr lang="cs-CZ" sz="3600" dirty="0" smtClean="0">
                <a:sym typeface="Symbol" pitchFamily="18" charset="2"/>
              </a:rPr>
              <a:t>A</a:t>
            </a:r>
            <a:r>
              <a:rPr lang="cs-CZ" sz="3600" dirty="0" smtClean="0"/>
              <a:t>=</a:t>
            </a:r>
            <a:r>
              <a:rPr lang="cs-CZ" sz="3600" dirty="0" smtClean="0">
                <a:sym typeface="Symbol" pitchFamily="18" charset="2"/>
              </a:rPr>
              <a:t>2,1;  B</a:t>
            </a:r>
            <a:r>
              <a:rPr lang="cs-CZ" sz="3600" dirty="0" smtClean="0"/>
              <a:t>=</a:t>
            </a:r>
            <a:r>
              <a:rPr lang="cs-CZ" sz="3600" dirty="0" smtClean="0">
                <a:sym typeface="Symbol" pitchFamily="18" charset="2"/>
              </a:rPr>
              <a:t>-3,3;  C</a:t>
            </a:r>
            <a:r>
              <a:rPr lang="cs-CZ" sz="3600" dirty="0" smtClean="0"/>
              <a:t>=</a:t>
            </a:r>
            <a:r>
              <a:rPr lang="cs-CZ" sz="3600" dirty="0" smtClean="0">
                <a:sym typeface="Symbol" pitchFamily="18" charset="2"/>
              </a:rPr>
              <a:t>0,5. </a:t>
            </a:r>
          </a:p>
          <a:p>
            <a:pPr eaLnBrk="1" hangingPunct="1">
              <a:buFont typeface="Wingdings 2" pitchFamily="18" charset="2"/>
              <a:buNone/>
              <a:defRPr/>
            </a:pPr>
            <a:endParaRPr lang="cs-CZ" dirty="0" smtClean="0">
              <a:sym typeface="Symbol" pitchFamily="18" charset="2"/>
            </a:endParaRPr>
          </a:p>
          <a:p>
            <a:pPr eaLnBrk="1" hangingPunct="1">
              <a:buFont typeface="Wingdings 2" pitchFamily="18" charset="2"/>
              <a:buNone/>
              <a:defRPr/>
            </a:pPr>
            <a:r>
              <a:rPr lang="cs-CZ" dirty="0" smtClean="0">
                <a:sym typeface="Symbol" pitchFamily="18" charset="2"/>
              </a:rPr>
              <a:t>Vypočítejte</a:t>
            </a:r>
          </a:p>
          <a:p>
            <a:pPr eaLnBrk="1" hangingPunct="1">
              <a:defRPr/>
            </a:pPr>
            <a:r>
              <a:rPr lang="cs-CZ" dirty="0" smtClean="0">
                <a:sym typeface="Symbol" pitchFamily="18" charset="2"/>
              </a:rPr>
              <a:t>velikost výšky a obsah trojúhelníku ABC</a:t>
            </a:r>
          </a:p>
          <a:p>
            <a:pPr eaLnBrk="1" hangingPunct="1">
              <a:buFont typeface="Wingdings 2" pitchFamily="18" charset="2"/>
              <a:buNone/>
              <a:defRPr/>
            </a:pPr>
            <a:endParaRPr lang="cs-CZ" dirty="0" smtClean="0">
              <a:sym typeface="Symbol" pitchFamily="18" charset="2"/>
            </a:endParaRPr>
          </a:p>
          <a:p>
            <a:pPr eaLnBrk="1" hangingPunct="1">
              <a:buFont typeface="Wingdings 2" pitchFamily="18" charset="2"/>
              <a:buNone/>
              <a:defRPr/>
            </a:pPr>
            <a:r>
              <a:rPr lang="cs-CZ" dirty="0" smtClean="0">
                <a:sym typeface="Symbol" pitchFamily="18" charset="2"/>
              </a:rPr>
              <a:t>Skupina A:   výška </a:t>
            </a:r>
            <a:r>
              <a:rPr lang="cs-CZ" dirty="0" err="1" smtClean="0">
                <a:sym typeface="Symbol" pitchFamily="18" charset="2"/>
              </a:rPr>
              <a:t>v</a:t>
            </a:r>
            <a:r>
              <a:rPr lang="cs-CZ" baseline="-25000" dirty="0" err="1" smtClean="0">
                <a:sym typeface="Symbol" pitchFamily="18" charset="2"/>
              </a:rPr>
              <a:t>c</a:t>
            </a:r>
            <a:endParaRPr lang="cs-CZ" dirty="0" smtClean="0">
              <a:sym typeface="Symbol" pitchFamily="18" charset="2"/>
            </a:endParaRPr>
          </a:p>
          <a:p>
            <a:pPr eaLnBrk="1" hangingPunct="1">
              <a:buFont typeface="Wingdings 2" pitchFamily="18" charset="2"/>
              <a:buNone/>
              <a:defRPr/>
            </a:pPr>
            <a:r>
              <a:rPr lang="cs-CZ" dirty="0" smtClean="0">
                <a:sym typeface="Symbol" pitchFamily="18" charset="2"/>
              </a:rPr>
              <a:t>Skupina B:   výška </a:t>
            </a:r>
            <a:r>
              <a:rPr lang="cs-CZ" dirty="0" err="1" smtClean="0">
                <a:sym typeface="Symbol" pitchFamily="18" charset="2"/>
              </a:rPr>
              <a:t>v</a:t>
            </a:r>
            <a:r>
              <a:rPr lang="cs-CZ" baseline="-25000" dirty="0" err="1" smtClean="0">
                <a:sym typeface="Symbol" pitchFamily="18" charset="2"/>
              </a:rPr>
              <a:t>a</a:t>
            </a:r>
            <a:endParaRPr lang="cs-CZ" dirty="0" smtClean="0">
              <a:sym typeface="Symbol" pitchFamily="18" charset="2"/>
            </a:endParaRPr>
          </a:p>
          <a:p>
            <a:pPr marL="596900" indent="-514350" eaLnBrk="1" hangingPunct="1">
              <a:buFont typeface="Wingdings 2" pitchFamily="18" charset="2"/>
              <a:buNone/>
              <a:defRPr/>
            </a:pPr>
            <a:endParaRPr lang="cs-CZ" dirty="0" smtClean="0">
              <a:sym typeface="Symbol" pitchFamily="18" charset="2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smtClean="0">
                <a:solidFill>
                  <a:schemeClr val="tx2">
                    <a:satMod val="130000"/>
                  </a:schemeClr>
                </a:solidFill>
              </a:rPr>
              <a:t>Příklad – řešení skupiny A:</a:t>
            </a:r>
            <a:endParaRPr lang="cs-CZ" dirty="0"/>
          </a:p>
        </p:txBody>
      </p:sp>
      <p:sp>
        <p:nvSpPr>
          <p:cNvPr id="103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Wingdings 2" pitchFamily="18" charset="2"/>
              <a:buNone/>
            </a:pPr>
            <a:r>
              <a:rPr lang="cs-CZ" smtClean="0">
                <a:sym typeface="Symbol" pitchFamily="18" charset="2"/>
              </a:rPr>
              <a:t>výška v</a:t>
            </a:r>
            <a:r>
              <a:rPr lang="cs-CZ" baseline="-25000" smtClean="0">
                <a:sym typeface="Symbol" pitchFamily="18" charset="2"/>
              </a:rPr>
              <a:t>c</a:t>
            </a:r>
            <a:r>
              <a:rPr lang="cs-CZ" smtClean="0"/>
              <a:t>= v(C,</a:t>
            </a:r>
            <a:r>
              <a:rPr lang="cs-CZ" smtClean="0">
                <a:sym typeface="Symbol" pitchFamily="18" charset="2"/>
              </a:rPr>
              <a:t></a:t>
            </a:r>
            <a:r>
              <a:rPr lang="cs-CZ" smtClean="0"/>
              <a:t>AB)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b="1" smtClean="0"/>
              <a:t>u</a:t>
            </a:r>
            <a:r>
              <a:rPr lang="cs-CZ" b="1" baseline="-25000" smtClean="0"/>
              <a:t>AB</a:t>
            </a:r>
            <a:r>
              <a:rPr lang="cs-CZ" smtClean="0"/>
              <a:t>=B-A=(-5,2)        </a:t>
            </a:r>
            <a:r>
              <a:rPr lang="cs-CZ" b="1" smtClean="0"/>
              <a:t> n</a:t>
            </a:r>
            <a:r>
              <a:rPr lang="cs-CZ" b="1" baseline="-25000" smtClean="0"/>
              <a:t>AB</a:t>
            </a:r>
            <a:r>
              <a:rPr lang="cs-CZ" smtClean="0"/>
              <a:t>=(2,5)          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mtClean="0"/>
              <a:t> AB:  2x+5y+c=0    a    </a:t>
            </a:r>
            <a:r>
              <a:rPr lang="cs-CZ" smtClean="0">
                <a:sym typeface="Symbol" pitchFamily="18" charset="2"/>
              </a:rPr>
              <a:t>AAB                       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mtClean="0">
                <a:sym typeface="Symbol" pitchFamily="18" charset="2"/>
              </a:rPr>
              <a:t>	  2.2+5.1+c=0           c= -9             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u="sng" smtClean="0">
                <a:sym typeface="Symbol" pitchFamily="18" charset="2"/>
              </a:rPr>
              <a:t>Obecná rovnice </a:t>
            </a:r>
            <a:r>
              <a:rPr lang="cs-CZ" b="1" u="sng" smtClean="0">
                <a:sym typeface="Symbol" pitchFamily="18" charset="2"/>
              </a:rPr>
              <a:t>strany AB: 2x+5y-9=0</a:t>
            </a:r>
          </a:p>
          <a:p>
            <a:pPr eaLnBrk="1" hangingPunct="1"/>
            <a:endParaRPr lang="cs-CZ" smtClean="0"/>
          </a:p>
        </p:txBody>
      </p:sp>
      <p:graphicFrame>
        <p:nvGraphicFramePr>
          <p:cNvPr id="1029" name="Object 5"/>
          <p:cNvGraphicFramePr>
            <a:graphicFrameLocks noChangeAspect="1"/>
          </p:cNvGraphicFramePr>
          <p:nvPr/>
        </p:nvGraphicFramePr>
        <p:xfrm>
          <a:off x="4114800" y="3321050"/>
          <a:ext cx="914400" cy="215900"/>
        </p:xfrm>
        <a:graphic>
          <a:graphicData uri="http://schemas.openxmlformats.org/presentationml/2006/ole">
            <p:oleObj spid="_x0000_s1029" name="Rovnice" r:id="rId3" imgW="391303" imgH="739129" progId="Equation.3">
              <p:embed/>
            </p:oleObj>
          </a:graphicData>
        </a:graphic>
      </p:graphicFrame>
      <p:graphicFrame>
        <p:nvGraphicFramePr>
          <p:cNvPr id="1030" name="Object 6"/>
          <p:cNvGraphicFramePr>
            <a:graphicFrameLocks noChangeAspect="1"/>
          </p:cNvGraphicFramePr>
          <p:nvPr/>
        </p:nvGraphicFramePr>
        <p:xfrm>
          <a:off x="1714500" y="4500563"/>
          <a:ext cx="6815138" cy="1214437"/>
        </p:xfrm>
        <a:graphic>
          <a:graphicData uri="http://schemas.openxmlformats.org/presentationml/2006/ole">
            <p:oleObj spid="_x0000_s1030" name="Rovnice" r:id="rId4" imgW="2565400" imgH="45720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Obsah trojúhelníka ABC: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2062" name="Zástupný symbol pro obsah 2"/>
          <p:cNvSpPr>
            <a:spLocks noGrp="1"/>
          </p:cNvSpPr>
          <p:nvPr>
            <p:ph idx="1"/>
          </p:nvPr>
        </p:nvSpPr>
        <p:spPr>
          <a:xfrm>
            <a:off x="1357313" y="1285875"/>
            <a:ext cx="7499350" cy="4800600"/>
          </a:xfrm>
        </p:spPr>
        <p:txBody>
          <a:bodyPr/>
          <a:lstStyle/>
          <a:p>
            <a:pPr eaLnBrk="1" hangingPunct="1">
              <a:buFont typeface="Wingdings 2" pitchFamily="18" charset="2"/>
              <a:buNone/>
            </a:pPr>
            <a:endParaRPr lang="cs-CZ" b="1" smtClean="0"/>
          </a:p>
          <a:p>
            <a:pPr eaLnBrk="1" hangingPunct="1">
              <a:buFont typeface="Wingdings 2" pitchFamily="18" charset="2"/>
              <a:buNone/>
            </a:pPr>
            <a:endParaRPr lang="cs-CZ" smtClean="0"/>
          </a:p>
          <a:p>
            <a:pPr eaLnBrk="1" hangingPunct="1"/>
            <a:endParaRPr lang="cs-CZ" smtClean="0"/>
          </a:p>
          <a:p>
            <a:pPr eaLnBrk="1" hangingPunct="1">
              <a:buFont typeface="Wingdings 2" pitchFamily="18" charset="2"/>
              <a:buNone/>
            </a:pPr>
            <a:endParaRPr lang="cs-CZ" smtClean="0"/>
          </a:p>
          <a:p>
            <a:pPr eaLnBrk="1" hangingPunct="1">
              <a:buFont typeface="Wingdings 2" pitchFamily="18" charset="2"/>
              <a:buNone/>
            </a:pPr>
            <a:endParaRPr lang="cs-CZ" smtClean="0"/>
          </a:p>
        </p:txBody>
      </p:sp>
      <p:graphicFrame>
        <p:nvGraphicFramePr>
          <p:cNvPr id="2056" name="Object 8"/>
          <p:cNvGraphicFramePr>
            <a:graphicFrameLocks noChangeAspect="1"/>
          </p:cNvGraphicFramePr>
          <p:nvPr/>
        </p:nvGraphicFramePr>
        <p:xfrm>
          <a:off x="1258888" y="2643188"/>
          <a:ext cx="5360987" cy="776287"/>
        </p:xfrm>
        <a:graphic>
          <a:graphicData uri="http://schemas.openxmlformats.org/presentationml/2006/ole">
            <p:oleObj spid="_x0000_s2056" name="Rovnice" r:id="rId3" imgW="1841500" imgH="266700" progId="Equation.3">
              <p:embed/>
            </p:oleObj>
          </a:graphicData>
        </a:graphic>
      </p:graphicFrame>
      <p:graphicFrame>
        <p:nvGraphicFramePr>
          <p:cNvPr id="2057" name="Object 9"/>
          <p:cNvGraphicFramePr>
            <a:graphicFrameLocks noChangeAspect="1"/>
          </p:cNvGraphicFramePr>
          <p:nvPr/>
        </p:nvGraphicFramePr>
        <p:xfrm>
          <a:off x="4514850" y="3321050"/>
          <a:ext cx="114300" cy="215900"/>
        </p:xfrm>
        <a:graphic>
          <a:graphicData uri="http://schemas.openxmlformats.org/presentationml/2006/ole">
            <p:oleObj spid="_x0000_s2057" name="Rovnice" r:id="rId4" imgW="391303" imgH="739129" progId="Equation.3">
              <p:embed/>
            </p:oleObj>
          </a:graphicData>
        </a:graphic>
      </p:graphicFrame>
      <p:graphicFrame>
        <p:nvGraphicFramePr>
          <p:cNvPr id="2058" name="Object 10"/>
          <p:cNvGraphicFramePr>
            <a:graphicFrameLocks noChangeAspect="1"/>
          </p:cNvGraphicFramePr>
          <p:nvPr/>
        </p:nvGraphicFramePr>
        <p:xfrm>
          <a:off x="1362075" y="3500438"/>
          <a:ext cx="2103438" cy="714375"/>
        </p:xfrm>
        <a:graphic>
          <a:graphicData uri="http://schemas.openxmlformats.org/presentationml/2006/ole">
            <p:oleObj spid="_x0000_s2058" name="Rovnice" r:id="rId5" imgW="672808" imgH="228501" progId="Equation.3">
              <p:embed/>
            </p:oleObj>
          </a:graphicData>
        </a:graphic>
      </p:graphicFrame>
      <p:graphicFrame>
        <p:nvGraphicFramePr>
          <p:cNvPr id="2059" name="Object 11"/>
          <p:cNvGraphicFramePr>
            <a:graphicFrameLocks noChangeAspect="1"/>
          </p:cNvGraphicFramePr>
          <p:nvPr/>
        </p:nvGraphicFramePr>
        <p:xfrm>
          <a:off x="1409700" y="4357688"/>
          <a:ext cx="7519988" cy="1204912"/>
        </p:xfrm>
        <a:graphic>
          <a:graphicData uri="http://schemas.openxmlformats.org/presentationml/2006/ole">
            <p:oleObj spid="_x0000_s2059" name="Rovnice" r:id="rId6" imgW="2616200" imgH="419100" progId="Equation.3">
              <p:embed/>
            </p:oleObj>
          </a:graphicData>
        </a:graphic>
      </p:graphicFrame>
      <p:graphicFrame>
        <p:nvGraphicFramePr>
          <p:cNvPr id="2060" name="Object 12"/>
          <p:cNvGraphicFramePr>
            <a:graphicFrameLocks noChangeAspect="1"/>
          </p:cNvGraphicFramePr>
          <p:nvPr/>
        </p:nvGraphicFramePr>
        <p:xfrm>
          <a:off x="1357313" y="1714500"/>
          <a:ext cx="3611562" cy="608013"/>
        </p:xfrm>
        <a:graphic>
          <a:graphicData uri="http://schemas.openxmlformats.org/presentationml/2006/ole">
            <p:oleObj spid="_x0000_s2060" name="Rovnice" r:id="rId7" imgW="1282700" imgH="21590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smtClean="0">
                <a:solidFill>
                  <a:schemeClr val="tx2">
                    <a:satMod val="130000"/>
                  </a:schemeClr>
                </a:solidFill>
              </a:rPr>
              <a:t>Příklad – řešení skupiny B:</a:t>
            </a:r>
            <a:endParaRPr lang="cs-CZ" dirty="0"/>
          </a:p>
        </p:txBody>
      </p:sp>
      <p:sp>
        <p:nvSpPr>
          <p:cNvPr id="3079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Wingdings 2" pitchFamily="18" charset="2"/>
              <a:buNone/>
            </a:pPr>
            <a:r>
              <a:rPr lang="cs-CZ" smtClean="0">
                <a:sym typeface="Symbol" pitchFamily="18" charset="2"/>
              </a:rPr>
              <a:t>výška v</a:t>
            </a:r>
            <a:r>
              <a:rPr lang="cs-CZ" baseline="-25000" smtClean="0">
                <a:sym typeface="Symbol" pitchFamily="18" charset="2"/>
              </a:rPr>
              <a:t>a</a:t>
            </a:r>
            <a:r>
              <a:rPr lang="cs-CZ" smtClean="0"/>
              <a:t>= v(A,</a:t>
            </a:r>
            <a:r>
              <a:rPr lang="cs-CZ" smtClean="0">
                <a:sym typeface="Symbol" pitchFamily="18" charset="2"/>
              </a:rPr>
              <a:t></a:t>
            </a:r>
            <a:r>
              <a:rPr lang="cs-CZ" smtClean="0"/>
              <a:t>BC)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b="1" smtClean="0"/>
              <a:t>u</a:t>
            </a:r>
            <a:r>
              <a:rPr lang="cs-CZ" b="1" baseline="-25000" smtClean="0"/>
              <a:t>BC</a:t>
            </a:r>
            <a:r>
              <a:rPr lang="cs-CZ" smtClean="0"/>
              <a:t>=C-B=(3,2)        </a:t>
            </a:r>
            <a:r>
              <a:rPr lang="cs-CZ" b="1" smtClean="0"/>
              <a:t> n</a:t>
            </a:r>
            <a:r>
              <a:rPr lang="cs-CZ" b="1" baseline="-25000" smtClean="0"/>
              <a:t>BC</a:t>
            </a:r>
            <a:r>
              <a:rPr lang="cs-CZ" smtClean="0"/>
              <a:t>=(2,-3)          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mtClean="0"/>
              <a:t> BC:  2x-3y+c=0    a    </a:t>
            </a:r>
            <a:r>
              <a:rPr lang="cs-CZ" smtClean="0">
                <a:sym typeface="Symbol" pitchFamily="18" charset="2"/>
              </a:rPr>
              <a:t>BBC                      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mtClean="0">
                <a:sym typeface="Symbol" pitchFamily="18" charset="2"/>
              </a:rPr>
              <a:t>	  2.(-3)-3.3+c=0           c = 15             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u="sng" smtClean="0">
                <a:sym typeface="Symbol" pitchFamily="18" charset="2"/>
              </a:rPr>
              <a:t>Obecná rovnice </a:t>
            </a:r>
            <a:r>
              <a:rPr lang="cs-CZ" b="1" u="sng" smtClean="0">
                <a:sym typeface="Symbol" pitchFamily="18" charset="2"/>
              </a:rPr>
              <a:t>strany BC:2x-3y+15=0</a:t>
            </a:r>
          </a:p>
          <a:p>
            <a:pPr eaLnBrk="1" hangingPunct="1"/>
            <a:endParaRPr lang="cs-CZ" smtClean="0"/>
          </a:p>
        </p:txBody>
      </p:sp>
      <p:graphicFrame>
        <p:nvGraphicFramePr>
          <p:cNvPr id="3076" name="Object 4"/>
          <p:cNvGraphicFramePr>
            <a:graphicFrameLocks noChangeAspect="1"/>
          </p:cNvGraphicFramePr>
          <p:nvPr/>
        </p:nvGraphicFramePr>
        <p:xfrm>
          <a:off x="4114800" y="3321050"/>
          <a:ext cx="914400" cy="215900"/>
        </p:xfrm>
        <a:graphic>
          <a:graphicData uri="http://schemas.openxmlformats.org/presentationml/2006/ole">
            <p:oleObj spid="_x0000_s3076" name="Rovnice" r:id="rId3" imgW="391303" imgH="739129" progId="Equation.3">
              <p:embed/>
            </p:oleObj>
          </a:graphicData>
        </a:graphic>
      </p:graphicFrame>
      <p:graphicFrame>
        <p:nvGraphicFramePr>
          <p:cNvPr id="3077" name="Object 5"/>
          <p:cNvGraphicFramePr>
            <a:graphicFrameLocks noChangeAspect="1"/>
          </p:cNvGraphicFramePr>
          <p:nvPr/>
        </p:nvGraphicFramePr>
        <p:xfrm>
          <a:off x="1500188" y="4572000"/>
          <a:ext cx="7366000" cy="1255713"/>
        </p:xfrm>
        <a:graphic>
          <a:graphicData uri="http://schemas.openxmlformats.org/presentationml/2006/ole">
            <p:oleObj spid="_x0000_s3077" name="Rovnice" r:id="rId4" imgW="2679700" imgH="45720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Obsah trojúhelníka ABC: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4109" name="Zástupný symbol pro obsah 2"/>
          <p:cNvSpPr>
            <a:spLocks noGrp="1"/>
          </p:cNvSpPr>
          <p:nvPr>
            <p:ph idx="1"/>
          </p:nvPr>
        </p:nvSpPr>
        <p:spPr>
          <a:xfrm>
            <a:off x="1428750" y="1357313"/>
            <a:ext cx="7499350" cy="4800600"/>
          </a:xfrm>
        </p:spPr>
        <p:txBody>
          <a:bodyPr/>
          <a:lstStyle/>
          <a:p>
            <a:pPr eaLnBrk="1" hangingPunct="1">
              <a:buFont typeface="Wingdings 2" pitchFamily="18" charset="2"/>
              <a:buNone/>
            </a:pPr>
            <a:endParaRPr lang="cs-CZ" b="1" smtClean="0"/>
          </a:p>
          <a:p>
            <a:pPr eaLnBrk="1" hangingPunct="1">
              <a:buFont typeface="Wingdings 2" pitchFamily="18" charset="2"/>
              <a:buNone/>
            </a:pPr>
            <a:endParaRPr lang="cs-CZ" smtClean="0"/>
          </a:p>
          <a:p>
            <a:pPr eaLnBrk="1" hangingPunct="1"/>
            <a:endParaRPr lang="cs-CZ" smtClean="0"/>
          </a:p>
          <a:p>
            <a:pPr eaLnBrk="1" hangingPunct="1">
              <a:buFont typeface="Wingdings 2" pitchFamily="18" charset="2"/>
              <a:buNone/>
            </a:pPr>
            <a:endParaRPr lang="cs-CZ" smtClean="0"/>
          </a:p>
          <a:p>
            <a:pPr eaLnBrk="1" hangingPunct="1">
              <a:buFont typeface="Wingdings 2" pitchFamily="18" charset="2"/>
              <a:buNone/>
            </a:pPr>
            <a:endParaRPr lang="cs-CZ" smtClean="0"/>
          </a:p>
        </p:txBody>
      </p:sp>
      <p:graphicFrame>
        <p:nvGraphicFramePr>
          <p:cNvPr id="4103" name="Object 7"/>
          <p:cNvGraphicFramePr>
            <a:graphicFrameLocks noChangeAspect="1"/>
          </p:cNvGraphicFramePr>
          <p:nvPr/>
        </p:nvGraphicFramePr>
        <p:xfrm>
          <a:off x="1423988" y="2643188"/>
          <a:ext cx="5029200" cy="776287"/>
        </p:xfrm>
        <a:graphic>
          <a:graphicData uri="http://schemas.openxmlformats.org/presentationml/2006/ole">
            <p:oleObj spid="_x0000_s4103" name="Rovnice" r:id="rId3" imgW="1726451" imgH="266584" progId="Equation.3">
              <p:embed/>
            </p:oleObj>
          </a:graphicData>
        </a:graphic>
      </p:graphicFrame>
      <p:graphicFrame>
        <p:nvGraphicFramePr>
          <p:cNvPr id="4104" name="Object 8"/>
          <p:cNvGraphicFramePr>
            <a:graphicFrameLocks noChangeAspect="1"/>
          </p:cNvGraphicFramePr>
          <p:nvPr/>
        </p:nvGraphicFramePr>
        <p:xfrm>
          <a:off x="4514850" y="3321050"/>
          <a:ext cx="114300" cy="215900"/>
        </p:xfrm>
        <a:graphic>
          <a:graphicData uri="http://schemas.openxmlformats.org/presentationml/2006/ole">
            <p:oleObj spid="_x0000_s4104" name="Rovnice" r:id="rId4" imgW="391303" imgH="739129" progId="Equation.3">
              <p:embed/>
            </p:oleObj>
          </a:graphicData>
        </a:graphic>
      </p:graphicFrame>
      <p:graphicFrame>
        <p:nvGraphicFramePr>
          <p:cNvPr id="4105" name="Object 9"/>
          <p:cNvGraphicFramePr>
            <a:graphicFrameLocks noChangeAspect="1"/>
          </p:cNvGraphicFramePr>
          <p:nvPr/>
        </p:nvGraphicFramePr>
        <p:xfrm>
          <a:off x="1500188" y="3500438"/>
          <a:ext cx="2312987" cy="785812"/>
        </p:xfrm>
        <a:graphic>
          <a:graphicData uri="http://schemas.openxmlformats.org/presentationml/2006/ole">
            <p:oleObj spid="_x0000_s4105" name="Rovnice" r:id="rId5" imgW="672808" imgH="228501" progId="Equation.3">
              <p:embed/>
            </p:oleObj>
          </a:graphicData>
        </a:graphic>
      </p:graphicFrame>
      <p:graphicFrame>
        <p:nvGraphicFramePr>
          <p:cNvPr id="4106" name="Object 10"/>
          <p:cNvGraphicFramePr>
            <a:graphicFrameLocks noChangeAspect="1"/>
          </p:cNvGraphicFramePr>
          <p:nvPr/>
        </p:nvGraphicFramePr>
        <p:xfrm>
          <a:off x="1571625" y="4357688"/>
          <a:ext cx="6475413" cy="1214437"/>
        </p:xfrm>
        <a:graphic>
          <a:graphicData uri="http://schemas.openxmlformats.org/presentationml/2006/ole">
            <p:oleObj spid="_x0000_s4106" name="Rovnice" r:id="rId6" imgW="2235200" imgH="419100" progId="Equation.3">
              <p:embed/>
            </p:oleObj>
          </a:graphicData>
        </a:graphic>
      </p:graphicFrame>
      <p:graphicFrame>
        <p:nvGraphicFramePr>
          <p:cNvPr id="4107" name="Object 11"/>
          <p:cNvGraphicFramePr>
            <a:graphicFrameLocks noChangeAspect="1"/>
          </p:cNvGraphicFramePr>
          <p:nvPr/>
        </p:nvGraphicFramePr>
        <p:xfrm>
          <a:off x="1500188" y="1643063"/>
          <a:ext cx="3825875" cy="731837"/>
        </p:xfrm>
        <a:graphic>
          <a:graphicData uri="http://schemas.openxmlformats.org/presentationml/2006/ole">
            <p:oleObj spid="_x0000_s4107" name="Rovnice" r:id="rId7" imgW="1193800" imgH="22860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smtClean="0"/>
              <a:t>Použitá literatura:</a:t>
            </a:r>
            <a:endParaRPr lang="cs-CZ" dirty="0"/>
          </a:p>
        </p:txBody>
      </p:sp>
      <p:sp>
        <p:nvSpPr>
          <p:cNvPr id="33795" name="Zástupný symbol pro obsah 2"/>
          <p:cNvSpPr>
            <a:spLocks noGrp="1"/>
          </p:cNvSpPr>
          <p:nvPr>
            <p:ph idx="4294967295"/>
          </p:nvPr>
        </p:nvSpPr>
        <p:spPr/>
        <p:txBody>
          <a:bodyPr/>
          <a:lstStyle/>
          <a:p>
            <a:pPr eaLnBrk="1" hangingPunct="1"/>
            <a:r>
              <a:rPr lang="cs-CZ" sz="2200" smtClean="0"/>
              <a:t>Vlastní archiv autora</a:t>
            </a:r>
          </a:p>
          <a:p>
            <a:pPr eaLnBrk="1" hangingPunct="1">
              <a:buFont typeface="Wingdings 2" pitchFamily="18" charset="2"/>
              <a:buNone/>
            </a:pPr>
            <a:endParaRPr lang="cs-CZ" sz="2200" smtClean="0"/>
          </a:p>
          <a:p>
            <a:pPr eaLnBrk="1" hangingPunct="1"/>
            <a:r>
              <a:rPr lang="cs-CZ" sz="2200" smtClean="0"/>
              <a:t>CALDA, Emil. </a:t>
            </a:r>
            <a:r>
              <a:rPr lang="cs-CZ" sz="2200" i="1" smtClean="0"/>
              <a:t>Matematika pro netechnické obory SOŠ a SOU</a:t>
            </a:r>
            <a:r>
              <a:rPr lang="cs-CZ" sz="2200" smtClean="0"/>
              <a:t>. 1. vyd. Praha: Prometheus, 1999, 208 s. Učebnice pro střední školy (Prometheus). ISBN 80-719-6139-6. </a:t>
            </a:r>
          </a:p>
          <a:p>
            <a:pPr eaLnBrk="1" hangingPunct="1">
              <a:buFont typeface="Wingdings 2" pitchFamily="18" charset="2"/>
              <a:buNone/>
            </a:pPr>
            <a:endParaRPr lang="cs-CZ" sz="2200" smtClean="0"/>
          </a:p>
          <a:p>
            <a:pPr eaLnBrk="1" hangingPunct="1"/>
            <a:r>
              <a:rPr lang="cs-CZ" sz="2200" smtClean="0"/>
              <a:t>JIRÁSEK, František. </a:t>
            </a:r>
            <a:r>
              <a:rPr lang="cs-CZ" sz="2200" i="1" smtClean="0"/>
              <a:t>Sbírka úloh z matematiky: pro SOŠ a studijní obory SOU</a:t>
            </a:r>
            <a:r>
              <a:rPr lang="cs-CZ" sz="2200" smtClean="0"/>
              <a:t>. 1. vyd. Praha: Státní pedagogické nakladatelství, 1989, 479 s. Učebnice pro střední školy (Státní pedagogické nakladatelství). ISBN 80-042-1341-3.</a:t>
            </a:r>
            <a:r>
              <a:rPr lang="cs-CZ" sz="2400" smtClean="0"/>
              <a:t>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85852" y="4714884"/>
            <a:ext cx="7498080" cy="1143000"/>
          </a:xfrm>
        </p:spPr>
        <p:txBody>
          <a:bodyPr/>
          <a:lstStyle/>
          <a:p>
            <a:r>
              <a:rPr lang="cs-CZ" dirty="0" smtClean="0"/>
              <a:t>		Děkuji za pozornost.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857</TotalTime>
  <Words>280</Words>
  <Application>Microsoft Office PowerPoint</Application>
  <PresentationFormat>Předvádění na obrazovce (4:3)</PresentationFormat>
  <Paragraphs>60</Paragraphs>
  <Slides>10</Slides>
  <Notes>1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Slunovrat</vt:lpstr>
      <vt:lpstr>Rovnice</vt:lpstr>
      <vt:lpstr>Snímek 1</vt:lpstr>
      <vt:lpstr>Snímek 2</vt:lpstr>
      <vt:lpstr>Analytická geometrie</vt:lpstr>
      <vt:lpstr>Příklad – zadání:</vt:lpstr>
      <vt:lpstr>Příklad – řešení skupiny A:</vt:lpstr>
      <vt:lpstr> Obsah trojúhelníka ABC: </vt:lpstr>
      <vt:lpstr>Příklad – řešení skupiny B:</vt:lpstr>
      <vt:lpstr> Obsah trojúhelníka ABC: </vt:lpstr>
      <vt:lpstr>Použitá literatura:</vt:lpstr>
      <vt:lpstr>  Děkuji za pozornost.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Parametrická rovnice přímky</dc:title>
  <dc:creator>Mamca</dc:creator>
  <cp:lastModifiedBy>Dum</cp:lastModifiedBy>
  <cp:revision>106</cp:revision>
  <dcterms:created xsi:type="dcterms:W3CDTF">2012-11-26T18:55:09Z</dcterms:created>
  <dcterms:modified xsi:type="dcterms:W3CDTF">2013-06-20T11:37:52Z</dcterms:modified>
</cp:coreProperties>
</file>