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3C958A-90F0-4E6A-8B6D-8588423B8A2F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A2F023-E068-49EE-81A2-835AB0314F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3C958A-90F0-4E6A-8B6D-8588423B8A2F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A2F023-E068-49EE-81A2-835AB0314F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3C958A-90F0-4E6A-8B6D-8588423B8A2F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A2F023-E068-49EE-81A2-835AB0314F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3C958A-90F0-4E6A-8B6D-8588423B8A2F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A2F023-E068-49EE-81A2-835AB0314F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3C958A-90F0-4E6A-8B6D-8588423B8A2F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A2F023-E068-49EE-81A2-835AB0314F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3C958A-90F0-4E6A-8B6D-8588423B8A2F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A2F023-E068-49EE-81A2-835AB0314F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3C958A-90F0-4E6A-8B6D-8588423B8A2F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A2F023-E068-49EE-81A2-835AB0314F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3C958A-90F0-4E6A-8B6D-8588423B8A2F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A2F023-E068-49EE-81A2-835AB0314F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3C958A-90F0-4E6A-8B6D-8588423B8A2F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A2F023-E068-49EE-81A2-835AB0314F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3C958A-90F0-4E6A-8B6D-8588423B8A2F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A2F023-E068-49EE-81A2-835AB0314F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3C958A-90F0-4E6A-8B6D-8588423B8A2F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A2F023-E068-49EE-81A2-835AB0314F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3C958A-90F0-4E6A-8B6D-8588423B8A2F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A2F023-E068-49EE-81A2-835AB0314F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endParaRPr lang="cs-CZ" sz="2400" dirty="0" smtClean="0"/>
          </a:p>
          <a:p>
            <a:pPr algn="ctr">
              <a:buNone/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VY_32_INOVACE_18_08_hospodaření domácnosti, příjmy a výdaje</a:t>
            </a:r>
          </a:p>
        </p:txBody>
      </p:sp>
      <p:sp>
        <p:nvSpPr>
          <p:cNvPr id="4" name="Obdélník 3"/>
          <p:cNvSpPr/>
          <p:nvPr/>
        </p:nvSpPr>
        <p:spPr>
          <a:xfrm>
            <a:off x="323528" y="908721"/>
            <a:ext cx="8424936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600" b="1" dirty="0" smtClean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Pracovní činnosti</a:t>
            </a:r>
          </a:p>
          <a:p>
            <a:pPr algn="ctr"/>
            <a:endParaRPr lang="cs-CZ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1475656" y="3212976"/>
            <a:ext cx="5976937" cy="990600"/>
          </a:xfrm>
          <a:prstGeom prst="rect">
            <a:avLst/>
          </a:prstGeom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400" b="1" dirty="0" smtClean="0">
                <a:solidFill>
                  <a:schemeClr val="tx1"/>
                </a:solidFill>
              </a:rPr>
              <a:t> Popis prezentace 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700" b="1" dirty="0" smtClean="0">
                <a:solidFill>
                  <a:srgbClr val="C00000"/>
                </a:solidFill>
              </a:rPr>
              <a:t/>
            </a:r>
            <a:br>
              <a:rPr lang="cs-CZ" sz="2700" b="1" dirty="0" smtClean="0">
                <a:solidFill>
                  <a:srgbClr val="C00000"/>
                </a:solidFill>
              </a:rPr>
            </a:br>
            <a:endParaRPr lang="cs-CZ" sz="27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641379"/>
          </a:xfrm>
        </p:spPr>
        <p:txBody>
          <a:bodyPr/>
          <a:lstStyle/>
          <a:p>
            <a:pPr marL="514350" indent="-514350">
              <a:buNone/>
            </a:pPr>
            <a:r>
              <a:rPr lang="cs-CZ" dirty="0" smtClean="0"/>
              <a:t>1. – 4. snímek (doplňování vět). 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4AE"/>
            </a:gs>
            <a:gs pos="13000">
              <a:srgbClr val="BD922A"/>
            </a:gs>
            <a:gs pos="21001">
              <a:srgbClr val="BD922A"/>
            </a:gs>
            <a:gs pos="63000">
              <a:srgbClr val="FBE4AE"/>
            </a:gs>
            <a:gs pos="67000">
              <a:srgbClr val="BD922A"/>
            </a:gs>
            <a:gs pos="69000">
              <a:srgbClr val="835E17"/>
            </a:gs>
            <a:gs pos="82001">
              <a:srgbClr val="A28949"/>
            </a:gs>
            <a:gs pos="100000">
              <a:srgbClr val="FAE3B7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sz="8000" b="1" dirty="0" smtClean="0">
                <a:solidFill>
                  <a:schemeClr val="accent3">
                    <a:lumMod val="50000"/>
                  </a:schemeClr>
                </a:solidFill>
              </a:rPr>
              <a:t>Doplň, jak můžeš </a:t>
            </a:r>
            <a:r>
              <a:rPr lang="cs-CZ" sz="8000" b="1" dirty="0" smtClean="0">
                <a:solidFill>
                  <a:srgbClr val="FF0000"/>
                </a:solidFill>
              </a:rPr>
              <a:t>šetřit </a:t>
            </a:r>
            <a:r>
              <a:rPr lang="cs-CZ" sz="8000" b="1" dirty="0" smtClean="0">
                <a:solidFill>
                  <a:schemeClr val="accent3">
                    <a:lumMod val="50000"/>
                  </a:schemeClr>
                </a:solidFill>
              </a:rPr>
              <a:t/>
            </a:r>
            <a:br>
              <a:rPr lang="cs-CZ" sz="8000" b="1" dirty="0" smtClean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sz="8000" b="1" u="sng" dirty="0" smtClean="0">
                <a:solidFill>
                  <a:schemeClr val="accent3">
                    <a:lumMod val="50000"/>
                  </a:schemeClr>
                </a:solidFill>
              </a:rPr>
              <a:t>elektrickou energií</a:t>
            </a:r>
            <a:r>
              <a:rPr lang="cs-CZ" sz="8000" b="1" dirty="0" smtClean="0">
                <a:solidFill>
                  <a:schemeClr val="accent3">
                    <a:lumMod val="50000"/>
                  </a:schemeClr>
                </a:solidFill>
              </a:rPr>
              <a:t>.</a:t>
            </a:r>
            <a:endParaRPr lang="cs-CZ" sz="80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slow">
    <p:push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0000"/>
            </a:gs>
            <a:gs pos="39999">
              <a:srgbClr val="0A128C"/>
            </a:gs>
            <a:gs pos="70000">
              <a:srgbClr val="181CC7"/>
            </a:gs>
            <a:gs pos="88000">
              <a:srgbClr val="7005D4"/>
            </a:gs>
            <a:gs pos="100000">
              <a:srgbClr val="8C3D9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sz="6700" b="1" dirty="0" smtClean="0">
                <a:solidFill>
                  <a:srgbClr val="92D050"/>
                </a:solidFill>
              </a:rPr>
              <a:t>Svítit vždy jen v té</a:t>
            </a:r>
            <a:br>
              <a:rPr lang="cs-CZ" sz="6700" b="1" dirty="0" smtClean="0">
                <a:solidFill>
                  <a:srgbClr val="92D050"/>
                </a:solidFill>
              </a:rPr>
            </a:br>
            <a:r>
              <a:rPr lang="cs-CZ" sz="6000" b="1" dirty="0" smtClean="0">
                <a:solidFill>
                  <a:srgbClr val="92D050"/>
                </a:solidFill>
              </a:rPr>
              <a:t> __ __ __ __ __ __ __ __ __, </a:t>
            </a:r>
            <a:r>
              <a:rPr lang="cs-CZ" sz="6700" b="1" dirty="0" smtClean="0">
                <a:solidFill>
                  <a:srgbClr val="92D050"/>
                </a:solidFill>
              </a:rPr>
              <a:t>kde zrovna jsme a ne zbytečně po celém bytě.</a:t>
            </a:r>
            <a:br>
              <a:rPr lang="cs-CZ" sz="6700" b="1" dirty="0" smtClean="0">
                <a:solidFill>
                  <a:srgbClr val="92D050"/>
                </a:solidFill>
              </a:rPr>
            </a:br>
            <a:r>
              <a:rPr lang="cs-CZ" sz="6700" b="1" dirty="0">
                <a:solidFill>
                  <a:srgbClr val="92D050"/>
                </a:solidFill>
              </a:rPr>
              <a:t/>
            </a:r>
            <a:br>
              <a:rPr lang="cs-CZ" sz="6700" b="1" dirty="0">
                <a:solidFill>
                  <a:srgbClr val="92D050"/>
                </a:solidFill>
              </a:rPr>
            </a:br>
            <a:r>
              <a:rPr lang="cs-CZ" sz="7300" b="1" dirty="0" smtClean="0">
                <a:solidFill>
                  <a:srgbClr val="FFFF00"/>
                </a:solidFill>
              </a:rPr>
              <a:t>místnosti</a:t>
            </a:r>
            <a:endParaRPr lang="cs-CZ" sz="7300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3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3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FF"/>
            </a:gs>
            <a:gs pos="16000">
              <a:srgbClr val="1F1F1F"/>
            </a:gs>
            <a:gs pos="17999">
              <a:srgbClr val="FFFFFF"/>
            </a:gs>
            <a:gs pos="42000">
              <a:srgbClr val="636363"/>
            </a:gs>
            <a:gs pos="53000">
              <a:srgbClr val="CFCFCF"/>
            </a:gs>
            <a:gs pos="66000">
              <a:srgbClr val="CFCFCF"/>
            </a:gs>
            <a:gs pos="75999">
              <a:srgbClr val="1F1F1F"/>
            </a:gs>
            <a:gs pos="78999">
              <a:srgbClr val="FFFFFF"/>
            </a:gs>
            <a:gs pos="100000">
              <a:srgbClr val="7F7F7F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5300" b="1" u="sng" dirty="0" smtClean="0">
                <a:solidFill>
                  <a:srgbClr val="FF0000"/>
                </a:solidFill>
              </a:rPr>
              <a:t>Vytahovat</a:t>
            </a:r>
            <a:r>
              <a:rPr lang="cs-CZ" sz="5300" b="1" dirty="0" smtClean="0">
                <a:solidFill>
                  <a:schemeClr val="bg2">
                    <a:lumMod val="10000"/>
                  </a:schemeClr>
                </a:solidFill>
              </a:rPr>
              <a:t> elektrické</a:t>
            </a:r>
            <a:br>
              <a:rPr lang="cs-CZ" sz="5300" b="1" dirty="0" smtClean="0">
                <a:solidFill>
                  <a:schemeClr val="bg2">
                    <a:lumMod val="10000"/>
                  </a:schemeClr>
                </a:solidFill>
              </a:rPr>
            </a:br>
            <a:r>
              <a:rPr lang="cs-CZ" sz="5300" b="1" dirty="0" smtClean="0">
                <a:solidFill>
                  <a:schemeClr val="bg2">
                    <a:lumMod val="10000"/>
                  </a:schemeClr>
                </a:solidFill>
              </a:rPr>
              <a:t> __ __ __ __ __ __ __ __ __ </a:t>
            </a:r>
            <a:br>
              <a:rPr lang="cs-CZ" sz="5300" b="1" dirty="0" smtClean="0">
                <a:solidFill>
                  <a:schemeClr val="bg2">
                    <a:lumMod val="10000"/>
                  </a:schemeClr>
                </a:solidFill>
              </a:rPr>
            </a:br>
            <a:r>
              <a:rPr lang="cs-CZ" sz="5300" b="1" u="sng" dirty="0" smtClean="0">
                <a:solidFill>
                  <a:schemeClr val="bg2">
                    <a:lumMod val="10000"/>
                  </a:schemeClr>
                </a:solidFill>
              </a:rPr>
              <a:t>ze zásuvky</a:t>
            </a:r>
            <a:r>
              <a:rPr lang="cs-CZ" sz="5300" b="1" dirty="0" smtClean="0">
                <a:solidFill>
                  <a:schemeClr val="bg2">
                    <a:lumMod val="10000"/>
                  </a:schemeClr>
                </a:solidFill>
              </a:rPr>
              <a:t>, pokud je zrovna nepoužíváme </a:t>
            </a:r>
            <a:br>
              <a:rPr lang="cs-CZ" sz="5300" b="1" dirty="0" smtClean="0">
                <a:solidFill>
                  <a:schemeClr val="bg2">
                    <a:lumMod val="10000"/>
                  </a:schemeClr>
                </a:solidFill>
              </a:rPr>
            </a:br>
            <a:r>
              <a:rPr lang="cs-CZ" sz="5300" b="1" dirty="0" smtClean="0">
                <a:solidFill>
                  <a:schemeClr val="bg2">
                    <a:lumMod val="10000"/>
                  </a:schemeClr>
                </a:solidFill>
              </a:rPr>
              <a:t>a </a:t>
            </a:r>
            <a:r>
              <a:rPr lang="cs-CZ" sz="5300" b="1" u="sng" dirty="0" smtClean="0">
                <a:solidFill>
                  <a:srgbClr val="FF0000"/>
                </a:solidFill>
              </a:rPr>
              <a:t>nenechávat je běžet</a:t>
            </a:r>
            <a:r>
              <a:rPr lang="cs-CZ" sz="5300" b="1" dirty="0" smtClean="0">
                <a:solidFill>
                  <a:srgbClr val="FF0000"/>
                </a:solidFill>
              </a:rPr>
              <a:t> </a:t>
            </a:r>
            <a:r>
              <a:rPr lang="cs-CZ" sz="5300" b="1" dirty="0" smtClean="0">
                <a:solidFill>
                  <a:schemeClr val="bg2">
                    <a:lumMod val="10000"/>
                  </a:schemeClr>
                </a:solidFill>
              </a:rPr>
              <a:t/>
            </a:r>
            <a:br>
              <a:rPr lang="cs-CZ" sz="5300" b="1" dirty="0" smtClean="0">
                <a:solidFill>
                  <a:schemeClr val="bg2">
                    <a:lumMod val="10000"/>
                  </a:schemeClr>
                </a:solidFill>
              </a:rPr>
            </a:br>
            <a:r>
              <a:rPr lang="cs-CZ" sz="5300" b="1" dirty="0" smtClean="0">
                <a:solidFill>
                  <a:schemeClr val="bg2">
                    <a:lumMod val="10000"/>
                  </a:schemeClr>
                </a:solidFill>
              </a:rPr>
              <a:t>ani na úsporný režim.</a:t>
            </a:r>
            <a:endParaRPr lang="cs-CZ" sz="53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C9FCB"/>
            </a:gs>
            <a:gs pos="13000">
              <a:srgbClr val="F8B049"/>
            </a:gs>
            <a:gs pos="21001">
              <a:srgbClr val="F8B049"/>
            </a:gs>
            <a:gs pos="63000">
              <a:srgbClr val="FEE7F2"/>
            </a:gs>
            <a:gs pos="67000">
              <a:srgbClr val="F952A0"/>
            </a:gs>
            <a:gs pos="69000">
              <a:srgbClr val="C50849"/>
            </a:gs>
            <a:gs pos="82001">
              <a:srgbClr val="B43E85"/>
            </a:gs>
            <a:gs pos="100000">
              <a:srgbClr val="F8B049"/>
            </a:gs>
          </a:gsLst>
          <a:lin ang="27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6700" b="1" dirty="0" smtClean="0">
                <a:solidFill>
                  <a:schemeClr val="accent1">
                    <a:lumMod val="50000"/>
                  </a:schemeClr>
                </a:solidFill>
              </a:rPr>
              <a:t>Elektrický sporák vypínat chvíli před dohotovením pokrmu, na </a:t>
            </a:r>
            <a:br>
              <a:rPr lang="cs-CZ" sz="6700" b="1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6700" b="1" dirty="0" smtClean="0">
                <a:solidFill>
                  <a:srgbClr val="FF0000"/>
                </a:solidFill>
              </a:rPr>
              <a:t>__ __ __ __ __ </a:t>
            </a:r>
            <a:r>
              <a:rPr lang="cs-CZ" sz="6700" b="1" dirty="0" smtClean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cs-CZ" sz="6700" b="1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6700" b="1" dirty="0" smtClean="0">
                <a:solidFill>
                  <a:schemeClr val="accent1">
                    <a:lumMod val="50000"/>
                  </a:schemeClr>
                </a:solidFill>
              </a:rPr>
              <a:t>plotýnce nám dojde.</a:t>
            </a:r>
            <a:endParaRPr lang="cs-CZ" sz="6700" b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6000" b="1" dirty="0" smtClean="0">
                <a:solidFill>
                  <a:srgbClr val="7030A0"/>
                </a:solidFill>
              </a:rPr>
              <a:t>Elektrické topení zapínat úsporně, zbytečně místnosti </a:t>
            </a:r>
            <a:br>
              <a:rPr lang="cs-CZ" sz="6000" b="1" dirty="0" smtClean="0">
                <a:solidFill>
                  <a:srgbClr val="7030A0"/>
                </a:solidFill>
              </a:rPr>
            </a:br>
            <a:r>
              <a:rPr lang="cs-CZ" sz="6000" b="1" dirty="0" smtClean="0">
                <a:solidFill>
                  <a:srgbClr val="FFFF00"/>
                </a:solidFill>
              </a:rPr>
              <a:t>N__ __ Ř __ __ __ __ __ T,</a:t>
            </a:r>
            <a:br>
              <a:rPr lang="cs-CZ" sz="6000" b="1" dirty="0" smtClean="0">
                <a:solidFill>
                  <a:srgbClr val="FFFF00"/>
                </a:solidFill>
              </a:rPr>
            </a:br>
            <a:r>
              <a:rPr lang="cs-CZ" sz="6000" b="1" dirty="0" smtClean="0">
                <a:solidFill>
                  <a:srgbClr val="7030A0"/>
                </a:solidFill>
              </a:rPr>
              <a:t>větrat krátce a intenzivně.</a:t>
            </a:r>
            <a:endParaRPr lang="cs-CZ" sz="6000" b="1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Seznam informačních zdrojů 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1"/>
            <a:ext cx="8435280" cy="1756792"/>
          </a:xfrm>
        </p:spPr>
        <p:txBody>
          <a:bodyPr>
            <a:normAutofit/>
          </a:bodyPr>
          <a:lstStyle/>
          <a:p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1680" y="4509120"/>
            <a:ext cx="5976938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179512" y="5877272"/>
            <a:ext cx="89644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 smtClean="0"/>
              <a:t>Autorem materiálu a všech jeho částí, není-li uvedeno jinak, je Bc. Radka Doubková.</a:t>
            </a:r>
            <a:endParaRPr lang="cs-CZ" i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</TotalTime>
  <Words>38</Words>
  <Application>Microsoft Office PowerPoint</Application>
  <PresentationFormat>Předvádění na obrazovce (4:3)</PresentationFormat>
  <Paragraphs>18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        Popis prezentace      </vt:lpstr>
      <vt:lpstr>      Doplň, jak můžeš šetřit  elektrickou energií.</vt:lpstr>
      <vt:lpstr>        Svítit vždy jen v té  __ __ __ __ __ __ __ __ __, kde zrovna jsme a ne zbytečně po celém bytě.  místnosti</vt:lpstr>
      <vt:lpstr>       Vytahovat elektrické  __ __ __ __ __ __ __ __ __  ze zásuvky, pokud je zrovna nepoužíváme  a nenechávat je běžet  ani na úsporný režim.</vt:lpstr>
      <vt:lpstr>       Elektrický sporák vypínat chvíli před dohotovením pokrmu, na  __ __ __ __ __  plotýnce nám dojde.</vt:lpstr>
      <vt:lpstr>       Elektrické topení zapínat úsporně, zbytečně místnosti  N__ __ Ř __ __ __ __ __ T, větrat krátce a intenzivně.</vt:lpstr>
      <vt:lpstr>Seznam informačních zdrojů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Monika Nováková</dc:creator>
  <cp:lastModifiedBy>Martin Králík</cp:lastModifiedBy>
  <cp:revision>13</cp:revision>
  <dcterms:created xsi:type="dcterms:W3CDTF">2011-12-12T22:22:13Z</dcterms:created>
  <dcterms:modified xsi:type="dcterms:W3CDTF">2012-03-15T13:13:13Z</dcterms:modified>
</cp:coreProperties>
</file>