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56" r:id="rId2"/>
  </p:sldMasterIdLst>
  <p:sldIdLst>
    <p:sldId id="278" r:id="rId3"/>
    <p:sldId id="279" r:id="rId4"/>
    <p:sldId id="256" r:id="rId5"/>
    <p:sldId id="271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9" r:id="rId17"/>
    <p:sldId id="268" r:id="rId18"/>
    <p:sldId id="270" r:id="rId19"/>
    <p:sldId id="272" r:id="rId20"/>
    <p:sldId id="273" r:id="rId21"/>
    <p:sldId id="274" r:id="rId22"/>
    <p:sldId id="275" r:id="rId23"/>
    <p:sldId id="277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1C4"/>
    <a:srgbClr val="F2B800"/>
    <a:srgbClr val="BC8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652" autoAdjust="0"/>
  </p:normalViewPr>
  <p:slideViewPr>
    <p:cSldViewPr>
      <p:cViewPr varScale="1">
        <p:scale>
          <a:sx n="97" d="100"/>
          <a:sy n="97" d="100"/>
        </p:scale>
        <p:origin x="-3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828800"/>
            <a:ext cx="8382000" cy="1470025"/>
          </a:xfrm>
        </p:spPr>
        <p:txBody>
          <a:bodyPr/>
          <a:lstStyle/>
          <a:p>
            <a:r>
              <a:rPr lang="cs-CZ" sz="3600" dirty="0" smtClean="0">
                <a:latin typeface="Verdana" pitchFamily="34" charset="0"/>
              </a:rPr>
              <a:t>VY_32_INOVACE_46_Násobení </a:t>
            </a:r>
            <a:r>
              <a:rPr lang="cs-CZ" sz="3600" dirty="0" smtClean="0">
                <a:latin typeface="Verdana" pitchFamily="34" charset="0"/>
              </a:rPr>
              <a:t>a dělení šesti</a:t>
            </a:r>
            <a:endParaRPr lang="cs-CZ" sz="3600" dirty="0">
              <a:latin typeface="Verdana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371600"/>
          </a:xfrm>
        </p:spPr>
        <p:txBody>
          <a:bodyPr/>
          <a:lstStyle/>
          <a:p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Základní škola Jindřicha </a:t>
            </a:r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Pravečka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 </a:t>
            </a:r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Výprachtice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 390</a:t>
            </a:r>
          </a:p>
          <a:p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Reg.č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. CZ.1.07/1.4.00/21.1674</a:t>
            </a:r>
          </a:p>
        </p:txBody>
      </p:sp>
      <p:pic>
        <p:nvPicPr>
          <p:cNvPr id="4100" name="Picture 4" descr="eu_lo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685800" y="5486400"/>
            <a:ext cx="4114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latin typeface="Verdana" pitchFamily="34" charset="0"/>
              </a:rPr>
              <a:t>Autor</a:t>
            </a:r>
            <a:r>
              <a:rPr lang="cs-CZ" dirty="0" smtClean="0">
                <a:latin typeface="Verdana" pitchFamily="34" charset="0"/>
              </a:rPr>
              <a:t>:   Mgr. Žaneta Fiebigerová</a:t>
            </a:r>
            <a:endParaRPr lang="cs-CZ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251520" y="1650867"/>
            <a:ext cx="864096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endParaRPr lang="cs-CZ" sz="2400" dirty="0">
              <a:latin typeface="Verdana" pitchFamily="34" charset="0"/>
            </a:endParaRPr>
          </a:p>
          <a:p>
            <a:pPr algn="ctr"/>
            <a:r>
              <a:rPr lang="cs-CZ" sz="2400" dirty="0">
                <a:latin typeface="Verdana" pitchFamily="34" charset="0"/>
              </a:rPr>
              <a:t>Pracovní materiál je věnován </a:t>
            </a:r>
            <a:r>
              <a:rPr lang="cs-CZ" sz="2400" dirty="0" smtClean="0">
                <a:latin typeface="Verdana" pitchFamily="34" charset="0"/>
              </a:rPr>
              <a:t>výuce o násobení dělení šesti (určen pro 2. - 5. ročník ZŠ)</a:t>
            </a:r>
          </a:p>
          <a:p>
            <a:pPr algn="ctr"/>
            <a:endParaRPr lang="cs-CZ" sz="2400" dirty="0" smtClean="0">
              <a:latin typeface="Verdana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násobení a dělení šesti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přehledná tabulka násobení šesti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vyhledávání a doplňování násobků šesti s kontrolou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procvičování násobení a dělení šesti s kontrolou     výsledků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vyškrtávání dvojic příkladů a správných výsledků v tabulce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sestavování puzzle čísla, které nemá dvojici v tabulce </a:t>
            </a:r>
            <a:endParaRPr lang="cs-CZ" sz="2400" dirty="0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Anotace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NÁSOBENÍ A DĚLENÍ ŠESTI</a:t>
            </a:r>
            <a:endParaRPr lang="cs-CZ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857256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0 . 6 = 0</a:t>
            </a:r>
          </a:p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0 = </a:t>
            </a:r>
            <a:r>
              <a:rPr lang="cs-CZ" sz="2800" dirty="0" err="1" smtClean="0">
                <a:solidFill>
                  <a:srgbClr val="00B0F0"/>
                </a:solidFill>
              </a:rPr>
              <a:t>0</a:t>
            </a:r>
            <a:endParaRPr lang="cs-CZ" sz="2800" dirty="0" smtClean="0">
              <a:solidFill>
                <a:srgbClr val="00B0F0"/>
              </a:solidFill>
            </a:endParaRPr>
          </a:p>
          <a:p>
            <a:pPr algn="ctr"/>
            <a:endParaRPr lang="cs-CZ" sz="8000" dirty="0" smtClean="0">
              <a:solidFill>
                <a:srgbClr val="00B0F0"/>
              </a:solidFill>
            </a:endParaRPr>
          </a:p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0 : 6 = 0</a:t>
            </a:r>
          </a:p>
          <a:p>
            <a:pPr algn="ctr"/>
            <a:endParaRPr lang="cs-CZ" sz="8000" dirty="0" smtClean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857256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1 . 6 = </a:t>
            </a:r>
            <a:r>
              <a:rPr lang="cs-CZ" sz="8000" dirty="0" err="1" smtClean="0">
                <a:solidFill>
                  <a:srgbClr val="00B0F0"/>
                </a:solidFill>
              </a:rPr>
              <a:t>6</a:t>
            </a:r>
            <a:endParaRPr lang="cs-CZ" sz="8000" dirty="0" smtClean="0">
              <a:solidFill>
                <a:srgbClr val="00B0F0"/>
              </a:solidFill>
            </a:endParaRPr>
          </a:p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6 =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endParaRPr lang="cs-CZ" sz="2800" dirty="0" smtClean="0">
              <a:solidFill>
                <a:srgbClr val="00B0F0"/>
              </a:solidFill>
            </a:endParaRPr>
          </a:p>
          <a:p>
            <a:pPr algn="ctr"/>
            <a:endParaRPr lang="cs-CZ" sz="8000" dirty="0" smtClean="0">
              <a:solidFill>
                <a:srgbClr val="00B0F0"/>
              </a:solidFill>
            </a:endParaRPr>
          </a:p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6 : </a:t>
            </a:r>
            <a:r>
              <a:rPr lang="cs-CZ" sz="8000" dirty="0" err="1" smtClean="0">
                <a:solidFill>
                  <a:srgbClr val="00B0F0"/>
                </a:solidFill>
              </a:rPr>
              <a:t>6</a:t>
            </a:r>
            <a:r>
              <a:rPr lang="cs-CZ" sz="8000" dirty="0" smtClean="0">
                <a:solidFill>
                  <a:srgbClr val="00B0F0"/>
                </a:solidFill>
              </a:rPr>
              <a:t> = 1</a:t>
            </a:r>
            <a:endParaRPr lang="cs-CZ" sz="8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857256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2 . 6 = 12</a:t>
            </a:r>
          </a:p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6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= 12</a:t>
            </a:r>
          </a:p>
          <a:p>
            <a:pPr algn="ctr"/>
            <a:endParaRPr lang="cs-CZ" sz="8000" dirty="0" smtClean="0">
              <a:solidFill>
                <a:srgbClr val="00B0F0"/>
              </a:solidFill>
            </a:endParaRPr>
          </a:p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12 : 6 = 2</a:t>
            </a:r>
            <a:endParaRPr lang="cs-CZ" sz="8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85720" y="1571612"/>
            <a:ext cx="857256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3 . 6 = 18</a:t>
            </a:r>
          </a:p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6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= 18</a:t>
            </a:r>
          </a:p>
          <a:p>
            <a:pPr algn="ctr"/>
            <a:endParaRPr lang="cs-CZ" sz="8000" dirty="0" smtClean="0">
              <a:solidFill>
                <a:srgbClr val="00B0F0"/>
              </a:solidFill>
            </a:endParaRPr>
          </a:p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18 : 6 = 3</a:t>
            </a:r>
            <a:endParaRPr lang="cs-CZ" sz="8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85720" y="1571612"/>
            <a:ext cx="857256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4 . 6 = 24</a:t>
            </a:r>
          </a:p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6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= 24</a:t>
            </a:r>
          </a:p>
          <a:p>
            <a:pPr algn="ctr"/>
            <a:endParaRPr lang="cs-CZ" sz="8000" dirty="0" smtClean="0">
              <a:solidFill>
                <a:srgbClr val="00B0F0"/>
              </a:solidFill>
            </a:endParaRPr>
          </a:p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24 : 6 = 4</a:t>
            </a:r>
            <a:endParaRPr lang="cs-CZ" sz="8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857256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5 . 6 = 30</a:t>
            </a:r>
          </a:p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6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= 30</a:t>
            </a:r>
          </a:p>
          <a:p>
            <a:pPr algn="ctr"/>
            <a:endParaRPr lang="cs-CZ" sz="8000" dirty="0" smtClean="0">
              <a:solidFill>
                <a:srgbClr val="00B0F0"/>
              </a:solidFill>
            </a:endParaRPr>
          </a:p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30 : 6 = 5</a:t>
            </a:r>
            <a:endParaRPr lang="cs-CZ" sz="8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857256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6 . 6 = 36</a:t>
            </a:r>
          </a:p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6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= 36</a:t>
            </a:r>
          </a:p>
          <a:p>
            <a:pPr algn="ctr"/>
            <a:endParaRPr lang="cs-CZ" sz="8000" dirty="0" smtClean="0">
              <a:solidFill>
                <a:srgbClr val="00B0F0"/>
              </a:solidFill>
            </a:endParaRPr>
          </a:p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36 : 5 = 6</a:t>
            </a:r>
            <a:endParaRPr lang="cs-CZ" sz="8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857256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7 . 6 = 42</a:t>
            </a:r>
          </a:p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6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= 42</a:t>
            </a:r>
          </a:p>
          <a:p>
            <a:pPr algn="ctr"/>
            <a:endParaRPr lang="cs-CZ" sz="8000" dirty="0" smtClean="0">
              <a:solidFill>
                <a:srgbClr val="00B0F0"/>
              </a:solidFill>
            </a:endParaRPr>
          </a:p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35 : 5 = 7</a:t>
            </a:r>
            <a:endParaRPr lang="cs-CZ" sz="8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857256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8 . 6 = 48</a:t>
            </a:r>
          </a:p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6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= 48</a:t>
            </a:r>
          </a:p>
          <a:p>
            <a:pPr algn="ctr"/>
            <a:endParaRPr lang="cs-CZ" sz="8000" dirty="0" smtClean="0">
              <a:solidFill>
                <a:srgbClr val="00B0F0"/>
              </a:solidFill>
            </a:endParaRPr>
          </a:p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48 : 6 = 8</a:t>
            </a:r>
            <a:endParaRPr lang="cs-CZ" sz="8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857256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9 . 6 = 54</a:t>
            </a:r>
          </a:p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6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= 54</a:t>
            </a:r>
          </a:p>
          <a:p>
            <a:pPr algn="ctr"/>
            <a:endParaRPr lang="cs-CZ" sz="8000" dirty="0" smtClean="0">
              <a:solidFill>
                <a:srgbClr val="00B0F0"/>
              </a:solidFill>
            </a:endParaRPr>
          </a:p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54 : 6 = 9</a:t>
            </a:r>
            <a:endParaRPr lang="cs-CZ" sz="8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857256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10 . 6 = 60</a:t>
            </a:r>
          </a:p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6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+ </a:t>
            </a:r>
            <a:r>
              <a:rPr lang="cs-CZ" sz="2800" dirty="0" err="1" smtClean="0">
                <a:solidFill>
                  <a:srgbClr val="00B0F0"/>
                </a:solidFill>
              </a:rPr>
              <a:t>6</a:t>
            </a:r>
            <a:r>
              <a:rPr lang="cs-CZ" sz="2800" dirty="0" smtClean="0">
                <a:solidFill>
                  <a:srgbClr val="00B0F0"/>
                </a:solidFill>
              </a:rPr>
              <a:t> = 60</a:t>
            </a:r>
          </a:p>
          <a:p>
            <a:pPr algn="ctr"/>
            <a:endParaRPr lang="cs-CZ" sz="8000" dirty="0" smtClean="0">
              <a:solidFill>
                <a:srgbClr val="00B0F0"/>
              </a:solidFill>
            </a:endParaRPr>
          </a:p>
          <a:p>
            <a:pPr algn="ctr"/>
            <a:r>
              <a:rPr lang="cs-CZ" sz="8000" dirty="0" smtClean="0">
                <a:solidFill>
                  <a:srgbClr val="00B0F0"/>
                </a:solidFill>
              </a:rPr>
              <a:t>60 : 6 = 10</a:t>
            </a:r>
            <a:endParaRPr lang="cs-CZ" sz="8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596" y="1500174"/>
            <a:ext cx="892975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00B0F0"/>
                </a:solidFill>
              </a:rPr>
              <a:t>0 = </a:t>
            </a:r>
            <a:r>
              <a:rPr lang="cs-CZ" sz="2000" dirty="0" err="1" smtClean="0">
                <a:solidFill>
                  <a:srgbClr val="00B0F0"/>
                </a:solidFill>
              </a:rPr>
              <a:t>0</a:t>
            </a:r>
            <a:r>
              <a:rPr lang="cs-CZ" sz="2000" dirty="0" smtClean="0">
                <a:solidFill>
                  <a:srgbClr val="00B0F0"/>
                </a:solidFill>
              </a:rPr>
              <a:t>                                                                     </a:t>
            </a:r>
            <a:r>
              <a:rPr lang="cs-CZ" sz="2000" dirty="0" err="1" smtClean="0">
                <a:solidFill>
                  <a:srgbClr val="00B0F0"/>
                </a:solidFill>
              </a:rPr>
              <a:t>0</a:t>
            </a:r>
            <a:r>
              <a:rPr lang="cs-CZ" sz="2000" dirty="0" smtClean="0">
                <a:solidFill>
                  <a:srgbClr val="00B0F0"/>
                </a:solidFill>
              </a:rPr>
              <a:t> . 6 = 0</a:t>
            </a:r>
          </a:p>
          <a:p>
            <a:r>
              <a:rPr lang="cs-CZ" sz="2000" dirty="0" smtClean="0">
                <a:solidFill>
                  <a:srgbClr val="00B0F0"/>
                </a:solidFill>
              </a:rPr>
              <a:t>6 =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                                                                    1 . 6 =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                                   </a:t>
            </a:r>
          </a:p>
          <a:p>
            <a:r>
              <a:rPr lang="cs-CZ" sz="2000" dirty="0" smtClean="0">
                <a:solidFill>
                  <a:srgbClr val="00B0F0"/>
                </a:solidFill>
              </a:rPr>
              <a:t>6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= 12                                                             2 . 6 = 12</a:t>
            </a:r>
          </a:p>
          <a:p>
            <a:r>
              <a:rPr lang="cs-CZ" sz="2000" dirty="0" smtClean="0">
                <a:solidFill>
                  <a:srgbClr val="00B0F0"/>
                </a:solidFill>
              </a:rPr>
              <a:t>6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= 18                                                       3 . 6 = 18</a:t>
            </a:r>
          </a:p>
          <a:p>
            <a:r>
              <a:rPr lang="cs-CZ" sz="2000" dirty="0" smtClean="0">
                <a:solidFill>
                  <a:srgbClr val="00B0F0"/>
                </a:solidFill>
              </a:rPr>
              <a:t>6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= 24                                                 4 . 6 = 24 </a:t>
            </a:r>
          </a:p>
          <a:p>
            <a:r>
              <a:rPr lang="cs-CZ" sz="2000" dirty="0" smtClean="0">
                <a:solidFill>
                  <a:srgbClr val="00B0F0"/>
                </a:solidFill>
              </a:rPr>
              <a:t>6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= 30                                           5 . 6 = 30</a:t>
            </a:r>
          </a:p>
          <a:p>
            <a:r>
              <a:rPr lang="cs-CZ" sz="2000" dirty="0" smtClean="0">
                <a:solidFill>
                  <a:srgbClr val="00B0F0"/>
                </a:solidFill>
              </a:rPr>
              <a:t>6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= 36                                     6 . 6 = 36</a:t>
            </a:r>
          </a:p>
          <a:p>
            <a:r>
              <a:rPr lang="cs-CZ" sz="2000" dirty="0" smtClean="0">
                <a:solidFill>
                  <a:srgbClr val="00B0F0"/>
                </a:solidFill>
              </a:rPr>
              <a:t>6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= 42                               7 . 6 = 42</a:t>
            </a:r>
          </a:p>
          <a:p>
            <a:r>
              <a:rPr lang="cs-CZ" sz="2000" dirty="0" smtClean="0">
                <a:solidFill>
                  <a:srgbClr val="00B0F0"/>
                </a:solidFill>
              </a:rPr>
              <a:t>6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= 48                         8 . 6 = 48</a:t>
            </a:r>
          </a:p>
          <a:p>
            <a:r>
              <a:rPr lang="cs-CZ" sz="2000" dirty="0" smtClean="0">
                <a:solidFill>
                  <a:srgbClr val="00B0F0"/>
                </a:solidFill>
              </a:rPr>
              <a:t>6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= 54                   9 . 6 = 54</a:t>
            </a:r>
          </a:p>
          <a:p>
            <a:r>
              <a:rPr lang="cs-CZ" sz="2000" dirty="0" smtClean="0">
                <a:solidFill>
                  <a:srgbClr val="00B0F0"/>
                </a:solidFill>
              </a:rPr>
              <a:t>6 + 6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+ </a:t>
            </a:r>
            <a:r>
              <a:rPr lang="cs-CZ" sz="2000" dirty="0" err="1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rgbClr val="00B0F0"/>
                </a:solidFill>
              </a:rPr>
              <a:t> = 60           10 . 6 = 60</a:t>
            </a:r>
            <a:endParaRPr lang="cs-CZ" sz="2000" dirty="0">
              <a:solidFill>
                <a:srgbClr val="00B0F0"/>
              </a:solidFill>
            </a:endParaRPr>
          </a:p>
        </p:txBody>
      </p:sp>
      <p:sp>
        <p:nvSpPr>
          <p:cNvPr id="26" name="Šipka doprava 25"/>
          <p:cNvSpPr/>
          <p:nvPr/>
        </p:nvSpPr>
        <p:spPr>
          <a:xfrm>
            <a:off x="6715140" y="1571612"/>
            <a:ext cx="478342" cy="214314"/>
          </a:xfrm>
          <a:prstGeom prst="rightArrow">
            <a:avLst/>
          </a:prstGeom>
          <a:solidFill>
            <a:srgbClr val="00B0F0"/>
          </a:solidFill>
          <a:ln>
            <a:solidFill>
              <a:srgbClr val="0091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ipka doprava 26"/>
          <p:cNvSpPr/>
          <p:nvPr/>
        </p:nvSpPr>
        <p:spPr>
          <a:xfrm>
            <a:off x="6500826" y="1928802"/>
            <a:ext cx="478342" cy="214314"/>
          </a:xfrm>
          <a:prstGeom prst="rightArrow">
            <a:avLst/>
          </a:prstGeom>
          <a:solidFill>
            <a:srgbClr val="00B0F0"/>
          </a:solidFill>
          <a:ln>
            <a:solidFill>
              <a:srgbClr val="0091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Šipka doprava 27"/>
          <p:cNvSpPr/>
          <p:nvPr/>
        </p:nvSpPr>
        <p:spPr>
          <a:xfrm>
            <a:off x="6715140" y="2214554"/>
            <a:ext cx="478342" cy="214314"/>
          </a:xfrm>
          <a:prstGeom prst="rightArrow">
            <a:avLst/>
          </a:prstGeom>
          <a:solidFill>
            <a:srgbClr val="00B0F0"/>
          </a:solidFill>
          <a:ln>
            <a:solidFill>
              <a:srgbClr val="0091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Šipka doprava 28"/>
          <p:cNvSpPr/>
          <p:nvPr/>
        </p:nvSpPr>
        <p:spPr>
          <a:xfrm>
            <a:off x="6500826" y="2500306"/>
            <a:ext cx="478342" cy="214314"/>
          </a:xfrm>
          <a:prstGeom prst="rightArrow">
            <a:avLst/>
          </a:prstGeom>
          <a:solidFill>
            <a:srgbClr val="00B0F0"/>
          </a:solidFill>
          <a:ln>
            <a:solidFill>
              <a:srgbClr val="0091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Šipka doprava 29"/>
          <p:cNvSpPr/>
          <p:nvPr/>
        </p:nvSpPr>
        <p:spPr>
          <a:xfrm>
            <a:off x="6715140" y="2857496"/>
            <a:ext cx="478342" cy="214314"/>
          </a:xfrm>
          <a:prstGeom prst="rightArrow">
            <a:avLst/>
          </a:prstGeom>
          <a:solidFill>
            <a:srgbClr val="00B0F0"/>
          </a:solidFill>
          <a:ln>
            <a:solidFill>
              <a:srgbClr val="0091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Šipka doprava 30"/>
          <p:cNvSpPr/>
          <p:nvPr/>
        </p:nvSpPr>
        <p:spPr>
          <a:xfrm>
            <a:off x="6500826" y="3143248"/>
            <a:ext cx="478342" cy="214314"/>
          </a:xfrm>
          <a:prstGeom prst="rightArrow">
            <a:avLst/>
          </a:prstGeom>
          <a:solidFill>
            <a:srgbClr val="00B0F0"/>
          </a:solidFill>
          <a:ln>
            <a:solidFill>
              <a:srgbClr val="0091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Šipka doprava 31"/>
          <p:cNvSpPr/>
          <p:nvPr/>
        </p:nvSpPr>
        <p:spPr>
          <a:xfrm>
            <a:off x="6786578" y="3429000"/>
            <a:ext cx="478342" cy="214314"/>
          </a:xfrm>
          <a:prstGeom prst="rightArrow">
            <a:avLst/>
          </a:prstGeom>
          <a:solidFill>
            <a:srgbClr val="00B0F0"/>
          </a:solidFill>
          <a:ln>
            <a:solidFill>
              <a:srgbClr val="0091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Šipka doprava 32"/>
          <p:cNvSpPr/>
          <p:nvPr/>
        </p:nvSpPr>
        <p:spPr>
          <a:xfrm>
            <a:off x="6500826" y="3714752"/>
            <a:ext cx="478342" cy="214314"/>
          </a:xfrm>
          <a:prstGeom prst="rightArrow">
            <a:avLst/>
          </a:prstGeom>
          <a:solidFill>
            <a:srgbClr val="00B0F0"/>
          </a:solidFill>
          <a:ln>
            <a:solidFill>
              <a:srgbClr val="0091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Šipka doprava 33"/>
          <p:cNvSpPr/>
          <p:nvPr/>
        </p:nvSpPr>
        <p:spPr>
          <a:xfrm>
            <a:off x="6786578" y="4000504"/>
            <a:ext cx="478342" cy="214314"/>
          </a:xfrm>
          <a:prstGeom prst="rightArrow">
            <a:avLst/>
          </a:prstGeom>
          <a:solidFill>
            <a:srgbClr val="00B0F0"/>
          </a:solidFill>
          <a:ln>
            <a:solidFill>
              <a:srgbClr val="0091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Šipka doprava 34"/>
          <p:cNvSpPr/>
          <p:nvPr/>
        </p:nvSpPr>
        <p:spPr>
          <a:xfrm>
            <a:off x="6500826" y="4286256"/>
            <a:ext cx="478342" cy="214314"/>
          </a:xfrm>
          <a:prstGeom prst="rightArrow">
            <a:avLst/>
          </a:prstGeom>
          <a:solidFill>
            <a:srgbClr val="00B0F0"/>
          </a:solidFill>
          <a:ln>
            <a:solidFill>
              <a:srgbClr val="0091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6715140" y="4643446"/>
            <a:ext cx="478342" cy="214314"/>
          </a:xfrm>
          <a:prstGeom prst="rightArrow">
            <a:avLst/>
          </a:prstGeom>
          <a:solidFill>
            <a:srgbClr val="00B0F0"/>
          </a:solidFill>
          <a:ln>
            <a:solidFill>
              <a:srgbClr val="0091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571604" y="2357430"/>
          <a:ext cx="6215106" cy="369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72870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10</a:t>
                      </a:r>
                      <a:endParaRPr lang="cs-CZ" dirty="0"/>
                    </a:p>
                  </a:txBody>
                  <a:tcPr/>
                </a:tc>
              </a:tr>
              <a:tr h="3435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40</a:t>
                      </a:r>
                      <a:endParaRPr lang="cs-CZ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142980" y="1500174"/>
          <a:ext cx="6858038" cy="571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3458"/>
                <a:gridCol w="623458"/>
                <a:gridCol w="623458"/>
                <a:gridCol w="623458"/>
                <a:gridCol w="623458"/>
                <a:gridCol w="623458"/>
                <a:gridCol w="623458"/>
                <a:gridCol w="623458"/>
                <a:gridCol w="623458"/>
                <a:gridCol w="623458"/>
                <a:gridCol w="623458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357158" y="357166"/>
            <a:ext cx="857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B0F0"/>
                </a:solidFill>
              </a:rPr>
              <a:t>VYBER ČÍSLA A DOPLŇ TABULKU NÁSOBKŮ ŠESTI:</a:t>
            </a:r>
            <a:endParaRPr lang="cs-CZ" sz="2400" dirty="0">
              <a:solidFill>
                <a:srgbClr val="00B0F0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142976" y="857232"/>
          <a:ext cx="6858038" cy="571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3458"/>
                <a:gridCol w="623458"/>
                <a:gridCol w="623458"/>
                <a:gridCol w="623458"/>
                <a:gridCol w="623458"/>
                <a:gridCol w="623458"/>
                <a:gridCol w="623458"/>
                <a:gridCol w="623458"/>
                <a:gridCol w="623458"/>
                <a:gridCol w="623458"/>
                <a:gridCol w="623458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Tabulka 26"/>
          <p:cNvGraphicFramePr>
            <a:graphicFrameLocks noGrp="1"/>
          </p:cNvGraphicFramePr>
          <p:nvPr/>
        </p:nvGraphicFramePr>
        <p:xfrm>
          <a:off x="1331640" y="1556222"/>
          <a:ext cx="2520280" cy="48245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8192"/>
                <a:gridCol w="792088"/>
              </a:tblGrid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 . 6 =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18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 . 6 = 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24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 . 6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 . 6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42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 . 6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 . 6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 . 6 =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54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 . 6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48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 . 6 =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60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 . 6 =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36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. 6 =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8" name="Tabulka 27"/>
          <p:cNvGraphicFramePr>
            <a:graphicFrameLocks noGrp="1"/>
          </p:cNvGraphicFramePr>
          <p:nvPr/>
        </p:nvGraphicFramePr>
        <p:xfrm>
          <a:off x="5076056" y="1556222"/>
          <a:ext cx="2520281" cy="48245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0522"/>
                <a:gridCol w="809759"/>
              </a:tblGrid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24 : 6 =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48 : 6 = 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18 : 6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 : 6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 : 6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54 : 6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36 : 6 =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 : 6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42 : 6 =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60 : 6 =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 : 6 =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9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1462" y="1968890"/>
            <a:ext cx="568795" cy="511331"/>
          </a:xfrm>
          <a:prstGeom prst="rect">
            <a:avLst/>
          </a:prstGeom>
          <a:noFill/>
        </p:spPr>
      </p:pic>
      <p:pic>
        <p:nvPicPr>
          <p:cNvPr id="30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3265034"/>
            <a:ext cx="568795" cy="511331"/>
          </a:xfrm>
          <a:prstGeom prst="rect">
            <a:avLst/>
          </a:prstGeom>
          <a:noFill/>
        </p:spPr>
      </p:pic>
      <p:pic>
        <p:nvPicPr>
          <p:cNvPr id="31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3697082"/>
            <a:ext cx="568795" cy="511331"/>
          </a:xfrm>
          <a:prstGeom prst="rect">
            <a:avLst/>
          </a:prstGeom>
          <a:noFill/>
        </p:spPr>
      </p:pic>
      <p:pic>
        <p:nvPicPr>
          <p:cNvPr id="32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4129130"/>
            <a:ext cx="568795" cy="511331"/>
          </a:xfrm>
          <a:prstGeom prst="rect">
            <a:avLst/>
          </a:prstGeom>
          <a:noFill/>
        </p:spPr>
      </p:pic>
      <p:pic>
        <p:nvPicPr>
          <p:cNvPr id="33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4561178"/>
            <a:ext cx="568795" cy="511331"/>
          </a:xfrm>
          <a:prstGeom prst="rect">
            <a:avLst/>
          </a:prstGeom>
          <a:noFill/>
        </p:spPr>
      </p:pic>
      <p:pic>
        <p:nvPicPr>
          <p:cNvPr id="34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4993226"/>
            <a:ext cx="568795" cy="511331"/>
          </a:xfrm>
          <a:prstGeom prst="rect">
            <a:avLst/>
          </a:prstGeom>
          <a:noFill/>
        </p:spPr>
      </p:pic>
      <p:pic>
        <p:nvPicPr>
          <p:cNvPr id="35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5497282"/>
            <a:ext cx="568795" cy="511331"/>
          </a:xfrm>
          <a:prstGeom prst="rect">
            <a:avLst/>
          </a:prstGeom>
          <a:noFill/>
        </p:spPr>
      </p:pic>
      <p:pic>
        <p:nvPicPr>
          <p:cNvPr id="36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5929330"/>
            <a:ext cx="568795" cy="511331"/>
          </a:xfrm>
          <a:prstGeom prst="rect">
            <a:avLst/>
          </a:prstGeom>
          <a:noFill/>
        </p:spPr>
      </p:pic>
      <p:pic>
        <p:nvPicPr>
          <p:cNvPr id="37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1462" y="2400938"/>
            <a:ext cx="568795" cy="511331"/>
          </a:xfrm>
          <a:prstGeom prst="rect">
            <a:avLst/>
          </a:prstGeom>
          <a:noFill/>
        </p:spPr>
      </p:pic>
      <p:pic>
        <p:nvPicPr>
          <p:cNvPr id="38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1462" y="2832986"/>
            <a:ext cx="568795" cy="511331"/>
          </a:xfrm>
          <a:prstGeom prst="rect">
            <a:avLst/>
          </a:prstGeom>
          <a:noFill/>
        </p:spPr>
      </p:pic>
      <p:pic>
        <p:nvPicPr>
          <p:cNvPr id="39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1462" y="1536842"/>
            <a:ext cx="568795" cy="511331"/>
          </a:xfrm>
          <a:prstGeom prst="rect">
            <a:avLst/>
          </a:prstGeom>
          <a:noFill/>
        </p:spPr>
      </p:pic>
      <p:pic>
        <p:nvPicPr>
          <p:cNvPr id="40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686" y="1968890"/>
            <a:ext cx="568795" cy="511331"/>
          </a:xfrm>
          <a:prstGeom prst="rect">
            <a:avLst/>
          </a:prstGeom>
          <a:noFill/>
        </p:spPr>
      </p:pic>
      <p:pic>
        <p:nvPicPr>
          <p:cNvPr id="41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3265034"/>
            <a:ext cx="568795" cy="511331"/>
          </a:xfrm>
          <a:prstGeom prst="rect">
            <a:avLst/>
          </a:prstGeom>
          <a:noFill/>
        </p:spPr>
      </p:pic>
      <p:pic>
        <p:nvPicPr>
          <p:cNvPr id="42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3697082"/>
            <a:ext cx="568795" cy="511331"/>
          </a:xfrm>
          <a:prstGeom prst="rect">
            <a:avLst/>
          </a:prstGeom>
          <a:noFill/>
        </p:spPr>
      </p:pic>
      <p:pic>
        <p:nvPicPr>
          <p:cNvPr id="43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4129130"/>
            <a:ext cx="568795" cy="511331"/>
          </a:xfrm>
          <a:prstGeom prst="rect">
            <a:avLst/>
          </a:prstGeom>
          <a:noFill/>
        </p:spPr>
      </p:pic>
      <p:pic>
        <p:nvPicPr>
          <p:cNvPr id="44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4561178"/>
            <a:ext cx="568795" cy="511331"/>
          </a:xfrm>
          <a:prstGeom prst="rect">
            <a:avLst/>
          </a:prstGeom>
          <a:noFill/>
        </p:spPr>
      </p:pic>
      <p:pic>
        <p:nvPicPr>
          <p:cNvPr id="45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4993226"/>
            <a:ext cx="568795" cy="511331"/>
          </a:xfrm>
          <a:prstGeom prst="rect">
            <a:avLst/>
          </a:prstGeom>
          <a:noFill/>
        </p:spPr>
      </p:pic>
      <p:pic>
        <p:nvPicPr>
          <p:cNvPr id="46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5497282"/>
            <a:ext cx="568795" cy="511331"/>
          </a:xfrm>
          <a:prstGeom prst="rect">
            <a:avLst/>
          </a:prstGeom>
          <a:noFill/>
        </p:spPr>
      </p:pic>
      <p:pic>
        <p:nvPicPr>
          <p:cNvPr id="47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5929330"/>
            <a:ext cx="568795" cy="511331"/>
          </a:xfrm>
          <a:prstGeom prst="rect">
            <a:avLst/>
          </a:prstGeom>
          <a:noFill/>
        </p:spPr>
      </p:pic>
      <p:pic>
        <p:nvPicPr>
          <p:cNvPr id="48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686" y="2400938"/>
            <a:ext cx="568795" cy="511331"/>
          </a:xfrm>
          <a:prstGeom prst="rect">
            <a:avLst/>
          </a:prstGeom>
          <a:noFill/>
        </p:spPr>
      </p:pic>
      <p:pic>
        <p:nvPicPr>
          <p:cNvPr id="49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686" y="2832986"/>
            <a:ext cx="568795" cy="511331"/>
          </a:xfrm>
          <a:prstGeom prst="rect">
            <a:avLst/>
          </a:prstGeom>
          <a:noFill/>
        </p:spPr>
      </p:pic>
      <p:pic>
        <p:nvPicPr>
          <p:cNvPr id="50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686" y="1536842"/>
            <a:ext cx="568795" cy="511331"/>
          </a:xfrm>
          <a:prstGeom prst="rect">
            <a:avLst/>
          </a:prstGeom>
          <a:noFill/>
        </p:spPr>
      </p:pic>
      <p:sp>
        <p:nvSpPr>
          <p:cNvPr id="51" name="TextovéPole 50"/>
          <p:cNvSpPr txBox="1"/>
          <p:nvPr/>
        </p:nvSpPr>
        <p:spPr>
          <a:xfrm>
            <a:off x="285720" y="357166"/>
            <a:ext cx="8572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B0F0"/>
                </a:solidFill>
              </a:rPr>
              <a:t>ZKUS SI NÁSOBENÍ A DĚLENÍ ŠESTI, </a:t>
            </a:r>
          </a:p>
          <a:p>
            <a:pPr algn="ctr"/>
            <a:r>
              <a:rPr lang="cs-CZ" sz="2400" dirty="0" smtClean="0">
                <a:solidFill>
                  <a:srgbClr val="00B0F0"/>
                </a:solidFill>
              </a:rPr>
              <a:t>SPRÁVNÝ VÝSLEDEK SE SKRÝVÁ POD SMAJLÍKEM:</a:t>
            </a:r>
            <a:endParaRPr lang="cs-CZ" sz="24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24000" y="1643050"/>
          <a:ext cx="6096000" cy="45323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90646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60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4 . 6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54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18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1 . 6</a:t>
                      </a:r>
                      <a:endParaRPr lang="cs-CZ" sz="2000" b="1" dirty="0"/>
                    </a:p>
                  </a:txBody>
                  <a:tcPr anchor="ctr"/>
                </a:tc>
              </a:tr>
              <a:tr h="90646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0 . 6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6 . 6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7 . 6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48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48 : 6</a:t>
                      </a:r>
                      <a:endParaRPr lang="cs-CZ" sz="2000" b="1" dirty="0"/>
                    </a:p>
                  </a:txBody>
                  <a:tcPr anchor="ctr"/>
                </a:tc>
              </a:tr>
              <a:tr h="90646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36 : 6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1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6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6 : </a:t>
                      </a:r>
                      <a:r>
                        <a:rPr lang="cs-CZ" sz="2000" b="1" dirty="0" err="1" smtClean="0"/>
                        <a:t>6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30</a:t>
                      </a:r>
                      <a:endParaRPr lang="cs-CZ" sz="2000" b="1" dirty="0"/>
                    </a:p>
                  </a:txBody>
                  <a:tcPr anchor="ctr"/>
                </a:tc>
              </a:tr>
              <a:tr h="90646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36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42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5 . 6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8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0</a:t>
                      </a:r>
                      <a:endParaRPr lang="cs-CZ" sz="2000" b="1" dirty="0"/>
                    </a:p>
                  </a:txBody>
                  <a:tcPr anchor="ctr"/>
                </a:tc>
              </a:tr>
              <a:tr h="90646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10 . 6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24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9 . 6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3 . 6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6</a:t>
                      </a:r>
                      <a:endParaRPr lang="cs-CZ" sz="20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285720" y="357166"/>
            <a:ext cx="8572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91C4"/>
                </a:solidFill>
              </a:rPr>
              <a:t>NAJDI DVOJICE POLÍČEK S PŘÍKLADEM A SPRÁVNÝM VÝSLEDKEM. VYŠKRTEJ JE. JEDNO POLÍČKO NEMÁ DVOJICI. KTERÉ JE TO ČÍSLO?</a:t>
            </a:r>
            <a:endParaRPr lang="cs-CZ" sz="2400" dirty="0">
              <a:solidFill>
                <a:srgbClr val="0091C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357166"/>
            <a:ext cx="8572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91C4"/>
                </a:solidFill>
              </a:rPr>
              <a:t>POKUD JSI POČÍTAL/A </a:t>
            </a:r>
            <a:r>
              <a:rPr lang="cs-CZ" sz="2400" dirty="0" err="1" smtClean="0">
                <a:solidFill>
                  <a:srgbClr val="0091C4"/>
                </a:solidFill>
              </a:rPr>
              <a:t>A</a:t>
            </a:r>
            <a:r>
              <a:rPr lang="cs-CZ" sz="2400" dirty="0" smtClean="0">
                <a:solidFill>
                  <a:srgbClr val="0091C4"/>
                </a:solidFill>
              </a:rPr>
              <a:t> ŠKRTAL/A SPRÁVNĚ,</a:t>
            </a:r>
          </a:p>
          <a:p>
            <a:pPr algn="ctr"/>
            <a:r>
              <a:rPr lang="cs-CZ" sz="2400" dirty="0" smtClean="0">
                <a:solidFill>
                  <a:srgbClr val="0091C4"/>
                </a:solidFill>
              </a:rPr>
              <a:t> VYŠLO TI ČÍSLO:</a:t>
            </a:r>
            <a:endParaRPr lang="cs-CZ" sz="2400" dirty="0">
              <a:solidFill>
                <a:srgbClr val="0091C4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643174" y="1571612"/>
            <a:ext cx="4071966" cy="4071966"/>
          </a:xfrm>
          <a:prstGeom prst="rect">
            <a:avLst/>
          </a:prstGeom>
          <a:solidFill>
            <a:srgbClr val="0091C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0" dirty="0" smtClean="0"/>
              <a:t>48</a:t>
            </a:r>
            <a:endParaRPr lang="cs-CZ" sz="2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357166"/>
            <a:ext cx="857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91C4"/>
                </a:solidFill>
              </a:rPr>
              <a:t>ZA ODMĚNU SI MŮŽEŠ SLOŽIT PUZZLE:</a:t>
            </a:r>
            <a:endParaRPr lang="cs-CZ" sz="2400" dirty="0">
              <a:solidFill>
                <a:srgbClr val="0091C4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928926" y="2357430"/>
            <a:ext cx="3857652" cy="38576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53" name="Picture 29" descr="C:\Documents and Settings\Administrator\Plocha\Obrázek48_00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4572008"/>
            <a:ext cx="1285884" cy="1285884"/>
          </a:xfrm>
          <a:prstGeom prst="rect">
            <a:avLst/>
          </a:prstGeom>
          <a:noFill/>
        </p:spPr>
      </p:pic>
      <p:pic>
        <p:nvPicPr>
          <p:cNvPr id="1054" name="Picture 30" descr="C:\Documents and Settings\Administrator\Plocha\Obrázek48_00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3071810"/>
            <a:ext cx="1285884" cy="1285884"/>
          </a:xfrm>
          <a:prstGeom prst="rect">
            <a:avLst/>
          </a:prstGeom>
          <a:noFill/>
        </p:spPr>
      </p:pic>
      <p:pic>
        <p:nvPicPr>
          <p:cNvPr id="1055" name="Picture 31" descr="C:\Documents and Settings\Administrator\Plocha\Obrázek48_006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3071810"/>
            <a:ext cx="1285884" cy="1285884"/>
          </a:xfrm>
          <a:prstGeom prst="rect">
            <a:avLst/>
          </a:prstGeom>
          <a:noFill/>
        </p:spPr>
      </p:pic>
      <p:pic>
        <p:nvPicPr>
          <p:cNvPr id="1056" name="Picture 32" descr="C:\Documents and Settings\Administrator\Plocha\Obrázek48_00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0" y="857232"/>
            <a:ext cx="1285884" cy="1285884"/>
          </a:xfrm>
          <a:prstGeom prst="rect">
            <a:avLst/>
          </a:prstGeom>
          <a:noFill/>
        </p:spPr>
      </p:pic>
      <p:pic>
        <p:nvPicPr>
          <p:cNvPr id="1057" name="Picture 33" descr="C:\Documents and Settings\Administrator\Plocha\Obrázek48_007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28662" y="1571612"/>
            <a:ext cx="1285884" cy="1285884"/>
          </a:xfrm>
          <a:prstGeom prst="rect">
            <a:avLst/>
          </a:prstGeom>
          <a:noFill/>
        </p:spPr>
      </p:pic>
      <p:pic>
        <p:nvPicPr>
          <p:cNvPr id="1058" name="Picture 34" descr="C:\Documents and Settings\Administrator\Plocha\Obrázek48_003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43570" y="1000108"/>
            <a:ext cx="1285884" cy="1285884"/>
          </a:xfrm>
          <a:prstGeom prst="rect">
            <a:avLst/>
          </a:prstGeom>
          <a:noFill/>
        </p:spPr>
      </p:pic>
      <p:pic>
        <p:nvPicPr>
          <p:cNvPr id="1059" name="Picture 35" descr="C:\Documents and Settings\Administrator\Plocha\Obrázek48_001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768" y="4643446"/>
            <a:ext cx="1285884" cy="1285884"/>
          </a:xfrm>
          <a:prstGeom prst="rect">
            <a:avLst/>
          </a:prstGeom>
          <a:noFill/>
        </p:spPr>
      </p:pic>
      <p:pic>
        <p:nvPicPr>
          <p:cNvPr id="1060" name="Picture 36" descr="C:\Documents and Settings\Administrator\Plocha\Obrázek48_004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643174" y="928670"/>
            <a:ext cx="1285884" cy="1285884"/>
          </a:xfrm>
          <a:prstGeom prst="rect">
            <a:avLst/>
          </a:prstGeom>
          <a:noFill/>
        </p:spPr>
      </p:pic>
      <p:pic>
        <p:nvPicPr>
          <p:cNvPr id="1061" name="Picture 37" descr="C:\Documents and Settings\Administrator\Plocha\Obrázek48_008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215206" y="1571612"/>
            <a:ext cx="1285884" cy="1285884"/>
          </a:xfrm>
          <a:prstGeom prst="rect">
            <a:avLst/>
          </a:prstGeom>
          <a:noFill/>
        </p:spPr>
      </p:pic>
      <p:sp>
        <p:nvSpPr>
          <p:cNvPr id="13" name="TextovéPole 5"/>
          <p:cNvSpPr txBox="1"/>
          <p:nvPr/>
        </p:nvSpPr>
        <p:spPr>
          <a:xfrm>
            <a:off x="1428728" y="6488668"/>
            <a:ext cx="6417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 plnění úkolů na této stránce je nutné vypnout funkci prezentace.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357166"/>
            <a:ext cx="857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91C4"/>
                </a:solidFill>
              </a:rPr>
              <a:t>ZA VÝBORNOU PRÁCI SI ZASLOUŽÍŠ POCHVALU!!!</a:t>
            </a:r>
            <a:endParaRPr lang="cs-CZ" sz="2400" dirty="0">
              <a:solidFill>
                <a:srgbClr val="0091C4"/>
              </a:solidFill>
            </a:endParaRPr>
          </a:p>
        </p:txBody>
      </p:sp>
      <p:pic>
        <p:nvPicPr>
          <p:cNvPr id="1026" name="Picture 2" descr="C:\Documents and Settings\Administrator\Local Settings\Temporary Internet Files\Content.IE5\K3VEGLVU\MC900441322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1214422"/>
            <a:ext cx="3943368" cy="39433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28596" y="1428736"/>
            <a:ext cx="3243196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Obrázky byly použity z Klipartu.</a:t>
            </a:r>
          </a:p>
        </p:txBody>
      </p:sp>
      <p:sp>
        <p:nvSpPr>
          <p:cNvPr id="5" name="Obdélník 4"/>
          <p:cNvSpPr/>
          <p:nvPr/>
        </p:nvSpPr>
        <p:spPr>
          <a:xfrm>
            <a:off x="428596" y="500042"/>
            <a:ext cx="5670142" cy="70788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Použité citace a obrázky: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</TotalTime>
  <Words>866</Words>
  <Application>Microsoft Office PowerPoint</Application>
  <PresentationFormat>Předvádění na obrazovce (4:3)</PresentationFormat>
  <Paragraphs>263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22</vt:i4>
      </vt:variant>
    </vt:vector>
  </HeadingPairs>
  <TitlesOfParts>
    <vt:vector size="24" baseType="lpstr">
      <vt:lpstr>Aspekt</vt:lpstr>
      <vt:lpstr>Motiv sady Office</vt:lpstr>
      <vt:lpstr>VY_32_INOVACE_46_Násobení a dělení šesti</vt:lpstr>
      <vt:lpstr>Anotace</vt:lpstr>
      <vt:lpstr>NÁSOBENÍ A DĚLENÍ ŠESTI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A DĚLENÍ DVĚMA</dc:title>
  <dc:creator>PC</dc:creator>
  <cp:lastModifiedBy>pcbazar</cp:lastModifiedBy>
  <cp:revision>32</cp:revision>
  <dcterms:created xsi:type="dcterms:W3CDTF">2013-02-22T18:39:13Z</dcterms:created>
  <dcterms:modified xsi:type="dcterms:W3CDTF">2013-06-17T19:14:46Z</dcterms:modified>
</cp:coreProperties>
</file>