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17"/>
  </p:notesMasterIdLst>
  <p:sldIdLst>
    <p:sldId id="278" r:id="rId3"/>
    <p:sldId id="279" r:id="rId4"/>
    <p:sldId id="282" r:id="rId5"/>
    <p:sldId id="292" r:id="rId6"/>
    <p:sldId id="298" r:id="rId7"/>
    <p:sldId id="293" r:id="rId8"/>
    <p:sldId id="297" r:id="rId9"/>
    <p:sldId id="300" r:id="rId10"/>
    <p:sldId id="294" r:id="rId11"/>
    <p:sldId id="299" r:id="rId12"/>
    <p:sldId id="296" r:id="rId13"/>
    <p:sldId id="301" r:id="rId14"/>
    <p:sldId id="290" r:id="rId15"/>
    <p:sldId id="29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34559" autoAdjust="0"/>
    <p:restoredTop sz="98746" autoAdjust="0"/>
  </p:normalViewPr>
  <p:slideViewPr>
    <p:cSldViewPr>
      <p:cViewPr varScale="1">
        <p:scale>
          <a:sx n="105" d="100"/>
          <a:sy n="105" d="100"/>
        </p:scale>
        <p:origin x="-74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DC285C-04BA-48CC-AA6E-4A226770EFDB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13130-6C36-479B-960D-F0E1C0FB58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686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5D70A-682B-4339-A7B3-865A7DA7931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VY_32_INOVACE_60_Hry</a:t>
            </a:r>
            <a:r>
              <a:rPr lang="cs-CZ" sz="3600" dirty="0" smtClean="0">
                <a:latin typeface="Verdana" pitchFamily="34" charset="0"/>
              </a:rPr>
              <a:t>, soutěže a zajímavé úkoly z matematiky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85720" y="1428736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hrám, soutěžím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a zajímavým úkolům z matematiky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2.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u="sng" dirty="0" smtClean="0">
                <a:latin typeface="Verdana" pitchFamily="34" charset="0"/>
              </a:rPr>
              <a:t>tabulka</a:t>
            </a:r>
            <a:r>
              <a:rPr lang="cs-CZ" sz="2400" dirty="0" smtClean="0">
                <a:latin typeface="Verdana" pitchFamily="34" charset="0"/>
              </a:rPr>
              <a:t> - přesunování políček s čísly tak, aby byla čísla v tabulce seřazena vzestupně za sebou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u="sng" dirty="0" smtClean="0">
                <a:latin typeface="Verdana" pitchFamily="34" charset="0"/>
              </a:rPr>
              <a:t>pyramida</a:t>
            </a:r>
            <a:r>
              <a:rPr lang="cs-CZ" sz="2400" dirty="0" smtClean="0">
                <a:latin typeface="Verdana" pitchFamily="34" charset="0"/>
              </a:rPr>
              <a:t> - doplňování čísel do pyramidy tak, že součet dvou čísel vedle sebe se rovná číslu nad nimi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u="sng" dirty="0" smtClean="0">
                <a:latin typeface="Verdana" pitchFamily="34" charset="0"/>
              </a:rPr>
              <a:t>řetězec</a:t>
            </a:r>
            <a:r>
              <a:rPr lang="cs-CZ" sz="2400" dirty="0" smtClean="0">
                <a:latin typeface="Verdana" pitchFamily="34" charset="0"/>
              </a:rPr>
              <a:t> – doplňování čísel do řetězce postupným počítáním, výsledek je možné zkontrolovat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u="sng" dirty="0" smtClean="0">
                <a:latin typeface="Verdana" pitchFamily="34" charset="0"/>
              </a:rPr>
              <a:t>bludiště</a:t>
            </a:r>
            <a:r>
              <a:rPr lang="cs-CZ" sz="2400" dirty="0" smtClean="0">
                <a:latin typeface="Verdana" pitchFamily="34" charset="0"/>
              </a:rPr>
              <a:t> – zapisování čísel 1 – 20 do bludiště tak, aby nebyla číselná řada 1 – 20 přerušena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1820206"/>
            <a:ext cx="857256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HRY, SOUTĚŽE A ZAJÍMAVÉ ÚKOLY Z MATEMATIKY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Obdélník 58"/>
          <p:cNvSpPr/>
          <p:nvPr/>
        </p:nvSpPr>
        <p:spPr>
          <a:xfrm>
            <a:off x="3286116" y="1643050"/>
            <a:ext cx="2571768" cy="292895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571868" y="2285992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71868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071934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868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71934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2066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2066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72000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71934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868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71868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2066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2000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2000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71934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928662" y="4357694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28662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28728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28662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928794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28860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428860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28794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428728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928662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428728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28728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28794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928794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428860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928662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286512" y="4357694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786710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786578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786578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286512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786710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286644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786578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286644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286644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286512" y="435769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286512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786710" y="535782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786578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286644" y="485776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286512" y="58578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Nadpis 1"/>
          <p:cNvSpPr txBox="1">
            <a:spLocks/>
          </p:cNvSpPr>
          <p:nvPr/>
        </p:nvSpPr>
        <p:spPr>
          <a:xfrm>
            <a:off x="285720" y="357166"/>
            <a:ext cx="8715436" cy="1143008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Přes</a:t>
            </a:r>
            <a:r>
              <a:rPr kumimoji="0" lang="cs-CZ" sz="28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uň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políčka s čísly v tabulce tak, aby byla čísla seřazena vzestupně za sebou</a:t>
            </a:r>
          </a:p>
          <a:p>
            <a:pPr lvl="0" algn="ctr">
              <a:spcBef>
                <a:spcPct val="0"/>
              </a:spcBef>
            </a:pP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viz tabulka č. 1: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6" name="Nadpis 1"/>
          <p:cNvSpPr txBox="1">
            <a:spLocks/>
          </p:cNvSpPr>
          <p:nvPr/>
        </p:nvSpPr>
        <p:spPr>
          <a:xfrm>
            <a:off x="6143636" y="3786190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3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7" name="Nadpis 1"/>
          <p:cNvSpPr txBox="1">
            <a:spLocks/>
          </p:cNvSpPr>
          <p:nvPr/>
        </p:nvSpPr>
        <p:spPr>
          <a:xfrm>
            <a:off x="785786" y="3786190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2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8" name="Nadpis 1"/>
          <p:cNvSpPr txBox="1">
            <a:spLocks/>
          </p:cNvSpPr>
          <p:nvPr/>
        </p:nvSpPr>
        <p:spPr>
          <a:xfrm>
            <a:off x="3428992" y="1714488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1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5" name="TextovéPole 5"/>
          <p:cNvSpPr txBox="1"/>
          <p:nvPr/>
        </p:nvSpPr>
        <p:spPr>
          <a:xfrm>
            <a:off x="1357290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85720" y="428604"/>
            <a:ext cx="8572560" cy="56198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Pokračuj: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71868" y="2285992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71868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71934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868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2066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71934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1868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71934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71934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71868" y="3786190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72000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72000" y="228599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2066" y="278605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72066" y="328612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428992" y="1714488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4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71538" y="4286256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71538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571736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71538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071670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571604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071670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71604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071538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071670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071538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571604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071670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571736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571736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571604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928662" y="3714752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5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357950" y="4286256"/>
            <a:ext cx="2000264" cy="20002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57950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858148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357950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358082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358082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58016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858148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58016" y="5786454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358082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357950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858016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358082" y="4786322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58016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858148" y="5286388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357950" y="4286256"/>
            <a:ext cx="500066" cy="50006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Nadpis 1"/>
          <p:cNvSpPr txBox="1">
            <a:spLocks/>
          </p:cNvSpPr>
          <p:nvPr/>
        </p:nvSpPr>
        <p:spPr>
          <a:xfrm>
            <a:off x="6215074" y="3714752"/>
            <a:ext cx="2286016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tabulka č. 6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4" name="TextovéPole 5"/>
          <p:cNvSpPr txBox="1"/>
          <p:nvPr/>
        </p:nvSpPr>
        <p:spPr>
          <a:xfrm>
            <a:off x="1357290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bdélník 38"/>
          <p:cNvSpPr/>
          <p:nvPr/>
        </p:nvSpPr>
        <p:spPr>
          <a:xfrm>
            <a:off x="2500298" y="1643050"/>
            <a:ext cx="3857652" cy="242889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85720" y="357166"/>
            <a:ext cx="8572560" cy="1143008"/>
          </a:xfrm>
          <a:prstGeom prst="rect">
            <a:avLst/>
          </a:prstGeom>
        </p:spPr>
        <p:txBody>
          <a:bodyPr>
            <a:normAutofit fontScale="90000" lnSpcReduction="1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Doplň čísla do pyramidy </a:t>
            </a:r>
          </a:p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(součet dvou čísel vedle sebe = číslo nad nimi) </a:t>
            </a:r>
          </a:p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viz pyramida č. 1 :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14612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868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9124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86380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40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00496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57752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71868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9124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00496" y="214311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4348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57160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2886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28611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42976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00023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5748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571604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2886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000232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000628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85788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71514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57239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429256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28651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14376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857884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71514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86512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1142976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2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3286116" y="1643050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1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5429256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3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7160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886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8611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2976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0023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48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2886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00232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142976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5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1802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29058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86314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43570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00430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57686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4942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29058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86314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57686" y="214311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500430" y="1643050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4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14350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00076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5801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715272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57213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42938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286644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00076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858016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429388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5572132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6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6" name="Nadpis 1"/>
          <p:cNvSpPr txBox="1">
            <a:spLocks/>
          </p:cNvSpPr>
          <p:nvPr/>
        </p:nvSpPr>
        <p:spPr>
          <a:xfrm>
            <a:off x="285720" y="357166"/>
            <a:ext cx="8572560" cy="1143008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7" name="Nadpis 1"/>
          <p:cNvSpPr txBox="1">
            <a:spLocks/>
          </p:cNvSpPr>
          <p:nvPr/>
        </p:nvSpPr>
        <p:spPr>
          <a:xfrm>
            <a:off x="285720" y="428604"/>
            <a:ext cx="8572560" cy="56198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Pokračuj: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7160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886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8611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42976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0023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48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42886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00232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142976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8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1802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29058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86314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43570" y="3429000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00430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57686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4942" y="300037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929058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86314" y="257174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57686" y="214311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500430" y="1643050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7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43504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00760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58016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715272" y="5857892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572132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29388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286644" y="5429264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00760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858016" y="5000636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29388" y="4572008"/>
            <a:ext cx="857256" cy="42862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5572132" y="4071942"/>
            <a:ext cx="2714644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pyramida č. 9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285720" y="357166"/>
            <a:ext cx="8572560" cy="1143008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85720" y="428604"/>
            <a:ext cx="8572560" cy="56198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Pokračuj: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Elipsa 112"/>
          <p:cNvSpPr/>
          <p:nvPr/>
        </p:nvSpPr>
        <p:spPr>
          <a:xfrm>
            <a:off x="500034" y="1928802"/>
            <a:ext cx="795342" cy="7953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929586" y="2571744"/>
            <a:ext cx="785818" cy="78581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285720" y="285728"/>
            <a:ext cx="8572560" cy="1214446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Doplň řetězce správnými výpočty. </a:t>
            </a:r>
          </a:p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Výsledek celého řetězce si zkontroluj </a:t>
            </a:r>
          </a:p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pod </a:t>
            </a:r>
            <a:r>
              <a:rPr lang="cs-CZ" sz="2500" b="1" dirty="0" err="1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smajlíkem</a:t>
            </a: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500298" y="2786058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143240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572000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786182" y="2786058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001024" y="264318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1472" y="200024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10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214414" y="2786058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6" name="Elipsa 15"/>
          <p:cNvSpPr/>
          <p:nvPr/>
        </p:nvSpPr>
        <p:spPr>
          <a:xfrm>
            <a:off x="1857356" y="200024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>
            <a:stCxn id="14" idx="5"/>
            <a:endCxn id="15" idx="1"/>
          </p:cNvCxnSpPr>
          <p:nvPr/>
        </p:nvCxnSpPr>
        <p:spPr>
          <a:xfrm rot="16200000" flipH="1">
            <a:off x="1048819" y="2620463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15" idx="7"/>
            <a:endCxn id="16" idx="3"/>
          </p:cNvCxnSpPr>
          <p:nvPr/>
        </p:nvCxnSpPr>
        <p:spPr>
          <a:xfrm rot="5400000" flipH="1" flipV="1">
            <a:off x="1691761" y="2620463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6" idx="5"/>
            <a:endCxn id="3" idx="1"/>
          </p:cNvCxnSpPr>
          <p:nvPr/>
        </p:nvCxnSpPr>
        <p:spPr>
          <a:xfrm rot="16200000" flipH="1">
            <a:off x="2334703" y="2620463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stCxn id="3" idx="7"/>
            <a:endCxn id="4" idx="3"/>
          </p:cNvCxnSpPr>
          <p:nvPr/>
        </p:nvCxnSpPr>
        <p:spPr>
          <a:xfrm rot="5400000" flipH="1" flipV="1">
            <a:off x="2941926" y="2584744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>
            <a:stCxn id="4" idx="5"/>
            <a:endCxn id="8" idx="1"/>
          </p:cNvCxnSpPr>
          <p:nvPr/>
        </p:nvCxnSpPr>
        <p:spPr>
          <a:xfrm rot="16200000" flipH="1">
            <a:off x="3584868" y="2584744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>
            <a:stCxn id="8" idx="7"/>
            <a:endCxn id="7" idx="3"/>
          </p:cNvCxnSpPr>
          <p:nvPr/>
        </p:nvCxnSpPr>
        <p:spPr>
          <a:xfrm rot="5400000" flipH="1" flipV="1">
            <a:off x="4299248" y="2513306"/>
            <a:ext cx="402628" cy="331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6643702" y="2786058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7358082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5214942" y="2786058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5929322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>
            <a:stCxn id="57" idx="7"/>
            <a:endCxn id="58" idx="3"/>
          </p:cNvCxnSpPr>
          <p:nvPr/>
        </p:nvCxnSpPr>
        <p:spPr>
          <a:xfrm rot="5400000" flipH="1" flipV="1">
            <a:off x="5692289" y="2549025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58" idx="5"/>
            <a:endCxn id="52" idx="1"/>
          </p:cNvCxnSpPr>
          <p:nvPr/>
        </p:nvCxnSpPr>
        <p:spPr>
          <a:xfrm rot="16200000" flipH="1">
            <a:off x="6406669" y="2549025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52" idx="7"/>
            <a:endCxn id="53" idx="3"/>
          </p:cNvCxnSpPr>
          <p:nvPr/>
        </p:nvCxnSpPr>
        <p:spPr>
          <a:xfrm rot="5400000" flipH="1" flipV="1">
            <a:off x="7121049" y="2549025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53" idx="6"/>
            <a:endCxn id="9" idx="0"/>
          </p:cNvCxnSpPr>
          <p:nvPr/>
        </p:nvCxnSpPr>
        <p:spPr>
          <a:xfrm>
            <a:off x="8001024" y="2250273"/>
            <a:ext cx="321471" cy="3929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>
            <a:stCxn id="7" idx="5"/>
            <a:endCxn id="57" idx="1"/>
          </p:cNvCxnSpPr>
          <p:nvPr/>
        </p:nvCxnSpPr>
        <p:spPr>
          <a:xfrm rot="16200000" flipH="1">
            <a:off x="5013628" y="2584744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TextovéPole 121"/>
          <p:cNvSpPr txBox="1"/>
          <p:nvPr/>
        </p:nvSpPr>
        <p:spPr>
          <a:xfrm>
            <a:off x="1285852" y="2428868"/>
            <a:ext cx="482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</a:t>
            </a:r>
            <a:endParaRPr lang="cs-CZ" sz="1600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1928794" y="1643050"/>
            <a:ext cx="407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-8</a:t>
            </a:r>
            <a:endParaRPr lang="cs-CZ" sz="1600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2571736" y="2428868"/>
            <a:ext cx="482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+9</a:t>
            </a:r>
            <a:endParaRPr lang="cs-CZ" sz="1600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6000760" y="1571612"/>
            <a:ext cx="482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+2</a:t>
            </a:r>
            <a:endParaRPr lang="cs-CZ" sz="1600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5286380" y="2428868"/>
            <a:ext cx="5373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-10</a:t>
            </a:r>
            <a:endParaRPr lang="cs-CZ" sz="1600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4643438" y="1571612"/>
            <a:ext cx="482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</a:t>
            </a:r>
            <a:endParaRPr lang="cs-CZ" sz="1600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3857620" y="2428868"/>
            <a:ext cx="4828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+5</a:t>
            </a:r>
            <a:endParaRPr lang="cs-CZ" sz="1600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3214678" y="1571612"/>
            <a:ext cx="407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-2</a:t>
            </a:r>
            <a:endParaRPr lang="cs-CZ" sz="1600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7429520" y="1571612"/>
            <a:ext cx="407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-6</a:t>
            </a:r>
            <a:endParaRPr lang="cs-CZ" sz="16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6715140" y="2428868"/>
            <a:ext cx="4074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-6</a:t>
            </a:r>
            <a:endParaRPr lang="cs-CZ" sz="1600" dirty="0"/>
          </a:p>
        </p:txBody>
      </p:sp>
      <p:sp>
        <p:nvSpPr>
          <p:cNvPr id="215" name="Elipsa 214"/>
          <p:cNvSpPr/>
          <p:nvPr/>
        </p:nvSpPr>
        <p:spPr>
          <a:xfrm>
            <a:off x="500034" y="4286256"/>
            <a:ext cx="795342" cy="7953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Elipsa 215"/>
          <p:cNvSpPr/>
          <p:nvPr/>
        </p:nvSpPr>
        <p:spPr>
          <a:xfrm>
            <a:off x="7929586" y="4929198"/>
            <a:ext cx="785818" cy="78581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Elipsa 216"/>
          <p:cNvSpPr/>
          <p:nvPr/>
        </p:nvSpPr>
        <p:spPr>
          <a:xfrm>
            <a:off x="2500298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Elipsa 217"/>
          <p:cNvSpPr/>
          <p:nvPr/>
        </p:nvSpPr>
        <p:spPr>
          <a:xfrm>
            <a:off x="3143240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Elipsa 218"/>
          <p:cNvSpPr/>
          <p:nvPr/>
        </p:nvSpPr>
        <p:spPr>
          <a:xfrm>
            <a:off x="4572000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0" name="Elipsa 219"/>
          <p:cNvSpPr/>
          <p:nvPr/>
        </p:nvSpPr>
        <p:spPr>
          <a:xfrm>
            <a:off x="378618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Elipsa 220"/>
          <p:cNvSpPr/>
          <p:nvPr/>
        </p:nvSpPr>
        <p:spPr>
          <a:xfrm>
            <a:off x="8001024" y="500063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Elipsa 221"/>
          <p:cNvSpPr/>
          <p:nvPr/>
        </p:nvSpPr>
        <p:spPr>
          <a:xfrm>
            <a:off x="571472" y="435769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30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3" name="Elipsa 222"/>
          <p:cNvSpPr/>
          <p:nvPr/>
        </p:nvSpPr>
        <p:spPr>
          <a:xfrm>
            <a:off x="1214414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224" name="Elipsa 223"/>
          <p:cNvSpPr/>
          <p:nvPr/>
        </p:nvSpPr>
        <p:spPr>
          <a:xfrm>
            <a:off x="1857356" y="435769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5" name="Přímá spojovací čára 224"/>
          <p:cNvCxnSpPr>
            <a:stCxn id="222" idx="5"/>
            <a:endCxn id="223" idx="1"/>
          </p:cNvCxnSpPr>
          <p:nvPr/>
        </p:nvCxnSpPr>
        <p:spPr>
          <a:xfrm rot="16200000" flipH="1">
            <a:off x="1048819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ovací čára 225"/>
          <p:cNvCxnSpPr>
            <a:stCxn id="223" idx="7"/>
            <a:endCxn id="224" idx="3"/>
          </p:cNvCxnSpPr>
          <p:nvPr/>
        </p:nvCxnSpPr>
        <p:spPr>
          <a:xfrm rot="5400000" flipH="1" flipV="1">
            <a:off x="1691761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ovací čára 226"/>
          <p:cNvCxnSpPr>
            <a:stCxn id="224" idx="5"/>
            <a:endCxn id="217" idx="1"/>
          </p:cNvCxnSpPr>
          <p:nvPr/>
        </p:nvCxnSpPr>
        <p:spPr>
          <a:xfrm rot="16200000" flipH="1">
            <a:off x="2334703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ovací čára 227"/>
          <p:cNvCxnSpPr>
            <a:stCxn id="217" idx="7"/>
            <a:endCxn id="218" idx="3"/>
          </p:cNvCxnSpPr>
          <p:nvPr/>
        </p:nvCxnSpPr>
        <p:spPr>
          <a:xfrm rot="5400000" flipH="1" flipV="1">
            <a:off x="2941926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ovací čára 228"/>
          <p:cNvCxnSpPr>
            <a:stCxn id="218" idx="5"/>
            <a:endCxn id="220" idx="1"/>
          </p:cNvCxnSpPr>
          <p:nvPr/>
        </p:nvCxnSpPr>
        <p:spPr>
          <a:xfrm rot="16200000" flipH="1">
            <a:off x="3584868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ovací čára 229"/>
          <p:cNvCxnSpPr>
            <a:stCxn id="220" idx="7"/>
            <a:endCxn id="219" idx="3"/>
          </p:cNvCxnSpPr>
          <p:nvPr/>
        </p:nvCxnSpPr>
        <p:spPr>
          <a:xfrm rot="5400000" flipH="1" flipV="1">
            <a:off x="4299248" y="4870760"/>
            <a:ext cx="402628" cy="331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1" name="Elipsa 230"/>
          <p:cNvSpPr/>
          <p:nvPr/>
        </p:nvSpPr>
        <p:spPr>
          <a:xfrm>
            <a:off x="664370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Elipsa 231"/>
          <p:cNvSpPr/>
          <p:nvPr/>
        </p:nvSpPr>
        <p:spPr>
          <a:xfrm>
            <a:off x="7358082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Elipsa 232"/>
          <p:cNvSpPr/>
          <p:nvPr/>
        </p:nvSpPr>
        <p:spPr>
          <a:xfrm>
            <a:off x="521494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Elipsa 233"/>
          <p:cNvSpPr/>
          <p:nvPr/>
        </p:nvSpPr>
        <p:spPr>
          <a:xfrm>
            <a:off x="5929322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5" name="Přímá spojovací čára 234"/>
          <p:cNvCxnSpPr>
            <a:stCxn id="233" idx="7"/>
            <a:endCxn id="234" idx="3"/>
          </p:cNvCxnSpPr>
          <p:nvPr/>
        </p:nvCxnSpPr>
        <p:spPr>
          <a:xfrm rot="5400000" flipH="1" flipV="1">
            <a:off x="569228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ovací čára 235"/>
          <p:cNvCxnSpPr>
            <a:stCxn id="234" idx="5"/>
            <a:endCxn id="231" idx="1"/>
          </p:cNvCxnSpPr>
          <p:nvPr/>
        </p:nvCxnSpPr>
        <p:spPr>
          <a:xfrm rot="16200000" flipH="1">
            <a:off x="640666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ovací čára 236"/>
          <p:cNvCxnSpPr>
            <a:stCxn id="231" idx="7"/>
            <a:endCxn id="232" idx="3"/>
          </p:cNvCxnSpPr>
          <p:nvPr/>
        </p:nvCxnSpPr>
        <p:spPr>
          <a:xfrm rot="5400000" flipH="1" flipV="1">
            <a:off x="712104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ovací čára 237"/>
          <p:cNvCxnSpPr>
            <a:stCxn id="232" idx="6"/>
            <a:endCxn id="221" idx="0"/>
          </p:cNvCxnSpPr>
          <p:nvPr/>
        </p:nvCxnSpPr>
        <p:spPr>
          <a:xfrm>
            <a:off x="8001024" y="4607727"/>
            <a:ext cx="321471" cy="3929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ovací čára 238"/>
          <p:cNvCxnSpPr>
            <a:stCxn id="219" idx="5"/>
            <a:endCxn id="233" idx="1"/>
          </p:cNvCxnSpPr>
          <p:nvPr/>
        </p:nvCxnSpPr>
        <p:spPr>
          <a:xfrm rot="16200000" flipH="1">
            <a:off x="5013628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0" name="TextovéPole 239"/>
          <p:cNvSpPr txBox="1"/>
          <p:nvPr/>
        </p:nvSpPr>
        <p:spPr>
          <a:xfrm>
            <a:off x="1285852" y="4786322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+25</a:t>
            </a:r>
            <a:endParaRPr lang="cs-CZ" sz="1600" dirty="0"/>
          </a:p>
        </p:txBody>
      </p:sp>
      <p:sp>
        <p:nvSpPr>
          <p:cNvPr id="241" name="TextovéPole 240"/>
          <p:cNvSpPr txBox="1"/>
          <p:nvPr/>
        </p:nvSpPr>
        <p:spPr>
          <a:xfrm>
            <a:off x="1928794" y="4000504"/>
            <a:ext cx="5373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-16</a:t>
            </a:r>
            <a:endParaRPr lang="cs-CZ" sz="1600" dirty="0"/>
          </a:p>
        </p:txBody>
      </p:sp>
      <p:sp>
        <p:nvSpPr>
          <p:cNvPr id="242" name="TextovéPole 241"/>
          <p:cNvSpPr txBox="1"/>
          <p:nvPr/>
        </p:nvSpPr>
        <p:spPr>
          <a:xfrm>
            <a:off x="2571736" y="4786322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+45</a:t>
            </a:r>
            <a:endParaRPr lang="cs-CZ" sz="1600" dirty="0"/>
          </a:p>
        </p:txBody>
      </p:sp>
      <p:sp>
        <p:nvSpPr>
          <p:cNvPr id="243" name="TextovéPole 242"/>
          <p:cNvSpPr txBox="1"/>
          <p:nvPr/>
        </p:nvSpPr>
        <p:spPr>
          <a:xfrm>
            <a:off x="6000760" y="3929066"/>
            <a:ext cx="5373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-62</a:t>
            </a:r>
            <a:endParaRPr lang="cs-CZ" sz="1600" dirty="0"/>
          </a:p>
        </p:txBody>
      </p:sp>
      <p:sp>
        <p:nvSpPr>
          <p:cNvPr id="244" name="TextovéPole 243"/>
          <p:cNvSpPr txBox="1"/>
          <p:nvPr/>
        </p:nvSpPr>
        <p:spPr>
          <a:xfrm>
            <a:off x="5286380" y="4786322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+35</a:t>
            </a:r>
            <a:endParaRPr lang="cs-CZ" sz="1600" dirty="0"/>
          </a:p>
        </p:txBody>
      </p:sp>
      <p:sp>
        <p:nvSpPr>
          <p:cNvPr id="245" name="TextovéPole 244"/>
          <p:cNvSpPr txBox="1"/>
          <p:nvPr/>
        </p:nvSpPr>
        <p:spPr>
          <a:xfrm>
            <a:off x="4643438" y="3929066"/>
            <a:ext cx="5373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-50</a:t>
            </a:r>
            <a:endParaRPr lang="cs-CZ" sz="1600" dirty="0"/>
          </a:p>
        </p:txBody>
      </p:sp>
      <p:sp>
        <p:nvSpPr>
          <p:cNvPr id="246" name="TextovéPole 245"/>
          <p:cNvSpPr txBox="1"/>
          <p:nvPr/>
        </p:nvSpPr>
        <p:spPr>
          <a:xfrm>
            <a:off x="3857620" y="4786322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+49</a:t>
            </a:r>
            <a:endParaRPr lang="cs-CZ" sz="1600" dirty="0"/>
          </a:p>
        </p:txBody>
      </p:sp>
      <p:sp>
        <p:nvSpPr>
          <p:cNvPr id="247" name="TextovéPole 246"/>
          <p:cNvSpPr txBox="1"/>
          <p:nvPr/>
        </p:nvSpPr>
        <p:spPr>
          <a:xfrm>
            <a:off x="3286116" y="3929066"/>
            <a:ext cx="5373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-33</a:t>
            </a:r>
            <a:endParaRPr lang="cs-CZ" sz="1600" dirty="0"/>
          </a:p>
        </p:txBody>
      </p:sp>
      <p:sp>
        <p:nvSpPr>
          <p:cNvPr id="248" name="TextovéPole 247"/>
          <p:cNvSpPr txBox="1"/>
          <p:nvPr/>
        </p:nvSpPr>
        <p:spPr>
          <a:xfrm>
            <a:off x="7429520" y="3929066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+54</a:t>
            </a:r>
            <a:endParaRPr lang="cs-CZ" sz="1600" dirty="0"/>
          </a:p>
        </p:txBody>
      </p:sp>
      <p:sp>
        <p:nvSpPr>
          <p:cNvPr id="249" name="TextovéPole 248"/>
          <p:cNvSpPr txBox="1"/>
          <p:nvPr/>
        </p:nvSpPr>
        <p:spPr>
          <a:xfrm>
            <a:off x="6715140" y="4786322"/>
            <a:ext cx="612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+23</a:t>
            </a:r>
            <a:endParaRPr lang="cs-CZ" sz="1600" dirty="0"/>
          </a:p>
        </p:txBody>
      </p:sp>
      <p:sp>
        <p:nvSpPr>
          <p:cNvPr id="252" name="TextovéPole 251"/>
          <p:cNvSpPr txBox="1"/>
          <p:nvPr/>
        </p:nvSpPr>
        <p:spPr>
          <a:xfrm>
            <a:off x="8358214" y="350043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N03ZPFME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3071810"/>
            <a:ext cx="793723" cy="1111952"/>
          </a:xfrm>
          <a:prstGeom prst="rect">
            <a:avLst/>
          </a:prstGeom>
          <a:noFill/>
        </p:spPr>
      </p:pic>
      <p:sp>
        <p:nvSpPr>
          <p:cNvPr id="253" name="TextovéPole 252"/>
          <p:cNvSpPr txBox="1"/>
          <p:nvPr/>
        </p:nvSpPr>
        <p:spPr>
          <a:xfrm>
            <a:off x="8143900" y="5929330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251" name="Picture 2" descr="C:\Users\PC\AppData\Local\Microsoft\Windows\Temporary Internet Files\Content.IE5\N03ZPFME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5429264"/>
            <a:ext cx="793723" cy="1111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500034" y="4286256"/>
            <a:ext cx="795342" cy="7953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7929586" y="4929198"/>
            <a:ext cx="785818" cy="78581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500298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3143240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572000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78618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8001024" y="500063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1472" y="435769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214414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11" name="Elipsa 10"/>
          <p:cNvSpPr/>
          <p:nvPr/>
        </p:nvSpPr>
        <p:spPr>
          <a:xfrm>
            <a:off x="1857356" y="435769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stCxn id="9" idx="5"/>
            <a:endCxn id="10" idx="1"/>
          </p:cNvCxnSpPr>
          <p:nvPr/>
        </p:nvCxnSpPr>
        <p:spPr>
          <a:xfrm rot="16200000" flipH="1">
            <a:off x="1048819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10" idx="7"/>
            <a:endCxn id="11" idx="3"/>
          </p:cNvCxnSpPr>
          <p:nvPr/>
        </p:nvCxnSpPr>
        <p:spPr>
          <a:xfrm rot="5400000" flipH="1" flipV="1">
            <a:off x="1691761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11" idx="5"/>
            <a:endCxn id="4" idx="1"/>
          </p:cNvCxnSpPr>
          <p:nvPr/>
        </p:nvCxnSpPr>
        <p:spPr>
          <a:xfrm rot="16200000" flipH="1">
            <a:off x="2334703" y="4977917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4" idx="7"/>
            <a:endCxn id="5" idx="3"/>
          </p:cNvCxnSpPr>
          <p:nvPr/>
        </p:nvCxnSpPr>
        <p:spPr>
          <a:xfrm rot="5400000" flipH="1" flipV="1">
            <a:off x="2941926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5" idx="5"/>
            <a:endCxn id="7" idx="1"/>
          </p:cNvCxnSpPr>
          <p:nvPr/>
        </p:nvCxnSpPr>
        <p:spPr>
          <a:xfrm rot="16200000" flipH="1">
            <a:off x="3584868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7" idx="7"/>
            <a:endCxn id="6" idx="3"/>
          </p:cNvCxnSpPr>
          <p:nvPr/>
        </p:nvCxnSpPr>
        <p:spPr>
          <a:xfrm rot="5400000" flipH="1" flipV="1">
            <a:off x="4299248" y="4870760"/>
            <a:ext cx="402628" cy="331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664370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358082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214942" y="514351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929322" y="4286256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>
            <a:stCxn id="20" idx="7"/>
            <a:endCxn id="21" idx="3"/>
          </p:cNvCxnSpPr>
          <p:nvPr/>
        </p:nvCxnSpPr>
        <p:spPr>
          <a:xfrm rot="5400000" flipH="1" flipV="1">
            <a:off x="569228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>
            <a:stCxn id="21" idx="5"/>
            <a:endCxn id="18" idx="1"/>
          </p:cNvCxnSpPr>
          <p:nvPr/>
        </p:nvCxnSpPr>
        <p:spPr>
          <a:xfrm rot="16200000" flipH="1">
            <a:off x="640666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8" idx="7"/>
            <a:endCxn id="19" idx="3"/>
          </p:cNvCxnSpPr>
          <p:nvPr/>
        </p:nvCxnSpPr>
        <p:spPr>
          <a:xfrm rot="5400000" flipH="1" flipV="1">
            <a:off x="7121049" y="4906479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19" idx="6"/>
            <a:endCxn id="8" idx="0"/>
          </p:cNvCxnSpPr>
          <p:nvPr/>
        </p:nvCxnSpPr>
        <p:spPr>
          <a:xfrm>
            <a:off x="8001024" y="4607727"/>
            <a:ext cx="321471" cy="3929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6" idx="5"/>
            <a:endCxn id="20" idx="1"/>
          </p:cNvCxnSpPr>
          <p:nvPr/>
        </p:nvCxnSpPr>
        <p:spPr>
          <a:xfrm rot="16200000" flipH="1">
            <a:off x="5013628" y="4942198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2" descr="C:\Users\PC\AppData\Local\Microsoft\Windows\Temporary Internet Files\Content.IE5\N03ZPFME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5429264"/>
            <a:ext cx="793723" cy="1111952"/>
          </a:xfrm>
          <a:prstGeom prst="rect">
            <a:avLst/>
          </a:prstGeom>
          <a:noFill/>
        </p:spPr>
      </p:pic>
      <p:sp>
        <p:nvSpPr>
          <p:cNvPr id="39" name="Nadpis 1"/>
          <p:cNvSpPr txBox="1">
            <a:spLocks/>
          </p:cNvSpPr>
          <p:nvPr/>
        </p:nvSpPr>
        <p:spPr>
          <a:xfrm>
            <a:off x="285720" y="428604"/>
            <a:ext cx="8572560" cy="56198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Připrav si řetězce pro své kamarády: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500034" y="1857364"/>
            <a:ext cx="795342" cy="7953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7929586" y="2500306"/>
            <a:ext cx="785818" cy="78581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500298" y="271462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3143240" y="185736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4572000" y="185736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Elipsa 44"/>
          <p:cNvSpPr/>
          <p:nvPr/>
        </p:nvSpPr>
        <p:spPr>
          <a:xfrm>
            <a:off x="3786182" y="271462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8001024" y="257174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571472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8" name="Elipsa 47"/>
          <p:cNvSpPr/>
          <p:nvPr/>
        </p:nvSpPr>
        <p:spPr>
          <a:xfrm>
            <a:off x="1214414" y="271462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sp>
        <p:nvSpPr>
          <p:cNvPr id="49" name="Elipsa 48"/>
          <p:cNvSpPr/>
          <p:nvPr/>
        </p:nvSpPr>
        <p:spPr>
          <a:xfrm>
            <a:off x="1857356" y="1928802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ovací čára 49"/>
          <p:cNvCxnSpPr>
            <a:stCxn id="47" idx="5"/>
            <a:endCxn id="48" idx="1"/>
          </p:cNvCxnSpPr>
          <p:nvPr/>
        </p:nvCxnSpPr>
        <p:spPr>
          <a:xfrm rot="16200000" flipH="1">
            <a:off x="1048819" y="2549025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48" idx="7"/>
            <a:endCxn id="49" idx="3"/>
          </p:cNvCxnSpPr>
          <p:nvPr/>
        </p:nvCxnSpPr>
        <p:spPr>
          <a:xfrm rot="5400000" flipH="1" flipV="1">
            <a:off x="1691761" y="2549025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49" idx="5"/>
            <a:endCxn id="42" idx="1"/>
          </p:cNvCxnSpPr>
          <p:nvPr/>
        </p:nvCxnSpPr>
        <p:spPr>
          <a:xfrm rot="16200000" flipH="1">
            <a:off x="2334703" y="2549025"/>
            <a:ext cx="331190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42" idx="7"/>
            <a:endCxn id="43" idx="3"/>
          </p:cNvCxnSpPr>
          <p:nvPr/>
        </p:nvCxnSpPr>
        <p:spPr>
          <a:xfrm rot="5400000" flipH="1" flipV="1">
            <a:off x="2941926" y="2513306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43" idx="5"/>
            <a:endCxn id="45" idx="1"/>
          </p:cNvCxnSpPr>
          <p:nvPr/>
        </p:nvCxnSpPr>
        <p:spPr>
          <a:xfrm rot="16200000" flipH="1">
            <a:off x="3584868" y="2513306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>
            <a:stCxn id="45" idx="7"/>
            <a:endCxn id="44" idx="3"/>
          </p:cNvCxnSpPr>
          <p:nvPr/>
        </p:nvCxnSpPr>
        <p:spPr>
          <a:xfrm rot="5400000" flipH="1" flipV="1">
            <a:off x="4299248" y="2441868"/>
            <a:ext cx="402628" cy="331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Elipsa 55"/>
          <p:cNvSpPr/>
          <p:nvPr/>
        </p:nvSpPr>
        <p:spPr>
          <a:xfrm>
            <a:off x="6643702" y="271462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7358082" y="185736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5214942" y="2714620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5929322" y="1857364"/>
            <a:ext cx="642942" cy="64294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>
            <a:stCxn id="58" idx="7"/>
            <a:endCxn id="59" idx="3"/>
          </p:cNvCxnSpPr>
          <p:nvPr/>
        </p:nvCxnSpPr>
        <p:spPr>
          <a:xfrm rot="5400000" flipH="1" flipV="1">
            <a:off x="5692289" y="2477587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59" idx="5"/>
            <a:endCxn id="56" idx="1"/>
          </p:cNvCxnSpPr>
          <p:nvPr/>
        </p:nvCxnSpPr>
        <p:spPr>
          <a:xfrm rot="16200000" flipH="1">
            <a:off x="6406669" y="2477587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>
            <a:stCxn id="56" idx="7"/>
            <a:endCxn id="57" idx="3"/>
          </p:cNvCxnSpPr>
          <p:nvPr/>
        </p:nvCxnSpPr>
        <p:spPr>
          <a:xfrm rot="5400000" flipH="1" flipV="1">
            <a:off x="7121049" y="2477587"/>
            <a:ext cx="402628" cy="2597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>
            <a:stCxn id="57" idx="6"/>
            <a:endCxn id="46" idx="0"/>
          </p:cNvCxnSpPr>
          <p:nvPr/>
        </p:nvCxnSpPr>
        <p:spPr>
          <a:xfrm>
            <a:off x="8001024" y="2178835"/>
            <a:ext cx="321471" cy="3929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>
            <a:stCxn id="44" idx="5"/>
            <a:endCxn id="58" idx="1"/>
          </p:cNvCxnSpPr>
          <p:nvPr/>
        </p:nvCxnSpPr>
        <p:spPr>
          <a:xfrm rot="16200000" flipH="1">
            <a:off x="5013628" y="2513306"/>
            <a:ext cx="402628" cy="18831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5" name="Picture 2" descr="C:\Users\PC\AppData\Local\Microsoft\Windows\Temporary Internet Files\Content.IE5\N03ZPFME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3000372"/>
            <a:ext cx="793723" cy="1111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000364" y="1714488"/>
            <a:ext cx="3214710" cy="250033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14678" y="1928802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217"/>
                <a:gridCol w="557217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929322" y="4357694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217"/>
                <a:gridCol w="557217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8596" y="4357694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217"/>
                <a:gridCol w="557217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>
          <a:xfrm>
            <a:off x="285720" y="357166"/>
            <a:ext cx="8715436" cy="1143008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Zapiš do bludiště číselnou řadu 1 – 20 tak, aby nebyla řada nikde přerušena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viz bludiště č. 1: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429388" y="3857628"/>
            <a:ext cx="2428892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3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58" y="3857628"/>
            <a:ext cx="2500330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2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286116" y="1214422"/>
            <a:ext cx="2500330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1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14678" y="1785926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217"/>
                <a:gridCol w="557217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929322" y="4357694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0066"/>
                <a:gridCol w="614368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596" y="4286256"/>
          <a:ext cx="2786085" cy="20717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7217"/>
                <a:gridCol w="557217"/>
                <a:gridCol w="557217"/>
                <a:gridCol w="557217"/>
                <a:gridCol w="557217"/>
              </a:tblGrid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  <a:tr h="517926"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285720" y="428604"/>
            <a:ext cx="8572560" cy="56198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lvl="0" algn="ctr">
              <a:spcBef>
                <a:spcPct val="0"/>
              </a:spcBef>
            </a:pPr>
            <a:r>
              <a:rPr lang="cs-CZ" sz="25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Pokračuj:</a:t>
            </a:r>
            <a:endParaRPr kumimoji="0" lang="cs-CZ" sz="25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57158" y="3786190"/>
            <a:ext cx="2500330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5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215074" y="3857628"/>
            <a:ext cx="2500330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6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357554" y="1285860"/>
            <a:ext cx="2500330" cy="50006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lvl="0" algn="ctr">
              <a:spcBef>
                <a:spcPct val="0"/>
              </a:spcBef>
            </a:pPr>
            <a:r>
              <a:rPr lang="cs-CZ" sz="2800" b="1" dirty="0" smtClean="0">
                <a:solidFill>
                  <a:srgbClr val="FFC000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rPr>
              <a:t>bludiště č. 4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DNES SI ZASLOUŽÍŠ ZA VÝBORNOU PRÁCI </a:t>
            </a:r>
          </a:p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JEDNIČKU S HVĚZDIČKOU!!!</a:t>
            </a:r>
            <a:endParaRPr lang="cs-CZ" sz="24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PC\AppData\Local\Microsoft\Windows\Temporary Internet Files\Content.IE5\VMAUI61J\MC9004380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2571744"/>
            <a:ext cx="3769510" cy="256223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143504" y="2143116"/>
            <a:ext cx="2117887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>
                <a:solidFill>
                  <a:srgbClr val="FF0000"/>
                </a:solidFill>
                <a:latin typeface="Calisto MT" pitchFamily="18" charset="0"/>
                <a:cs typeface="Calibri" pitchFamily="34" charset="0"/>
              </a:rPr>
              <a:t>1*</a:t>
            </a:r>
            <a:endParaRPr lang="cs-CZ" sz="15000" dirty="0">
              <a:solidFill>
                <a:srgbClr val="FF0000"/>
              </a:solidFill>
              <a:latin typeface="Calisto MT" pitchFamily="18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90029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739978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</TotalTime>
  <Words>554</Words>
  <Application>Microsoft Office PowerPoint</Application>
  <PresentationFormat>Předvádění na obrazovce (4:3)</PresentationFormat>
  <Paragraphs>241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Aspekt</vt:lpstr>
      <vt:lpstr>Motiv sady Office</vt:lpstr>
      <vt:lpstr>VY_32_INOVACE_60_Hry, soutěže a zajímavé úkoly z matematiky</vt:lpstr>
      <vt:lpstr>Anotace</vt:lpstr>
      <vt:lpstr>HRY, SOUTĚŽE A ZAJÍMAVÉ ÚKOLY Z MATEMATIKY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66</cp:revision>
  <dcterms:created xsi:type="dcterms:W3CDTF">2013-02-22T18:39:13Z</dcterms:created>
  <dcterms:modified xsi:type="dcterms:W3CDTF">2013-06-17T19:21:34Z</dcterms:modified>
</cp:coreProperties>
</file>