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7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28DE77EB-2E53-4DE5-8D55-EE70A0D7D00E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FEBADCF3-A3D2-484F-BE26-3D6E27C8833F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E77EB-2E53-4DE5-8D55-EE70A0D7D00E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ADCF3-A3D2-484F-BE26-3D6E27C883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E77EB-2E53-4DE5-8D55-EE70A0D7D00E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ADCF3-A3D2-484F-BE26-3D6E27C883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E77EB-2E53-4DE5-8D55-EE70A0D7D00E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ADCF3-A3D2-484F-BE26-3D6E27C8833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E77EB-2E53-4DE5-8D55-EE70A0D7D00E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ADCF3-A3D2-484F-BE26-3D6E27C883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E77EB-2E53-4DE5-8D55-EE70A0D7D00E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ADCF3-A3D2-484F-BE26-3D6E27C883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E77EB-2E53-4DE5-8D55-EE70A0D7D00E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ADCF3-A3D2-484F-BE26-3D6E27C883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E77EB-2E53-4DE5-8D55-EE70A0D7D00E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ADCF3-A3D2-484F-BE26-3D6E27C8833F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E77EB-2E53-4DE5-8D55-EE70A0D7D00E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ADCF3-A3D2-484F-BE26-3D6E27C883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E77EB-2E53-4DE5-8D55-EE70A0D7D00E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ADCF3-A3D2-484F-BE26-3D6E27C883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E77EB-2E53-4DE5-8D55-EE70A0D7D00E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ADCF3-A3D2-484F-BE26-3D6E27C883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28DE77EB-2E53-4DE5-8D55-EE70A0D7D00E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FEBADCF3-A3D2-484F-BE26-3D6E27C8833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eg"/><Relationship Id="rId3" Type="http://schemas.openxmlformats.org/officeDocument/2006/relationships/image" Target="../media/image19.jpeg"/><Relationship Id="rId7" Type="http://schemas.openxmlformats.org/officeDocument/2006/relationships/image" Target="../media/image23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10" Type="http://schemas.openxmlformats.org/officeDocument/2006/relationships/image" Target="../media/image26.jpeg"/><Relationship Id="rId4" Type="http://schemas.openxmlformats.org/officeDocument/2006/relationships/image" Target="../media/image20.jpeg"/><Relationship Id="rId9" Type="http://schemas.openxmlformats.org/officeDocument/2006/relationships/image" Target="../media/image25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elostnimedicina.cz/unava.htm" TargetMode="External"/><Relationship Id="rId2" Type="http://schemas.openxmlformats.org/officeDocument/2006/relationships/hyperlink" Target="http://www.jarodic.cz/cz/jak-prekonat-unavu.php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unava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2996952"/>
            <a:ext cx="7930883" cy="1793167"/>
          </a:xfrm>
        </p:spPr>
        <p:txBody>
          <a:bodyPr/>
          <a:lstStyle/>
          <a:p>
            <a:r>
              <a:rPr lang="cs-CZ" dirty="0"/>
              <a:t> </a:t>
            </a:r>
            <a:r>
              <a:rPr lang="cs-CZ" sz="4800" b="1" dirty="0" smtClean="0">
                <a:solidFill>
                  <a:schemeClr val="tx1"/>
                </a:solidFill>
              </a:rPr>
              <a:t>Jak překonat únavu</a:t>
            </a:r>
            <a:endParaRPr lang="cs-CZ" sz="4800" b="1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pokorna\AppData\Local\Microsoft\Windows\Temporary Internet Files\Content.IE5\X3JNU0RX\MC9004244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922641"/>
            <a:ext cx="1955800" cy="1790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okorna\AppData\Local\Microsoft\Windows\Temporary Internet Files\Content.IE5\WZXE3L0B\MC90042806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1300" y="2339380"/>
            <a:ext cx="1584176" cy="1449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809" y="6239231"/>
            <a:ext cx="27831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VY_32_INOVACE_16_36</a:t>
            </a:r>
            <a:endParaRPr lang="cs-CZ" dirty="0"/>
          </a:p>
          <a:p>
            <a:endParaRPr lang="cs-CZ" dirty="0"/>
          </a:p>
        </p:txBody>
      </p:sp>
      <p:pic>
        <p:nvPicPr>
          <p:cNvPr id="7" name="Picture 2" descr="Z:\Logo_EU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5946"/>
            <a:ext cx="4067944" cy="1018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789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2"/>
          <p:cNvSpPr txBox="1">
            <a:spLocks/>
          </p:cNvSpPr>
          <p:nvPr/>
        </p:nvSpPr>
        <p:spPr>
          <a:xfrm>
            <a:off x="280293" y="1628800"/>
            <a:ext cx="8324155" cy="5400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55000" lnSpcReduction="20000"/>
          </a:bodyPr>
          <a:lstStyle>
            <a:lvl1pPr marL="34290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471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300" dirty="0" smtClean="0">
                <a:solidFill>
                  <a:schemeClr val="tx1"/>
                </a:solidFill>
              </a:rPr>
              <a:t>Škola: Základní škola Trávníky Otrokovice, příspěvková organizace</a:t>
            </a:r>
          </a:p>
          <a:p>
            <a:r>
              <a:rPr lang="cs-CZ" sz="3300" dirty="0" smtClean="0">
                <a:solidFill>
                  <a:schemeClr val="tx1"/>
                </a:solidFill>
              </a:rPr>
              <a:t>Číslo projektu: CZ.1.07/1.4.00/21.2637</a:t>
            </a:r>
          </a:p>
          <a:p>
            <a:r>
              <a:rPr lang="cs-CZ" sz="3300" dirty="0" smtClean="0">
                <a:solidFill>
                  <a:schemeClr val="tx1"/>
                </a:solidFill>
              </a:rPr>
              <a:t>Název výukového materiálu: Jak překonat únavu</a:t>
            </a:r>
          </a:p>
          <a:p>
            <a:r>
              <a:rPr lang="cs-CZ" sz="3300" dirty="0" smtClean="0">
                <a:solidFill>
                  <a:schemeClr val="tx1"/>
                </a:solidFill>
              </a:rPr>
              <a:t>Autor: Mgr. Zuzana Pokorná</a:t>
            </a:r>
          </a:p>
          <a:p>
            <a:r>
              <a:rPr lang="cs-CZ" sz="3300" dirty="0" smtClean="0">
                <a:solidFill>
                  <a:schemeClr val="tx1"/>
                </a:solidFill>
              </a:rPr>
              <a:t>Vytvořeno: 10. ledna 2013</a:t>
            </a:r>
          </a:p>
          <a:p>
            <a:r>
              <a:rPr lang="cs-CZ" sz="3300" dirty="0" smtClean="0">
                <a:solidFill>
                  <a:schemeClr val="tx1"/>
                </a:solidFill>
              </a:rPr>
              <a:t>Ročník: 6. – 9.</a:t>
            </a:r>
          </a:p>
          <a:p>
            <a:r>
              <a:rPr lang="cs-CZ" sz="3300" dirty="0" smtClean="0">
                <a:solidFill>
                  <a:schemeClr val="tx1"/>
                </a:solidFill>
              </a:rPr>
              <a:t>Vzdělávací oblast: Člověk a zdraví</a:t>
            </a:r>
          </a:p>
          <a:p>
            <a:r>
              <a:rPr lang="cs-CZ" sz="3300" dirty="0" smtClean="0">
                <a:solidFill>
                  <a:schemeClr val="tx1"/>
                </a:solidFill>
              </a:rPr>
              <a:t>Vzdělávací obor: Výchova ke zdraví</a:t>
            </a:r>
          </a:p>
          <a:p>
            <a:r>
              <a:rPr lang="cs-CZ" sz="3300" dirty="0" smtClean="0">
                <a:solidFill>
                  <a:schemeClr val="tx1"/>
                </a:solidFill>
              </a:rPr>
              <a:t>Tematický okruh: </a:t>
            </a:r>
            <a:r>
              <a:rPr lang="cs-CZ" sz="3300" dirty="0" smtClean="0">
                <a:solidFill>
                  <a:schemeClr val="tx1"/>
                </a:solidFill>
              </a:rPr>
              <a:t>Rizika </a:t>
            </a:r>
            <a:r>
              <a:rPr lang="cs-CZ" sz="3300" dirty="0" smtClean="0">
                <a:solidFill>
                  <a:schemeClr val="tx1"/>
                </a:solidFill>
              </a:rPr>
              <a:t>ohrožující zdraví a jejich prevence</a:t>
            </a:r>
          </a:p>
          <a:p>
            <a:r>
              <a:rPr lang="cs-CZ" sz="3300" dirty="0" smtClean="0">
                <a:solidFill>
                  <a:schemeClr val="tx1"/>
                </a:solidFill>
              </a:rPr>
              <a:t>Téma: Jak překonat únavu</a:t>
            </a:r>
          </a:p>
          <a:p>
            <a:r>
              <a:rPr lang="cs-CZ" sz="3300" dirty="0" smtClean="0">
                <a:solidFill>
                  <a:schemeClr val="tx1"/>
                </a:solidFill>
              </a:rPr>
              <a:t>Pomůcky: PC, dataprojektor</a:t>
            </a:r>
          </a:p>
          <a:p>
            <a:r>
              <a:rPr lang="cs-CZ" sz="3300" dirty="0" smtClean="0">
                <a:solidFill>
                  <a:schemeClr val="tx1"/>
                </a:solidFill>
              </a:rPr>
              <a:t>Anotace: Prezentace slouží k vysvětlení pojmu únava. Žáci se seznámí s příznaky a příčinami únavy a způsobem, jak únavě předcházet.</a:t>
            </a:r>
          </a:p>
          <a:p>
            <a:endParaRPr lang="cs-CZ" sz="3300" dirty="0" smtClean="0">
              <a:solidFill>
                <a:schemeClr val="tx1"/>
              </a:solidFill>
            </a:endParaRPr>
          </a:p>
          <a:p>
            <a:r>
              <a:rPr lang="cs-CZ" sz="3300" dirty="0" smtClean="0">
                <a:solidFill>
                  <a:schemeClr val="tx1"/>
                </a:solidFill>
              </a:rPr>
              <a:t>Tato práce je šířena pod licencí CC BY-SA 3.0. Odkazy a citace jsou platné k datu vytvoření této práce. </a:t>
            </a:r>
          </a:p>
          <a:p>
            <a:endParaRPr lang="cs-CZ" dirty="0"/>
          </a:p>
        </p:txBody>
      </p:sp>
      <p:pic>
        <p:nvPicPr>
          <p:cNvPr id="5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0"/>
            <a:ext cx="5781675" cy="14478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4740234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836712"/>
            <a:ext cx="7024744" cy="1143000"/>
          </a:xfrm>
        </p:spPr>
        <p:txBody>
          <a:bodyPr/>
          <a:lstStyle/>
          <a:p>
            <a:r>
              <a:rPr lang="cs-CZ" dirty="0" smtClean="0"/>
              <a:t>Co je to únava?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323652"/>
            <a:ext cx="6777317" cy="4057676"/>
          </a:xfrm>
        </p:spPr>
        <p:txBody>
          <a:bodyPr>
            <a:normAutofit/>
          </a:bodyPr>
          <a:lstStyle/>
          <a:p>
            <a:r>
              <a:rPr lang="cs-CZ" dirty="0" smtClean="0"/>
              <a:t> fyzický nebo duševní stav těla </a:t>
            </a:r>
          </a:p>
          <a:p>
            <a:pPr marL="68580" indent="0">
              <a:buNone/>
            </a:pPr>
            <a:endParaRPr lang="cs-CZ" dirty="0" smtClean="0"/>
          </a:p>
          <a:p>
            <a:r>
              <a:rPr lang="cs-CZ" dirty="0" smtClean="0"/>
              <a:t> vyčerpání</a:t>
            </a:r>
          </a:p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ztráta energie</a:t>
            </a:r>
          </a:p>
          <a:p>
            <a:endParaRPr lang="cs-CZ" dirty="0" smtClean="0"/>
          </a:p>
          <a:p>
            <a:r>
              <a:rPr lang="cs-CZ" dirty="0" smtClean="0"/>
              <a:t> ztráta životního elánu</a:t>
            </a:r>
          </a:p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může být krátkodobá nebo dlouhodobá</a:t>
            </a:r>
            <a:endParaRPr lang="cs-CZ" dirty="0"/>
          </a:p>
        </p:txBody>
      </p:sp>
      <p:pic>
        <p:nvPicPr>
          <p:cNvPr id="2050" name="Picture 2" descr="C:\Users\pokorna\AppData\Local\Microsoft\Windows\Temporary Internet Files\Content.IE5\T2ZMZ0X9\MC9004282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992332"/>
            <a:ext cx="1841500" cy="1638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4996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80120"/>
            <a:ext cx="7024744" cy="1143000"/>
          </a:xfrm>
        </p:spPr>
        <p:txBody>
          <a:bodyPr/>
          <a:lstStyle/>
          <a:p>
            <a:r>
              <a:rPr lang="cs-CZ" dirty="0" smtClean="0"/>
              <a:t>Příznaky únavy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323652"/>
            <a:ext cx="6777317" cy="412968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 malátnost</a:t>
            </a:r>
          </a:p>
          <a:p>
            <a:r>
              <a:rPr lang="cs-CZ" dirty="0"/>
              <a:t> </a:t>
            </a:r>
            <a:r>
              <a:rPr lang="cs-CZ" dirty="0" smtClean="0"/>
              <a:t>vyčerpání</a:t>
            </a:r>
          </a:p>
          <a:p>
            <a:r>
              <a:rPr lang="cs-CZ" dirty="0"/>
              <a:t> </a:t>
            </a:r>
            <a:r>
              <a:rPr lang="cs-CZ" dirty="0" smtClean="0"/>
              <a:t>bolest hlavy</a:t>
            </a:r>
          </a:p>
          <a:p>
            <a:r>
              <a:rPr lang="cs-CZ" dirty="0"/>
              <a:t> </a:t>
            </a:r>
            <a:r>
              <a:rPr lang="cs-CZ" dirty="0" smtClean="0"/>
              <a:t>bolest zad</a:t>
            </a:r>
          </a:p>
          <a:p>
            <a:r>
              <a:rPr lang="cs-CZ" dirty="0"/>
              <a:t> </a:t>
            </a:r>
            <a:r>
              <a:rPr lang="cs-CZ" dirty="0" smtClean="0"/>
              <a:t>pocity úzkosti</a:t>
            </a:r>
          </a:p>
          <a:p>
            <a:r>
              <a:rPr lang="cs-CZ" dirty="0" smtClean="0"/>
              <a:t> napětí</a:t>
            </a:r>
          </a:p>
          <a:p>
            <a:r>
              <a:rPr lang="cs-CZ" dirty="0"/>
              <a:t> </a:t>
            </a:r>
            <a:r>
              <a:rPr lang="cs-CZ" dirty="0" smtClean="0"/>
              <a:t>frustrace</a:t>
            </a:r>
          </a:p>
          <a:p>
            <a:r>
              <a:rPr lang="cs-CZ" dirty="0"/>
              <a:t> </a:t>
            </a:r>
            <a:r>
              <a:rPr lang="cs-CZ" dirty="0" smtClean="0"/>
              <a:t>podrážděnost</a:t>
            </a:r>
          </a:p>
          <a:p>
            <a:r>
              <a:rPr lang="cs-CZ" dirty="0"/>
              <a:t> </a:t>
            </a:r>
            <a:r>
              <a:rPr lang="cs-CZ" dirty="0" smtClean="0"/>
              <a:t>výkyvy nálad</a:t>
            </a:r>
          </a:p>
          <a:p>
            <a:r>
              <a:rPr lang="cs-CZ" dirty="0"/>
              <a:t> </a:t>
            </a:r>
            <a:r>
              <a:rPr lang="cs-CZ" dirty="0" smtClean="0"/>
              <a:t>nesoustředěnost</a:t>
            </a:r>
            <a:endParaRPr lang="cs-CZ" dirty="0"/>
          </a:p>
        </p:txBody>
      </p:sp>
      <p:pic>
        <p:nvPicPr>
          <p:cNvPr id="3074" name="Picture 2" descr="C:\Users\pokorna\AppData\Local\Microsoft\Windows\Temporary Internet Files\Content.IE5\T2ZMZ0X9\MC9004301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908720"/>
            <a:ext cx="137477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okorna\AppData\Local\Microsoft\Windows\Temporary Internet Files\Content.IE5\UXUJOOQK\MC9004114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8569" y="2737521"/>
            <a:ext cx="1477687" cy="1411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pokorna\AppData\Local\Microsoft\Windows\Temporary Internet Files\Content.IE5\UXUJOOQK\MC90040437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2579" y="4653136"/>
            <a:ext cx="1762125" cy="175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51604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3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8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764704"/>
            <a:ext cx="7024744" cy="1143000"/>
          </a:xfrm>
        </p:spPr>
        <p:txBody>
          <a:bodyPr/>
          <a:lstStyle/>
          <a:p>
            <a:r>
              <a:rPr lang="cs-CZ" dirty="0" smtClean="0"/>
              <a:t>Příčiny únavy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323652"/>
            <a:ext cx="6777317" cy="4129684"/>
          </a:xfrm>
        </p:spPr>
        <p:txBody>
          <a:bodyPr>
            <a:normAutofit/>
          </a:bodyPr>
          <a:lstStyle/>
          <a:p>
            <a:r>
              <a:rPr lang="cs-CZ" dirty="0" smtClean="0"/>
              <a:t> nedostatek spánku</a:t>
            </a:r>
          </a:p>
          <a:p>
            <a:r>
              <a:rPr lang="cs-CZ" dirty="0"/>
              <a:t> </a:t>
            </a:r>
            <a:r>
              <a:rPr lang="cs-CZ" dirty="0" smtClean="0"/>
              <a:t>stres</a:t>
            </a:r>
          </a:p>
          <a:p>
            <a:r>
              <a:rPr lang="cs-CZ" dirty="0"/>
              <a:t> </a:t>
            </a:r>
            <a:r>
              <a:rPr lang="cs-CZ" dirty="0" smtClean="0"/>
              <a:t>nemoc</a:t>
            </a:r>
          </a:p>
          <a:p>
            <a:r>
              <a:rPr lang="cs-CZ" dirty="0"/>
              <a:t> </a:t>
            </a:r>
            <a:r>
              <a:rPr lang="cs-CZ" dirty="0" smtClean="0"/>
              <a:t>změna počasí či ročního období</a:t>
            </a:r>
          </a:p>
          <a:p>
            <a:r>
              <a:rPr lang="cs-CZ" dirty="0"/>
              <a:t> </a:t>
            </a:r>
            <a:r>
              <a:rPr lang="cs-CZ" dirty="0" smtClean="0"/>
              <a:t>nedodržování zdravého životního stylu</a:t>
            </a:r>
          </a:p>
          <a:p>
            <a:r>
              <a:rPr lang="cs-CZ" dirty="0"/>
              <a:t> </a:t>
            </a:r>
            <a:r>
              <a:rPr lang="cs-CZ" dirty="0" smtClean="0"/>
              <a:t>nedostatek nebo přebytek pohybu</a:t>
            </a:r>
          </a:p>
          <a:p>
            <a:r>
              <a:rPr lang="cs-CZ" dirty="0"/>
              <a:t> </a:t>
            </a:r>
            <a:r>
              <a:rPr lang="cs-CZ" dirty="0" smtClean="0"/>
              <a:t>nedostatek vitamínů</a:t>
            </a:r>
          </a:p>
          <a:p>
            <a:r>
              <a:rPr lang="cs-CZ" dirty="0"/>
              <a:t> </a:t>
            </a:r>
            <a:r>
              <a:rPr lang="cs-CZ" dirty="0" smtClean="0"/>
              <a:t>přepracování, přetrénování</a:t>
            </a:r>
            <a:endParaRPr lang="cs-CZ" dirty="0"/>
          </a:p>
        </p:txBody>
      </p:sp>
      <p:pic>
        <p:nvPicPr>
          <p:cNvPr id="4098" name="Picture 2" descr="C:\Users\pokorna\AppData\Local\Microsoft\Windows\Temporary Internet Files\Content.IE5\T2ZMZ0X9\MC9003381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0402" y="908720"/>
            <a:ext cx="1894637" cy="726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pokorna\AppData\Local\Microsoft\Windows\Temporary Internet Files\Content.IE5\WZXE3L0B\MC9002871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9550" y="2204864"/>
            <a:ext cx="1612150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pokorna\AppData\Local\Microsoft\Windows\Temporary Internet Files\Content.IE5\X3JNU0RX\MC90028685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9550" y="5028882"/>
            <a:ext cx="1563187" cy="1334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pokorna\AppData\Local\Microsoft\Windows\Temporary Internet Files\Content.IE5\X3JNU0RX\MC90023082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2970" y="1658806"/>
            <a:ext cx="1442338" cy="1523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34161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6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1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764704"/>
            <a:ext cx="7024744" cy="1143000"/>
          </a:xfrm>
        </p:spPr>
        <p:txBody>
          <a:bodyPr/>
          <a:lstStyle/>
          <a:p>
            <a:r>
              <a:rPr lang="cs-CZ" dirty="0" smtClean="0"/>
              <a:t>POZOR!!!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68580" indent="0">
              <a:buNone/>
            </a:pPr>
            <a:r>
              <a:rPr lang="cs-CZ" sz="2600" spc="100" dirty="0" smtClean="0"/>
              <a:t>Pokud únava přetrvává delší dobu, </a:t>
            </a:r>
          </a:p>
          <a:p>
            <a:pPr marL="68580" indent="0">
              <a:buNone/>
            </a:pPr>
            <a:r>
              <a:rPr lang="cs-CZ" sz="2600" spc="100" dirty="0" smtClean="0"/>
              <a:t>komplikuje nám běžné denní aktivity</a:t>
            </a:r>
          </a:p>
          <a:p>
            <a:pPr marL="68580" indent="0">
              <a:buNone/>
            </a:pPr>
            <a:r>
              <a:rPr lang="cs-CZ" sz="2600" spc="100" dirty="0" smtClean="0"/>
              <a:t>nebo je dokonce doprovázena např.</a:t>
            </a:r>
          </a:p>
          <a:p>
            <a:pPr marL="68580" indent="0">
              <a:buNone/>
            </a:pPr>
            <a:r>
              <a:rPr lang="cs-CZ" sz="2600" spc="100" dirty="0" smtClean="0"/>
              <a:t>horečkou, bolestmi svalů a kloubů, </a:t>
            </a:r>
          </a:p>
          <a:p>
            <a:pPr marL="68580" indent="0">
              <a:buNone/>
            </a:pPr>
            <a:r>
              <a:rPr lang="cs-CZ" sz="2600" spc="100" dirty="0" smtClean="0"/>
              <a:t>nevolností či zvracením, je </a:t>
            </a:r>
            <a:r>
              <a:rPr lang="cs-CZ" sz="2600" b="1" i="1" spc="100" dirty="0" smtClean="0"/>
              <a:t>nutné</a:t>
            </a:r>
          </a:p>
          <a:p>
            <a:pPr marL="68580" indent="0">
              <a:buNone/>
            </a:pPr>
            <a:r>
              <a:rPr lang="cs-CZ" sz="2600" b="1" i="1" spc="100" dirty="0" smtClean="0"/>
              <a:t>navštívit lékaře</a:t>
            </a:r>
            <a:r>
              <a:rPr lang="cs-CZ" sz="2600" spc="100" dirty="0" smtClean="0"/>
              <a:t>!!!</a:t>
            </a:r>
          </a:p>
          <a:p>
            <a:pPr marL="68580" indent="0">
              <a:buNone/>
            </a:pPr>
            <a:endParaRPr lang="cs-CZ" sz="2600" spc="100" dirty="0"/>
          </a:p>
          <a:p>
            <a:pPr marL="68580" indent="0">
              <a:buNone/>
            </a:pPr>
            <a:r>
              <a:rPr lang="cs-CZ" sz="2600" spc="100" dirty="0" smtClean="0"/>
              <a:t>Mohlo by jít o chronický únavový syndrom…</a:t>
            </a:r>
            <a:endParaRPr lang="cs-CZ" sz="2600" spc="100" dirty="0"/>
          </a:p>
        </p:txBody>
      </p:sp>
      <p:pic>
        <p:nvPicPr>
          <p:cNvPr id="5122" name="Picture 2" descr="C:\Users\pokorna\AppData\Local\Microsoft\Windows\Temporary Internet Files\Content.IE5\WZXE3L0B\MC90043252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286" y="836712"/>
            <a:ext cx="2285714" cy="2285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9378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512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92696"/>
            <a:ext cx="7024744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Jak předcházet nebo překonat únavu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988840"/>
            <a:ext cx="7632964" cy="4536504"/>
          </a:xfrm>
        </p:spPr>
        <p:txBody>
          <a:bodyPr/>
          <a:lstStyle/>
          <a:p>
            <a:pPr marL="525780" indent="-457200">
              <a:buFont typeface="+mj-lt"/>
              <a:buAutoNum type="arabicPeriod"/>
            </a:pPr>
            <a:r>
              <a:rPr lang="cs-CZ" dirty="0" smtClean="0"/>
              <a:t> Dodržuj pravidelný biorytmus -  choď spát </a:t>
            </a:r>
            <a:r>
              <a:rPr lang="cs-CZ" dirty="0"/>
              <a:t>a</a:t>
            </a:r>
            <a:r>
              <a:rPr lang="cs-CZ" dirty="0" smtClean="0"/>
              <a:t> vstávej v přibližně stejnou dobu,  věnuj dostatek času spánku, neponocuj</a:t>
            </a:r>
          </a:p>
          <a:p>
            <a:pPr marL="525780" indent="-457200">
              <a:buFont typeface="+mj-lt"/>
              <a:buAutoNum type="arabicPeriod"/>
            </a:pPr>
            <a:endParaRPr lang="cs-CZ" dirty="0" smtClean="0"/>
          </a:p>
          <a:p>
            <a:pPr marL="525780" indent="-457200">
              <a:buFont typeface="+mj-lt"/>
              <a:buAutoNum type="arabicPeriod"/>
            </a:pPr>
            <a:r>
              <a:rPr lang="cs-CZ" dirty="0"/>
              <a:t> D</a:t>
            </a:r>
            <a:r>
              <a:rPr lang="cs-CZ" dirty="0" smtClean="0"/>
              <a:t>održuj pitný režim, omez pití            nevhodných nápojů</a:t>
            </a:r>
          </a:p>
          <a:p>
            <a:pPr marL="525780" indent="-457200">
              <a:buFont typeface="+mj-lt"/>
              <a:buAutoNum type="arabicPeriod"/>
            </a:pPr>
            <a:endParaRPr lang="cs-CZ" dirty="0" smtClean="0"/>
          </a:p>
          <a:p>
            <a:pPr marL="525780" indent="-457200">
              <a:buFont typeface="+mj-lt"/>
              <a:buAutoNum type="arabicPeriod"/>
            </a:pPr>
            <a:r>
              <a:rPr lang="cs-CZ" dirty="0"/>
              <a:t> D</a:t>
            </a:r>
            <a:r>
              <a:rPr lang="cs-CZ" dirty="0" smtClean="0"/>
              <a:t>opřej si dostatek pohybu</a:t>
            </a:r>
          </a:p>
          <a:p>
            <a:pPr marL="525780" indent="-457200">
              <a:buFont typeface="+mj-lt"/>
              <a:buAutoNum type="arabicPeriod"/>
            </a:pPr>
            <a:endParaRPr lang="cs-CZ" dirty="0" smtClean="0"/>
          </a:p>
          <a:p>
            <a:pPr marL="525780" indent="-457200">
              <a:buFont typeface="+mj-lt"/>
              <a:buAutoNum type="arabicPeriod"/>
            </a:pPr>
            <a:r>
              <a:rPr lang="cs-CZ" dirty="0" smtClean="0"/>
              <a:t> Nauč se zvládat stresové situace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0558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764704"/>
            <a:ext cx="8136904" cy="5760640"/>
          </a:xfrm>
        </p:spPr>
        <p:txBody>
          <a:bodyPr>
            <a:normAutofit/>
          </a:bodyPr>
          <a:lstStyle/>
          <a:p>
            <a:pPr marL="68580" indent="0">
              <a:buNone/>
            </a:pPr>
            <a:r>
              <a:rPr lang="cs-CZ" dirty="0" smtClean="0"/>
              <a:t>5. Jez pravidelně, zdravě a pestře</a:t>
            </a:r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r>
              <a:rPr lang="cs-CZ" dirty="0" smtClean="0"/>
              <a:t>6. Doplňuj pravidelně vitamíny a minerály</a:t>
            </a:r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r>
              <a:rPr lang="cs-CZ" dirty="0" smtClean="0"/>
              <a:t>7. Relaxuj – kniha, hudba, koupele, masáže,…</a:t>
            </a:r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r>
              <a:rPr lang="cs-CZ" dirty="0" smtClean="0"/>
              <a:t>8. Pobývej často venku a na sluníčku</a:t>
            </a:r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r>
              <a:rPr lang="cs-CZ" dirty="0" smtClean="0"/>
              <a:t>9. Měj dostatek světla při práci, učení</a:t>
            </a:r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r>
              <a:rPr lang="cs-CZ" dirty="0" smtClean="0"/>
              <a:t>10. Vyhýbej se stresovým situacím</a:t>
            </a:r>
          </a:p>
          <a:p>
            <a:pPr marL="68580" indent="0">
              <a:buNone/>
            </a:pPr>
            <a:endParaRPr lang="cs-CZ" dirty="0" smtClean="0"/>
          </a:p>
        </p:txBody>
      </p:sp>
      <p:pic>
        <p:nvPicPr>
          <p:cNvPr id="6146" name="Picture 2" descr="C:\Users\pokorna\AppData\Local\Microsoft\Windows\Temporary Internet Files\Content.IE5\X3JNU0RX\MC9002321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077072"/>
            <a:ext cx="1875576" cy="1782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3163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836712"/>
            <a:ext cx="6777317" cy="3508977"/>
          </a:xfrm>
        </p:spPr>
        <p:txBody>
          <a:bodyPr>
            <a:normAutofit lnSpcReduction="10000"/>
          </a:bodyPr>
          <a:lstStyle/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dirty="0"/>
              <a:t>11. Nenechávej vše na poslední chvíli</a:t>
            </a:r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dirty="0"/>
              <a:t>12. Dostatečně větrej</a:t>
            </a:r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dirty="0"/>
              <a:t>13. Věnuj se koníčkům</a:t>
            </a:r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dirty="0"/>
              <a:t>14. Dělej si radosti</a:t>
            </a:r>
          </a:p>
          <a:p>
            <a:endParaRPr lang="cs-CZ" dirty="0"/>
          </a:p>
        </p:txBody>
      </p:sp>
      <p:pic>
        <p:nvPicPr>
          <p:cNvPr id="7170" name="Picture 2" descr="C:\Users\pokorna\AppData\Local\Microsoft\Windows\Temporary Internet Files\Content.IE5\UXUJOOQK\MP90043305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0091" y="4268578"/>
            <a:ext cx="3056384" cy="2028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pokorna\AppData\Local\Microsoft\Windows\Temporary Internet Files\Content.IE5\T2ZMZ0X9\MP90043318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0252" y="4432231"/>
            <a:ext cx="2552328" cy="1701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pokorna\AppData\Local\Microsoft\Windows\Temporary Internet Files\Content.IE5\T2ZMZ0X9\MP90042549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5439" y="2060848"/>
            <a:ext cx="1705689" cy="1705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9716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Users\pokorna\AppData\Local\Microsoft\Windows\Temporary Internet Files\Content.IE5\WZXE3L0B\MP9004255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86327"/>
            <a:ext cx="4572001" cy="3043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pokorna\AppData\Local\Microsoft\Windows\Temporary Internet Files\Content.IE5\T2ZMZ0X9\MP90039947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933056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Users\pokorna\AppData\Local\Microsoft\Windows\Temporary Internet Files\Content.IE5\T2ZMZ0X9\MP90043879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44016"/>
            <a:ext cx="2848095" cy="3789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C:\Users\pokorna\AppData\Local\Microsoft\Windows\Temporary Internet Files\Content.IE5\T2ZMZ0X9\MP900424365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193436"/>
            <a:ext cx="4365104" cy="4365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C:\Users\pokorna\AppData\Local\Microsoft\Windows\Temporary Internet Files\Content.IE5\WZXE3L0B\MP900438647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4616" y="12220"/>
            <a:ext cx="6400800" cy="426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1" name="Picture 9" descr="C:\Users\pokorna\AppData\Local\Microsoft\Windows\Temporary Internet Files\Content.IE5\X3JNU0RX\MP900410110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46" y="2348880"/>
            <a:ext cx="4509120" cy="4509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5" name="Picture 13" descr="C:\Users\pokorna\AppData\Local\Microsoft\Windows\Temporary Internet Files\Content.IE5\X3JNU0RX\MP900422963[1]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8259" y="0"/>
            <a:ext cx="497606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6" name="Picture 14" descr="C:\Users\pokorna\AppData\Local\Microsoft\Windows\Temporary Internet Files\Content.IE5\WZXE3L0B\MP900422635[1]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35" y="66003"/>
            <a:ext cx="462781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7" name="Picture 15" descr="C:\Users\pokorna\AppData\Local\Microsoft\Windows\Temporary Internet Files\Content.IE5\UXUJOOQK\MP900430523[1].jp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12220"/>
            <a:ext cx="9229591" cy="6845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1270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20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82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82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82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20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8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82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82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820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8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82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82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820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82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836712"/>
            <a:ext cx="7482978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Já </a:t>
            </a:r>
            <a:r>
              <a:rPr lang="cs-CZ" dirty="0"/>
              <a:t>rodič. </a:t>
            </a:r>
            <a:r>
              <a:rPr lang="cs-CZ" i="1" dirty="0"/>
              <a:t>Já rodič: Jak překonat únavu</a:t>
            </a:r>
            <a:r>
              <a:rPr lang="cs-CZ" dirty="0"/>
              <a:t> [online]. 2011 [cit. </a:t>
            </a:r>
            <a:r>
              <a:rPr lang="cs-CZ" dirty="0" smtClean="0"/>
              <a:t>2013-01-10</a:t>
            </a:r>
            <a:r>
              <a:rPr lang="cs-CZ" dirty="0"/>
              <a:t>]. Dostupné z: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www.jarodic.cz/cz/jak-prekonat-unavu.php</a:t>
            </a:r>
            <a:endParaRPr lang="cs-CZ" dirty="0" smtClean="0"/>
          </a:p>
          <a:p>
            <a:endParaRPr lang="cs-CZ" dirty="0"/>
          </a:p>
          <a:p>
            <a:r>
              <a:rPr lang="cs-CZ" dirty="0"/>
              <a:t>Celostnimedicina.cz: Únava. </a:t>
            </a:r>
            <a:r>
              <a:rPr lang="cs-CZ" i="1" dirty="0"/>
              <a:t>Celostnimedicina.cz</a:t>
            </a:r>
            <a:r>
              <a:rPr lang="cs-CZ" dirty="0"/>
              <a:t> [online]. 2012 [cit. </a:t>
            </a:r>
            <a:r>
              <a:rPr lang="cs-CZ" dirty="0" smtClean="0"/>
              <a:t>2013-01-10</a:t>
            </a:r>
            <a:r>
              <a:rPr lang="cs-CZ" dirty="0"/>
              <a:t>]. Dostupné z: </a:t>
            </a:r>
            <a:r>
              <a:rPr lang="cs-CZ" dirty="0">
                <a:hlinkClick r:id="rId3"/>
              </a:rPr>
              <a:t>http</a:t>
            </a:r>
            <a:r>
              <a:rPr lang="cs-CZ">
                <a:hlinkClick r:id="rId3"/>
              </a:rPr>
              <a:t>://</a:t>
            </a:r>
            <a:r>
              <a:rPr lang="cs-CZ" smtClean="0">
                <a:hlinkClick r:id="rId3"/>
              </a:rPr>
              <a:t>www.celostnimedicina.cz/unava.htm</a:t>
            </a:r>
            <a:endParaRPr lang="cs-CZ" smtClean="0"/>
          </a:p>
          <a:p>
            <a:endParaRPr lang="cs-CZ" dirty="0" smtClean="0"/>
          </a:p>
          <a:p>
            <a:r>
              <a:rPr lang="it-IT" dirty="0"/>
              <a:t>Únava.cz. </a:t>
            </a:r>
            <a:r>
              <a:rPr lang="it-IT" i="1" dirty="0"/>
              <a:t>Únava.cz</a:t>
            </a:r>
            <a:r>
              <a:rPr lang="it-IT" dirty="0"/>
              <a:t> [online]. 2008 [cit. </a:t>
            </a:r>
            <a:r>
              <a:rPr lang="it-IT" dirty="0" smtClean="0"/>
              <a:t>2013-0</a:t>
            </a:r>
            <a:r>
              <a:rPr lang="cs-CZ" dirty="0" smtClean="0"/>
              <a:t>1</a:t>
            </a:r>
            <a:r>
              <a:rPr lang="it-IT" dirty="0" smtClean="0"/>
              <a:t>-10</a:t>
            </a:r>
            <a:r>
              <a:rPr lang="it-IT" dirty="0"/>
              <a:t>]. Dostupné z: </a:t>
            </a:r>
            <a:r>
              <a:rPr lang="it-IT" dirty="0">
                <a:hlinkClick r:id="rId4"/>
              </a:rPr>
              <a:t>http://www.unava.cz</a:t>
            </a:r>
            <a:r>
              <a:rPr lang="it-IT" dirty="0" smtClean="0">
                <a:hlinkClick r:id="rId4"/>
              </a:rPr>
              <a:t>/</a:t>
            </a:r>
            <a:endParaRPr lang="cs-CZ" dirty="0" smtClean="0"/>
          </a:p>
          <a:p>
            <a:endParaRPr lang="cs-CZ" dirty="0"/>
          </a:p>
          <a:p>
            <a:r>
              <a:rPr lang="cs-CZ" dirty="0"/>
              <a:t>Všechny </a:t>
            </a:r>
            <a:r>
              <a:rPr lang="cs-CZ" dirty="0" smtClean="0"/>
              <a:t>objekty </a:t>
            </a:r>
            <a:r>
              <a:rPr lang="cs-CZ" dirty="0"/>
              <a:t>použité k vytvoření tohoto materiálu jsou součástí softwaru Microsoft® Office</a:t>
            </a:r>
            <a:r>
              <a:rPr lang="cs-CZ" dirty="0" smtClean="0"/>
              <a:t>.</a:t>
            </a:r>
          </a:p>
          <a:p>
            <a:r>
              <a:rPr lang="cs-CZ" dirty="0"/>
              <a:t>Texty jsou vlastní originální tvorbou autora.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9051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73</TotalTime>
  <Words>361</Words>
  <Application>Microsoft Office PowerPoint</Application>
  <PresentationFormat>Předvádění na obrazovce (4:3)</PresentationFormat>
  <Paragraphs>92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Austin</vt:lpstr>
      <vt:lpstr> Jak překonat únavu</vt:lpstr>
      <vt:lpstr>Prezentace aplikace PowerPoint</vt:lpstr>
      <vt:lpstr>Co je to únava?</vt:lpstr>
      <vt:lpstr>Příznaky únavy</vt:lpstr>
      <vt:lpstr>Příčiny únavy</vt:lpstr>
      <vt:lpstr>POZOR!!!</vt:lpstr>
      <vt:lpstr>Jak předcházet nebo překonat únavu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Jak překonat únavu</dc:title>
  <dc:creator>pokorna</dc:creator>
  <cp:lastModifiedBy>malkova</cp:lastModifiedBy>
  <cp:revision>11</cp:revision>
  <dcterms:created xsi:type="dcterms:W3CDTF">2013-01-14T18:55:03Z</dcterms:created>
  <dcterms:modified xsi:type="dcterms:W3CDTF">2013-06-17T20:06:18Z</dcterms:modified>
</cp:coreProperties>
</file>