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9" r:id="rId3"/>
    <p:sldId id="257" r:id="rId4"/>
    <p:sldId id="258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13221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1" descr="9_02.jpg"/>
          <p:cNvPicPr preferRelativeResize="0">
            <a:picLocks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7754112" y="0"/>
            <a:ext cx="73152" cy="6858000"/>
          </a:xfrm>
          <a:prstGeom prst="rect">
            <a:avLst/>
          </a:prstGeom>
        </p:spPr>
      </p:pic>
      <p:pic>
        <p:nvPicPr>
          <p:cNvPr id="5" name="Picture 6" descr="1_05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10500" y="0"/>
            <a:ext cx="13335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6" name="Group 17"/>
          <p:cNvGrpSpPr>
            <a:grpSpLocks/>
          </p:cNvGrpSpPr>
          <p:nvPr/>
        </p:nvGrpSpPr>
        <p:grpSpPr bwMode="auto">
          <a:xfrm>
            <a:off x="0" y="6630988"/>
            <a:ext cx="9144000" cy="228600"/>
            <a:chOff x="0" y="6582727"/>
            <a:chExt cx="9144000" cy="228600"/>
          </a:xfrm>
        </p:grpSpPr>
        <p:sp>
          <p:nvSpPr>
            <p:cNvPr id="7" name="Rectangle 9"/>
            <p:cNvSpPr/>
            <p:nvPr/>
          </p:nvSpPr>
          <p:spPr>
            <a:xfrm>
              <a:off x="7813675" y="6582727"/>
              <a:ext cx="1330325" cy="228600"/>
            </a:xfrm>
            <a:prstGeom prst="rect">
              <a:avLst/>
            </a:pr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Rectangle 10"/>
            <p:cNvSpPr/>
            <p:nvPr/>
          </p:nvSpPr>
          <p:spPr>
            <a:xfrm>
              <a:off x="6134100" y="6582727"/>
              <a:ext cx="1609725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0" y="6582727"/>
              <a:ext cx="6096000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371600"/>
            <a:ext cx="6781800" cy="1069975"/>
          </a:xfrm>
        </p:spPr>
        <p:txBody>
          <a:bodyPr bIns="0" anchor="b">
            <a:noAutofit/>
          </a:bodyPr>
          <a:lstStyle>
            <a:lvl1pPr>
              <a:defRPr sz="42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2438400"/>
            <a:ext cx="6781800" cy="762000"/>
          </a:xfrm>
        </p:spPr>
        <p:txBody>
          <a:bodyPr tIns="0">
            <a:normAutofit/>
          </a:bodyPr>
          <a:lstStyle>
            <a:lvl1pPr marL="0" indent="0" algn="l">
              <a:buNone/>
              <a:defRPr sz="2400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Date Placeholder 18"/>
          <p:cNvSpPr>
            <a:spLocks noGrp="1"/>
          </p:cNvSpPr>
          <p:nvPr>
            <p:ph type="dt" sz="half" idx="10"/>
          </p:nvPr>
        </p:nvSpPr>
        <p:spPr>
          <a:xfrm>
            <a:off x="6210300" y="6610350"/>
            <a:ext cx="1524000" cy="2286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FAF3FE-0702-4AC0-A6C9-DE4B9BD234DC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11" name="Slide Number Placeholder 19"/>
          <p:cNvSpPr>
            <a:spLocks noGrp="1"/>
          </p:cNvSpPr>
          <p:nvPr>
            <p:ph type="sldNum" sz="quarter" idx="11"/>
          </p:nvPr>
        </p:nvSpPr>
        <p:spPr>
          <a:xfrm>
            <a:off x="7924800" y="6610350"/>
            <a:ext cx="1198563" cy="2286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D46C6B-367E-48AE-BBBF-9C00725B0E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2" name="Footer Placeholder 20"/>
          <p:cNvSpPr>
            <a:spLocks noGrp="1"/>
          </p:cNvSpPr>
          <p:nvPr>
            <p:ph type="ftr" sz="quarter" idx="12"/>
          </p:nvPr>
        </p:nvSpPr>
        <p:spPr>
          <a:xfrm>
            <a:off x="457200" y="6610350"/>
            <a:ext cx="5600700" cy="2286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0"/>
          <p:cNvGrpSpPr>
            <a:grpSpLocks/>
          </p:cNvGrpSpPr>
          <p:nvPr/>
        </p:nvGrpSpPr>
        <p:grpSpPr bwMode="auto">
          <a:xfrm>
            <a:off x="0" y="6630988"/>
            <a:ext cx="9144000" cy="228600"/>
            <a:chOff x="0" y="6583680"/>
            <a:chExt cx="9144000" cy="228600"/>
          </a:xfrm>
        </p:grpSpPr>
        <p:sp>
          <p:nvSpPr>
            <p:cNvPr id="5" name="Rectangle 3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6" name="Rectangle 32"/>
            <p:cNvSpPr/>
            <p:nvPr/>
          </p:nvSpPr>
          <p:spPr>
            <a:xfrm>
              <a:off x="7142163" y="6583680"/>
              <a:ext cx="1582737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Rectangle 33"/>
            <p:cNvSpPr/>
            <p:nvPr/>
          </p:nvSpPr>
          <p:spPr>
            <a:xfrm>
              <a:off x="0" y="6583680"/>
              <a:ext cx="7102475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pic>
        <p:nvPicPr>
          <p:cNvPr id="8" name="Picture 12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9" name="Picture 9" descr="2_01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40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Date Placeholder 1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62D062-C613-421A-A897-3B764164B24E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11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DB1782-5C93-4A14-B30C-D3BB01EEBD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2" name="Footer Placeholder 19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2"/>
          <p:cNvGrpSpPr>
            <a:grpSpLocks/>
          </p:cNvGrpSpPr>
          <p:nvPr/>
        </p:nvGrpSpPr>
        <p:grpSpPr bwMode="auto">
          <a:xfrm>
            <a:off x="1438275" y="6629400"/>
            <a:ext cx="7705725" cy="228600"/>
            <a:chOff x="1438274" y="6629400"/>
            <a:chExt cx="7705726" cy="228600"/>
          </a:xfrm>
        </p:grpSpPr>
        <p:sp>
          <p:nvSpPr>
            <p:cNvPr id="5" name="Rectangle 26"/>
            <p:cNvSpPr/>
            <p:nvPr/>
          </p:nvSpPr>
          <p:spPr>
            <a:xfrm>
              <a:off x="8763000" y="662940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6" name="Rectangle 27"/>
            <p:cNvSpPr/>
            <p:nvPr/>
          </p:nvSpPr>
          <p:spPr>
            <a:xfrm>
              <a:off x="7142163" y="6629400"/>
              <a:ext cx="1582737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Rectangle 28"/>
            <p:cNvSpPr/>
            <p:nvPr/>
          </p:nvSpPr>
          <p:spPr>
            <a:xfrm>
              <a:off x="1438274" y="6629400"/>
              <a:ext cx="5664201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pic>
        <p:nvPicPr>
          <p:cNvPr id="8" name="Picture 9" descr="9_01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136366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19" descr="vert_bar_02.png"/>
          <p:cNvPicPr preferRelativeResize="0">
            <a:picLocks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1362456" y="0"/>
            <a:ext cx="73152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2600" y="5245101"/>
            <a:ext cx="6934199" cy="1155700"/>
          </a:xfrm>
        </p:spPr>
        <p:txBody>
          <a:bodyPr anchor="t">
            <a:normAutofit/>
          </a:bodyPr>
          <a:lstStyle>
            <a:lvl1pPr algn="r">
              <a:defRPr sz="4200" b="0" i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2600" y="4114800"/>
            <a:ext cx="6934199" cy="1130300"/>
          </a:xfrm>
        </p:spPr>
        <p:txBody>
          <a:bodyPr anchor="b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23"/>
          <p:cNvSpPr>
            <a:spLocks noGrp="1"/>
          </p:cNvSpPr>
          <p:nvPr>
            <p:ph type="dt" sz="half" idx="10"/>
          </p:nvPr>
        </p:nvSpPr>
        <p:spPr>
          <a:xfrm>
            <a:off x="7162800" y="6610350"/>
            <a:ext cx="1524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5F0586-F7A6-4597-B7DB-9C09061D9D23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11" name="Slide Number Placeholder 24"/>
          <p:cNvSpPr>
            <a:spLocks noGrp="1"/>
          </p:cNvSpPr>
          <p:nvPr>
            <p:ph type="sldNum" sz="quarter" idx="11"/>
          </p:nvPr>
        </p:nvSpPr>
        <p:spPr>
          <a:xfrm>
            <a:off x="8742363" y="6610350"/>
            <a:ext cx="381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0053D0-8FCA-42F9-BC7E-F759ACA65B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2" name="Footer Placeholder 25"/>
          <p:cNvSpPr>
            <a:spLocks noGrp="1"/>
          </p:cNvSpPr>
          <p:nvPr>
            <p:ph type="ftr" sz="quarter" idx="12"/>
          </p:nvPr>
        </p:nvSpPr>
        <p:spPr>
          <a:xfrm>
            <a:off x="1524000" y="6610350"/>
            <a:ext cx="55626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2" descr="bar_06.png"/>
          <p:cNvPicPr>
            <a:picLocks noChangeAspect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6" name="Picture 11" descr="3_01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40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7" name="Group 14"/>
          <p:cNvGrpSpPr>
            <a:grpSpLocks/>
          </p:cNvGrpSpPr>
          <p:nvPr/>
        </p:nvGrpSpPr>
        <p:grpSpPr bwMode="auto">
          <a:xfrm>
            <a:off x="0" y="6630988"/>
            <a:ext cx="9144000" cy="228600"/>
            <a:chOff x="0" y="6583680"/>
            <a:chExt cx="9144000" cy="228600"/>
          </a:xfrm>
        </p:grpSpPr>
        <p:sp>
          <p:nvSpPr>
            <p:cNvPr id="8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Rectangle 17"/>
            <p:cNvSpPr/>
            <p:nvPr/>
          </p:nvSpPr>
          <p:spPr>
            <a:xfrm>
              <a:off x="7142163" y="6583680"/>
              <a:ext cx="1582737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Rectangle 18"/>
            <p:cNvSpPr/>
            <p:nvPr/>
          </p:nvSpPr>
          <p:spPr>
            <a:xfrm>
              <a:off x="0" y="6583680"/>
              <a:ext cx="7102475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457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Content Placeholder 15"/>
          <p:cNvSpPr>
            <a:spLocks noGrp="1"/>
          </p:cNvSpPr>
          <p:nvPr>
            <p:ph sz="quarter" idx="14"/>
          </p:nvPr>
        </p:nvSpPr>
        <p:spPr>
          <a:xfrm>
            <a:off x="4648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8FD226-1853-4864-9558-967AE7DE2DF2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12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48D142-4ABF-4701-ACBD-F9406C4D35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3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13" descr="4_01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40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15" descr="bar_06.png"/>
          <p:cNvPicPr>
            <a:picLocks noChangeAspect="1"/>
          </p:cNvPicPr>
          <p:nvPr/>
        </p:nvPicPr>
        <p:blipFill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9" name="Group 17"/>
          <p:cNvGrpSpPr>
            <a:grpSpLocks/>
          </p:cNvGrpSpPr>
          <p:nvPr/>
        </p:nvGrpSpPr>
        <p:grpSpPr bwMode="auto">
          <a:xfrm>
            <a:off x="0" y="6630988"/>
            <a:ext cx="9144000" cy="228600"/>
            <a:chOff x="0" y="6583680"/>
            <a:chExt cx="9144000" cy="228600"/>
          </a:xfrm>
        </p:grpSpPr>
        <p:sp>
          <p:nvSpPr>
            <p:cNvPr id="10" name="Rectangle 1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Rectangle 20"/>
            <p:cNvSpPr/>
            <p:nvPr/>
          </p:nvSpPr>
          <p:spPr>
            <a:xfrm>
              <a:off x="7142163" y="6583680"/>
              <a:ext cx="1582737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Rectangle 21"/>
            <p:cNvSpPr/>
            <p:nvPr/>
          </p:nvSpPr>
          <p:spPr>
            <a:xfrm>
              <a:off x="0" y="6583680"/>
              <a:ext cx="7102475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4040188" cy="411162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Text Placeholder 2"/>
          <p:cNvSpPr>
            <a:spLocks noGrp="1"/>
          </p:cNvSpPr>
          <p:nvPr>
            <p:ph type="body" idx="13"/>
          </p:nvPr>
        </p:nvSpPr>
        <p:spPr>
          <a:xfrm>
            <a:off x="4648200" y="1981200"/>
            <a:ext cx="4040188" cy="411162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57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9" name="Content Placeholder 18"/>
          <p:cNvSpPr>
            <a:spLocks noGrp="1"/>
          </p:cNvSpPr>
          <p:nvPr>
            <p:ph sz="quarter" idx="15"/>
          </p:nvPr>
        </p:nvSpPr>
        <p:spPr>
          <a:xfrm>
            <a:off x="4648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Date Placeholder 22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8AC92A-BC61-4223-BE7B-0BB3B485CCB8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1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D8D9F2-1B0F-4E85-B6B0-8DB17F0AF9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6" name="Footer Placeholder 24"/>
          <p:cNvSpPr>
            <a:spLocks noGrp="1"/>
          </p:cNvSpPr>
          <p:nvPr>
            <p:ph type="ftr" sz="quarter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9" descr="2_01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40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10" descr="bar_06.png"/>
          <p:cNvPicPr>
            <a:picLocks noChangeAspect="1"/>
          </p:cNvPicPr>
          <p:nvPr/>
        </p:nvPicPr>
        <p:blipFill>
          <a:blip r:embed="rId3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5" name="Group 11"/>
          <p:cNvGrpSpPr>
            <a:grpSpLocks/>
          </p:cNvGrpSpPr>
          <p:nvPr/>
        </p:nvGrpSpPr>
        <p:grpSpPr bwMode="auto">
          <a:xfrm>
            <a:off x="0" y="6630988"/>
            <a:ext cx="9144000" cy="228600"/>
            <a:chOff x="0" y="6583680"/>
            <a:chExt cx="9144000" cy="228600"/>
          </a:xfrm>
        </p:grpSpPr>
        <p:sp>
          <p:nvSpPr>
            <p:cNvPr id="6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Rectangle 13"/>
            <p:cNvSpPr/>
            <p:nvPr/>
          </p:nvSpPr>
          <p:spPr>
            <a:xfrm>
              <a:off x="7142163" y="6583680"/>
              <a:ext cx="1582737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Rectangle 14"/>
            <p:cNvSpPr/>
            <p:nvPr/>
          </p:nvSpPr>
          <p:spPr>
            <a:xfrm>
              <a:off x="0" y="6583680"/>
              <a:ext cx="7102475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2F1860-3932-44AC-A7CD-0F147BD311BF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10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10D965-1B5B-43AF-AEDF-0B35F9690F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0" y="6630988"/>
            <a:ext cx="9144000" cy="228600"/>
            <a:chOff x="0" y="6583680"/>
            <a:chExt cx="9144000" cy="228600"/>
          </a:xfrm>
        </p:grpSpPr>
        <p:sp>
          <p:nvSpPr>
            <p:cNvPr id="3" name="Rectangle 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" name="Rectangle 10"/>
            <p:cNvSpPr/>
            <p:nvPr/>
          </p:nvSpPr>
          <p:spPr>
            <a:xfrm>
              <a:off x="7142163" y="6583680"/>
              <a:ext cx="1582737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" name="Rectangle 11"/>
            <p:cNvSpPr/>
            <p:nvPr/>
          </p:nvSpPr>
          <p:spPr>
            <a:xfrm>
              <a:off x="0" y="6583680"/>
              <a:ext cx="7102475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6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65060E-D4D2-405F-ACD2-D5EAA0E9EC2B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7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582027-B145-4317-9B1E-3F6869E7BF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1" descr="3_01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40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13" descr="bar_06.png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7" name="Group 15"/>
          <p:cNvGrpSpPr>
            <a:grpSpLocks/>
          </p:cNvGrpSpPr>
          <p:nvPr/>
        </p:nvGrpSpPr>
        <p:grpSpPr bwMode="auto">
          <a:xfrm>
            <a:off x="0" y="6630988"/>
            <a:ext cx="9144000" cy="228600"/>
            <a:chOff x="0" y="6583680"/>
            <a:chExt cx="9144000" cy="228600"/>
          </a:xfrm>
        </p:grpSpPr>
        <p:sp>
          <p:nvSpPr>
            <p:cNvPr id="8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Rectangle 17"/>
            <p:cNvSpPr/>
            <p:nvPr/>
          </p:nvSpPr>
          <p:spPr>
            <a:xfrm>
              <a:off x="7142163" y="6583680"/>
              <a:ext cx="1582737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Rectangle 18"/>
            <p:cNvSpPr/>
            <p:nvPr/>
          </p:nvSpPr>
          <p:spPr>
            <a:xfrm>
              <a:off x="0" y="6583680"/>
              <a:ext cx="7102475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13" name="Text Placeholder 2"/>
          <p:cNvSpPr>
            <a:spLocks noGrp="1"/>
          </p:cNvSpPr>
          <p:nvPr>
            <p:ph type="title"/>
          </p:nvPr>
        </p:nvSpPr>
        <p:spPr>
          <a:xfrm>
            <a:off x="457200" y="1524000"/>
            <a:ext cx="3352800" cy="914400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419600" y="1524000"/>
            <a:ext cx="42672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457201" y="2514599"/>
            <a:ext cx="3352800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4EC553-BD6E-42E4-B383-2CFEBD87BA91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12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5DC2C3-C937-4C90-B16C-478C5F2623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5"/>
          <p:cNvGrpSpPr>
            <a:grpSpLocks/>
          </p:cNvGrpSpPr>
          <p:nvPr/>
        </p:nvGrpSpPr>
        <p:grpSpPr bwMode="auto">
          <a:xfrm>
            <a:off x="0" y="6630988"/>
            <a:ext cx="9144000" cy="228600"/>
            <a:chOff x="0" y="6583680"/>
            <a:chExt cx="9144000" cy="228600"/>
          </a:xfrm>
        </p:grpSpPr>
        <p:sp>
          <p:nvSpPr>
            <p:cNvPr id="6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Rectangle 13"/>
            <p:cNvSpPr/>
            <p:nvPr/>
          </p:nvSpPr>
          <p:spPr>
            <a:xfrm>
              <a:off x="7142163" y="6583680"/>
              <a:ext cx="1582737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Rectangle 14"/>
            <p:cNvSpPr/>
            <p:nvPr/>
          </p:nvSpPr>
          <p:spPr>
            <a:xfrm>
              <a:off x="0" y="6583680"/>
              <a:ext cx="7102475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pic>
        <p:nvPicPr>
          <p:cNvPr id="9" name="Picture 7" descr="4_01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40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8" descr="bar_06.png"/>
          <p:cNvPicPr>
            <a:picLocks noChangeAspect="1"/>
          </p:cNvPicPr>
          <p:nvPr/>
        </p:nvPicPr>
        <p:blipFill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cxnSp>
        <p:nvCxnSpPr>
          <p:cNvPr id="11" name="Straight Connector 9"/>
          <p:cNvCxnSpPr/>
          <p:nvPr/>
        </p:nvCxnSpPr>
        <p:spPr>
          <a:xfrm>
            <a:off x="4419600" y="1524000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0"/>
          <p:cNvCxnSpPr/>
          <p:nvPr/>
        </p:nvCxnSpPr>
        <p:spPr>
          <a:xfrm>
            <a:off x="4419600" y="5637213"/>
            <a:ext cx="4267200" cy="158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7048"/>
            <a:ext cx="3355848" cy="914400"/>
          </a:xfrm>
        </p:spPr>
        <p:txBody>
          <a:bodyPr anchor="b">
            <a:normAutofit/>
          </a:bodyPr>
          <a:lstStyle>
            <a:lvl1pPr algn="l">
              <a:defRPr lang="en-US" sz="1800" b="1" i="0" kern="1200" cap="all" spc="1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25696" y="1554480"/>
            <a:ext cx="4270248" cy="4059936"/>
          </a:xfrm>
          <a:solidFill>
            <a:schemeClr val="bg1"/>
          </a:solidFill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514600"/>
            <a:ext cx="3355848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lang="en-US" sz="1400" kern="12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F0CD82-310E-4B3D-A153-1CA4132D79E9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14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2D053D-7340-4AA8-845C-9AFCCDCC85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0"/>
          <p:cNvGrpSpPr>
            <a:grpSpLocks/>
          </p:cNvGrpSpPr>
          <p:nvPr/>
        </p:nvGrpSpPr>
        <p:grpSpPr bwMode="auto">
          <a:xfrm>
            <a:off x="0" y="6630988"/>
            <a:ext cx="9144000" cy="228600"/>
            <a:chOff x="0" y="6583680"/>
            <a:chExt cx="9144000" cy="228600"/>
          </a:xfrm>
        </p:grpSpPr>
        <p:sp>
          <p:nvSpPr>
            <p:cNvPr id="5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6" name="Rectangle 12"/>
            <p:cNvSpPr/>
            <p:nvPr/>
          </p:nvSpPr>
          <p:spPr>
            <a:xfrm>
              <a:off x="7142163" y="6583680"/>
              <a:ext cx="1582737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Rectangle 20"/>
            <p:cNvSpPr/>
            <p:nvPr/>
          </p:nvSpPr>
          <p:spPr>
            <a:xfrm>
              <a:off x="0" y="6583680"/>
              <a:ext cx="7102475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pic>
        <p:nvPicPr>
          <p:cNvPr id="8" name="Picture 10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9" name="Picture 13" descr="2_01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40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27D06F-9DCA-4C7C-A017-41C6D64B10F6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11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E533AF-2D15-44A5-BD6A-7ACD8FC3BD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2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0"/>
          <p:cNvGrpSpPr>
            <a:grpSpLocks/>
          </p:cNvGrpSpPr>
          <p:nvPr/>
        </p:nvGrpSpPr>
        <p:grpSpPr bwMode="auto">
          <a:xfrm>
            <a:off x="0" y="6630988"/>
            <a:ext cx="9144000" cy="228600"/>
            <a:chOff x="0" y="6583680"/>
            <a:chExt cx="9144000" cy="228600"/>
          </a:xfrm>
        </p:grpSpPr>
        <p:sp>
          <p:nvSpPr>
            <p:cNvPr id="5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6" name="Rectangle 12"/>
            <p:cNvSpPr/>
            <p:nvPr/>
          </p:nvSpPr>
          <p:spPr>
            <a:xfrm>
              <a:off x="7142163" y="6583680"/>
              <a:ext cx="1582737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Rectangle 20"/>
            <p:cNvSpPr/>
            <p:nvPr/>
          </p:nvSpPr>
          <p:spPr>
            <a:xfrm>
              <a:off x="0" y="6583680"/>
              <a:ext cx="7102475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pic>
        <p:nvPicPr>
          <p:cNvPr id="8" name="Picture 10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9" name="Picture 13" descr="2_01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40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89085"/>
            <a:ext cx="2057400" cy="553707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85216"/>
            <a:ext cx="6019800" cy="554126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565DEF-1823-4136-B7E4-B9E922714350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11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C04BF2-C8D0-4083-B0A3-3381C12500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2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34000">
                <a:schemeClr val="bg1">
                  <a:lumMod val="75000"/>
                  <a:alpha val="61000"/>
                </a:schemeClr>
              </a:gs>
              <a:gs pos="38000">
                <a:schemeClr val="bg1">
                  <a:lumMod val="75000"/>
                  <a:alpha val="76000"/>
                </a:schemeClr>
              </a:gs>
              <a:gs pos="100000">
                <a:schemeClr val="bg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990600"/>
            <a:ext cx="82296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981200"/>
            <a:ext cx="8229600" cy="414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610350"/>
            <a:ext cx="1524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baseline="0" smtClean="0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fld id="{DEED1104-25B4-479B-B31D-5EF15ED57732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610350"/>
            <a:ext cx="6629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baseline="0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42363" y="6610350"/>
            <a:ext cx="381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baseline="0" smtClean="0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fld id="{32120AC7-F398-449D-A418-642D13B388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alibri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fontAlgn="base">
        <a:spcBef>
          <a:spcPct val="20000"/>
        </a:spcBef>
        <a:spcAft>
          <a:spcPts val="600"/>
        </a:spcAft>
        <a:buFont typeface="Wingdings" pitchFamily="2" charset="2"/>
        <a:buChar char="§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ts val="600"/>
        </a:spcAft>
        <a:buClr>
          <a:srgbClr val="7F7F7F"/>
        </a:buClr>
        <a:buFont typeface="Wingdings" pitchFamily="2" charset="2"/>
        <a:buChar char="§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ts val="600"/>
        </a:spcAft>
        <a:buFont typeface="Wingdings" pitchFamily="2" charset="2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ts val="600"/>
        </a:spcAft>
        <a:buClr>
          <a:srgbClr val="7F7F7F"/>
        </a:buClr>
        <a:buFont typeface="Wingdings" pitchFamily="2" charset="2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ts val="600"/>
        </a:spcAft>
        <a:buClr>
          <a:srgbClr val="7F7F7F"/>
        </a:buClr>
        <a:buFont typeface="Wingdings" pitchFamily="2" charset="2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323528" y="1716088"/>
            <a:ext cx="6781800" cy="1881733"/>
          </a:xfrm>
        </p:spPr>
        <p:txBody>
          <a:bodyPr/>
          <a:lstStyle/>
          <a:p>
            <a:r>
              <a:rPr lang="cs-CZ" dirty="0" smtClean="0"/>
              <a:t>Vnitřní a vnější </a:t>
            </a:r>
            <a:br>
              <a:rPr lang="cs-CZ" dirty="0" smtClean="0"/>
            </a:br>
            <a:r>
              <a:rPr lang="cs-CZ" dirty="0" smtClean="0"/>
              <a:t>úhly </a:t>
            </a:r>
            <a:r>
              <a:rPr lang="cs-CZ" dirty="0" smtClean="0"/>
              <a:t>v trojúhelníku</a:t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4" name="PubTriangle"/>
          <p:cNvSpPr>
            <a:spLocks noEditPoints="1" noChangeArrowheads="1"/>
          </p:cNvSpPr>
          <p:nvPr/>
        </p:nvSpPr>
        <p:spPr bwMode="auto">
          <a:xfrm>
            <a:off x="827088" y="3357563"/>
            <a:ext cx="2232025" cy="2187575"/>
          </a:xfrm>
          <a:custGeom>
            <a:avLst/>
            <a:gdLst>
              <a:gd name="G0" fmla="+- 0 0 0"/>
              <a:gd name="G1" fmla="*/ 10800 1 2"/>
              <a:gd name="G2" fmla="*/ G1 10800 21600"/>
              <a:gd name="G3" fmla="+- 10800 0 G2"/>
              <a:gd name="G4" fmla="+- 10800 0 0"/>
              <a:gd name="G5" fmla="+- G1 10800 0"/>
              <a:gd name="G6" fmla="*/ 10800 1 2"/>
              <a:gd name="G7" fmla="+- 10800 0 0"/>
              <a:gd name="G8" fmla="+- G2 G6 G1"/>
              <a:gd name="G9" fmla="+- G8 10800 0"/>
              <a:gd name="G10" fmla="+- G6 10800 0"/>
              <a:gd name="T0" fmla="*/ 10800 w 21600"/>
              <a:gd name="T1" fmla="*/ 0 h 21600"/>
              <a:gd name="T2" fmla="*/ 5400 w 21600"/>
              <a:gd name="T3" fmla="*/ 10800 h 21600"/>
              <a:gd name="T4" fmla="*/ 0 w 21600"/>
              <a:gd name="T5" fmla="*/ 21600 h 21600"/>
              <a:gd name="T6" fmla="*/ 10800 w 21600"/>
              <a:gd name="T7" fmla="*/ 16200 h 21600"/>
              <a:gd name="T8" fmla="*/ 21600 w 21600"/>
              <a:gd name="T9" fmla="*/ 10800 h 21600"/>
              <a:gd name="T10" fmla="*/ 16200 w 21600"/>
              <a:gd name="T11" fmla="*/ 5400 h 21600"/>
              <a:gd name="T12" fmla="*/ G3 w 21600"/>
              <a:gd name="T13" fmla="*/ G6 h 21600"/>
              <a:gd name="T14" fmla="*/ G5 w 21600"/>
              <a:gd name="T15" fmla="*/ G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T12" t="T13" r="T14" b="T15"/>
            <a:pathLst>
              <a:path w="21600" h="21600">
                <a:moveTo>
                  <a:pt x="10800" y="0"/>
                </a:moveTo>
                <a:lnTo>
                  <a:pt x="0" y="21600"/>
                </a:lnTo>
                <a:lnTo>
                  <a:pt x="21600" y="10800"/>
                </a:lnTo>
                <a:close/>
              </a:path>
            </a:pathLst>
          </a:custGeom>
          <a:solidFill>
            <a:srgbClr val="D8EBB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latin typeface="+mn-lt"/>
            </a:endParaRPr>
          </a:p>
        </p:txBody>
      </p:sp>
      <p:pic>
        <p:nvPicPr>
          <p:cNvPr id="13315" name="Picture 4" descr="C:\Users\pokorna\AppData\Local\Microsoft\Windows\Temporary Internet Files\Content.IE5\IE47V47I\MC90029194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81638" y="404813"/>
            <a:ext cx="18192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Picture 5" descr="C:\Users\pokorna\AppData\Local\Microsoft\Windows\Temporary Internet Files\Content.IE5\J457LY1F\MC90025066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32300" y="3438525"/>
            <a:ext cx="2100263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179512" y="6453336"/>
            <a:ext cx="27964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VY_42_INOVACE_17_02</a:t>
            </a:r>
            <a:endParaRPr lang="cs-CZ" dirty="0"/>
          </a:p>
        </p:txBody>
      </p:sp>
      <p:pic>
        <p:nvPicPr>
          <p:cNvPr id="7" name="Picture 4" descr="Y:\Log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159" y="116632"/>
            <a:ext cx="4859338" cy="1217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476672"/>
            <a:ext cx="9036496" cy="66018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/>
              <a:t>Škola: Základní škola Trávníky Otrokovice, příspěvková organizace</a:t>
            </a:r>
          </a:p>
          <a:p>
            <a:pPr>
              <a:lnSpc>
                <a:spcPct val="150000"/>
              </a:lnSpc>
            </a:pPr>
            <a:r>
              <a:rPr lang="cs-CZ" dirty="0"/>
              <a:t>Číslo projektu: CZ.1.07/1.4.00/21.2637</a:t>
            </a:r>
          </a:p>
          <a:p>
            <a:pPr>
              <a:lnSpc>
                <a:spcPct val="150000"/>
              </a:lnSpc>
            </a:pPr>
            <a:r>
              <a:rPr lang="cs-CZ" dirty="0"/>
              <a:t>Název výukového materiálu</a:t>
            </a:r>
            <a:r>
              <a:rPr lang="cs-CZ" dirty="0" smtClean="0"/>
              <a:t>: </a:t>
            </a:r>
            <a:r>
              <a:rPr lang="cs-CZ" dirty="0" smtClean="0"/>
              <a:t>Vnitřní a vnější úhly v trojúhelníku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/>
              <a:t>Autor: Mgr. Zuzana Pokorná</a:t>
            </a:r>
          </a:p>
          <a:p>
            <a:pPr>
              <a:lnSpc>
                <a:spcPct val="150000"/>
              </a:lnSpc>
            </a:pPr>
            <a:r>
              <a:rPr lang="cs-CZ" dirty="0"/>
              <a:t>Vytvořeno</a:t>
            </a:r>
            <a:r>
              <a:rPr lang="cs-CZ" dirty="0" smtClean="0"/>
              <a:t>: 4. června 2012 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/>
              <a:t>Ročník: </a:t>
            </a:r>
            <a:r>
              <a:rPr lang="cs-CZ" dirty="0" smtClean="0"/>
              <a:t>6.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/>
              <a:t>Vzdělávací oblast: Matematika a její aplikace</a:t>
            </a:r>
          </a:p>
          <a:p>
            <a:pPr>
              <a:lnSpc>
                <a:spcPct val="150000"/>
              </a:lnSpc>
            </a:pPr>
            <a:r>
              <a:rPr lang="cs-CZ" dirty="0"/>
              <a:t>Vzdělávací obor: Matematika a její aplikace</a:t>
            </a:r>
          </a:p>
          <a:p>
            <a:pPr>
              <a:lnSpc>
                <a:spcPct val="150000"/>
              </a:lnSpc>
            </a:pPr>
            <a:r>
              <a:rPr lang="cs-CZ" dirty="0"/>
              <a:t>Tematický okruh: </a:t>
            </a:r>
            <a:r>
              <a:rPr lang="cs-CZ" dirty="0" smtClean="0"/>
              <a:t>Geometrie v rovině a prostoru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/>
              <a:t>Téma: </a:t>
            </a:r>
            <a:r>
              <a:rPr lang="cs-CZ" dirty="0"/>
              <a:t>T</a:t>
            </a:r>
            <a:r>
              <a:rPr lang="cs-CZ" dirty="0" smtClean="0"/>
              <a:t>rojúhelník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/>
              <a:t>Pomůcky: PC, dataprojektor</a:t>
            </a:r>
          </a:p>
          <a:p>
            <a:pPr>
              <a:lnSpc>
                <a:spcPct val="150000"/>
              </a:lnSpc>
            </a:pPr>
            <a:r>
              <a:rPr lang="cs-CZ" dirty="0"/>
              <a:t>Anotace</a:t>
            </a:r>
            <a:r>
              <a:rPr lang="cs-CZ" dirty="0" smtClean="0"/>
              <a:t>: Materiál slouží k procvičení učiva o vnitřních a vnějších úhlech v trojúhelníku. Žáci dopočítávají vnitřní a vnější úhly v trojúhelníku dle konkrétního zadání.   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/>
              <a:t>Tato práce je šířena pod licencí CC BY-SA 3.0. Odkazy a citace jsou platné k datu vytvoření této práce.</a:t>
            </a:r>
          </a:p>
          <a:p>
            <a:r>
              <a:rPr lang="cs-CZ" sz="1600" dirty="0"/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Opakování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1200"/>
            <a:ext cx="8229600" cy="439738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cs-CZ" sz="1800" smtClean="0">
                <a:solidFill>
                  <a:schemeClr val="tx1"/>
                </a:solidFill>
              </a:rPr>
              <a:t>Jaká je velikost součtu úhlů v každém trojúhelníku?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242050" y="1958975"/>
            <a:ext cx="8064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180 </a:t>
            </a:r>
            <a:r>
              <a:rPr lang="cs-CZ" sz="2000">
                <a:solidFill>
                  <a:srgbClr val="FF0000"/>
                </a:solidFill>
                <a:latin typeface="Calibri" pitchFamily="34" charset="0"/>
              </a:rPr>
              <a:t>°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95288" y="2681288"/>
            <a:ext cx="565467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Kolik stupňů má každý úhel v rovnostranném trojúhelníku?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345238" y="2595563"/>
            <a:ext cx="600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60°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06400" y="3460750"/>
            <a:ext cx="535463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Co můžeš říct o úhlech v rovnoramenném trojúhelníku?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692775" y="3414713"/>
            <a:ext cx="349250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Dva úhly při základně jsou </a:t>
            </a:r>
          </a:p>
          <a:p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shodné, třetí je jiný.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406400" y="4508500"/>
            <a:ext cx="49355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Co můžeš říct o úhlech v pravoúhlém trojúhelníku?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539750" y="5445125"/>
            <a:ext cx="6808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Jeden úhel je pravý (90°), další dva úhly jsou shodné. </a:t>
            </a:r>
          </a:p>
        </p:txBody>
      </p:sp>
      <p:sp>
        <p:nvSpPr>
          <p:cNvPr id="12" name="Rovnoramenný trojúhelník 11"/>
          <p:cNvSpPr/>
          <p:nvPr/>
        </p:nvSpPr>
        <p:spPr>
          <a:xfrm>
            <a:off x="7632700" y="1441450"/>
            <a:ext cx="979488" cy="1497013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Pravoúhlý trojúhelník 12"/>
          <p:cNvSpPr/>
          <p:nvPr/>
        </p:nvSpPr>
        <p:spPr>
          <a:xfrm>
            <a:off x="7439025" y="4878388"/>
            <a:ext cx="1454150" cy="1287462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Vypočítej chybějící úhly v obecném trojúhelníku</a:t>
            </a: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1116013" y="2636838"/>
            <a:ext cx="1152525" cy="20875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116013" y="4724400"/>
            <a:ext cx="2663825" cy="5762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 flipV="1">
            <a:off x="2268538" y="2636838"/>
            <a:ext cx="1511300" cy="26638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louk 11"/>
          <p:cNvSpPr>
            <a:spLocks/>
          </p:cNvSpPr>
          <p:nvPr/>
        </p:nvSpPr>
        <p:spPr bwMode="auto">
          <a:xfrm>
            <a:off x="827088" y="4395788"/>
            <a:ext cx="1033462" cy="1058862"/>
          </a:xfrm>
          <a:custGeom>
            <a:avLst/>
            <a:gdLst>
              <a:gd name="T0" fmla="*/ 516633 w 1033264"/>
              <a:gd name="T1" fmla="*/ 0 h 1058416"/>
              <a:gd name="T2" fmla="*/ 516632 w 1033264"/>
              <a:gd name="T3" fmla="*/ 529208 h 1058416"/>
              <a:gd name="T4" fmla="*/ 1020151 w 1033264"/>
              <a:gd name="T5" fmla="*/ 410734 h 1058416"/>
              <a:gd name="T6" fmla="*/ 11796480 60000 65536"/>
              <a:gd name="T7" fmla="*/ 17694720 60000 65536"/>
              <a:gd name="T8" fmla="*/ 5898240 60000 65536"/>
              <a:gd name="T9" fmla="*/ 516633 w 1033264"/>
              <a:gd name="T10" fmla="*/ 0 h 1058416"/>
              <a:gd name="T11" fmla="*/ 1020151 w 1033264"/>
              <a:gd name="T12" fmla="*/ 410734 h 105841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033264" h="1058416" stroke="0">
                <a:moveTo>
                  <a:pt x="516633" y="0"/>
                </a:moveTo>
                <a:lnTo>
                  <a:pt x="516632" y="0"/>
                </a:lnTo>
                <a:cubicBezTo>
                  <a:pt x="757401" y="0"/>
                  <a:pt x="966250" y="170364"/>
                  <a:pt x="1020151" y="410734"/>
                </a:cubicBezTo>
                <a:lnTo>
                  <a:pt x="516632" y="529208"/>
                </a:lnTo>
                <a:close/>
              </a:path>
              <a:path w="1033264" h="1058416" fill="none">
                <a:moveTo>
                  <a:pt x="516633" y="0"/>
                </a:moveTo>
                <a:lnTo>
                  <a:pt x="516632" y="0"/>
                </a:lnTo>
                <a:cubicBezTo>
                  <a:pt x="757401" y="0"/>
                  <a:pt x="966250" y="170364"/>
                  <a:pt x="1020151" y="410734"/>
                </a:cubicBezTo>
              </a:path>
            </a:pathLst>
          </a:custGeom>
          <a:noFill/>
          <a:ln w="13970" cap="flat" cmpd="sng" algn="ctr">
            <a:solidFill>
              <a:schemeClr val="accent1"/>
            </a:solidFill>
            <a:prstDash val="solid"/>
            <a:round/>
            <a:headEnd/>
            <a:tailEnd/>
          </a:ln>
        </p:spPr>
        <p:txBody>
          <a:bodyPr anchor="ctr"/>
          <a:lstStyle/>
          <a:p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1981200" y="3130550"/>
            <a:ext cx="628650" cy="209550"/>
          </a:xfrm>
          <a:custGeom>
            <a:avLst/>
            <a:gdLst>
              <a:gd name="connsiteX0" fmla="*/ 0 w 628072"/>
              <a:gd name="connsiteY0" fmla="*/ 0 h 209453"/>
              <a:gd name="connsiteX1" fmla="*/ 290945 w 628072"/>
              <a:gd name="connsiteY1" fmla="*/ 207818 h 209453"/>
              <a:gd name="connsiteX2" fmla="*/ 581891 w 628072"/>
              <a:gd name="connsiteY2" fmla="*/ 96982 h 209453"/>
              <a:gd name="connsiteX3" fmla="*/ 623455 w 628072"/>
              <a:gd name="connsiteY3" fmla="*/ 96982 h 2094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28072" h="209453">
                <a:moveTo>
                  <a:pt x="0" y="0"/>
                </a:moveTo>
                <a:cubicBezTo>
                  <a:pt x="96981" y="95827"/>
                  <a:pt x="193963" y="191654"/>
                  <a:pt x="290945" y="207818"/>
                </a:cubicBezTo>
                <a:cubicBezTo>
                  <a:pt x="387927" y="223982"/>
                  <a:pt x="526473" y="115455"/>
                  <a:pt x="581891" y="96982"/>
                </a:cubicBezTo>
                <a:cubicBezTo>
                  <a:pt x="637309" y="78509"/>
                  <a:pt x="630382" y="87745"/>
                  <a:pt x="623455" y="96982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1692275" y="4171950"/>
            <a:ext cx="3587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l-GR" sz="2400">
                <a:latin typeface="Calibri" pitchFamily="34" charset="0"/>
              </a:rPr>
              <a:t>α</a:t>
            </a:r>
            <a:endParaRPr lang="cs-CZ" sz="2400">
              <a:latin typeface="Calibri" pitchFamily="34" charset="0"/>
            </a:endParaRP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2051050" y="3378200"/>
            <a:ext cx="4984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42°</a:t>
            </a:r>
          </a:p>
        </p:txBody>
      </p:sp>
      <p:sp>
        <p:nvSpPr>
          <p:cNvPr id="17" name="Volný tvar 16"/>
          <p:cNvSpPr/>
          <p:nvPr/>
        </p:nvSpPr>
        <p:spPr>
          <a:xfrm>
            <a:off x="2971800" y="4654550"/>
            <a:ext cx="450850" cy="500063"/>
          </a:xfrm>
          <a:custGeom>
            <a:avLst/>
            <a:gdLst>
              <a:gd name="connsiteX0" fmla="*/ 450386 w 450386"/>
              <a:gd name="connsiteY0" fmla="*/ 0 h 498764"/>
              <a:gd name="connsiteX1" fmla="*/ 48604 w 450386"/>
              <a:gd name="connsiteY1" fmla="*/ 124691 h 498764"/>
              <a:gd name="connsiteX2" fmla="*/ 7040 w 450386"/>
              <a:gd name="connsiteY2" fmla="*/ 498764 h 4987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50386" h="498764">
                <a:moveTo>
                  <a:pt x="450386" y="0"/>
                </a:moveTo>
                <a:cubicBezTo>
                  <a:pt x="286440" y="20782"/>
                  <a:pt x="122495" y="41564"/>
                  <a:pt x="48604" y="124691"/>
                </a:cubicBezTo>
                <a:cubicBezTo>
                  <a:pt x="-25287" y="207818"/>
                  <a:pt x="7040" y="498764"/>
                  <a:pt x="7040" y="498764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2616200" y="4470400"/>
            <a:ext cx="4984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55°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495300" y="5154613"/>
            <a:ext cx="9985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l-GR" sz="3200">
                <a:latin typeface="Calibri" pitchFamily="34" charset="0"/>
              </a:rPr>
              <a:t>α</a:t>
            </a:r>
            <a:r>
              <a:rPr lang="cs-CZ" sz="3200">
                <a:latin typeface="Calibri" pitchFamily="34" charset="0"/>
              </a:rPr>
              <a:t> = ?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508000" y="5826125"/>
            <a:ext cx="13636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l-GR" sz="3200">
                <a:latin typeface="Calibri" pitchFamily="34" charset="0"/>
              </a:rPr>
              <a:t>α</a:t>
            </a:r>
            <a:r>
              <a:rPr lang="cs-CZ" sz="3200">
                <a:latin typeface="Calibri" pitchFamily="34" charset="0"/>
              </a:rPr>
              <a:t> = 83°</a:t>
            </a:r>
          </a:p>
        </p:txBody>
      </p:sp>
      <p:cxnSp>
        <p:nvCxnSpPr>
          <p:cNvPr id="23" name="Přímá spojnice 22"/>
          <p:cNvCxnSpPr/>
          <p:nvPr/>
        </p:nvCxnSpPr>
        <p:spPr>
          <a:xfrm flipH="1">
            <a:off x="5148263" y="2420938"/>
            <a:ext cx="1727200" cy="1439862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5148263" y="3860800"/>
            <a:ext cx="3816350" cy="31115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6875463" y="2420938"/>
            <a:ext cx="2089150" cy="175101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8" name="Volný tvar 27"/>
          <p:cNvSpPr/>
          <p:nvPr/>
        </p:nvSpPr>
        <p:spPr>
          <a:xfrm>
            <a:off x="6526213" y="2728913"/>
            <a:ext cx="774700" cy="195262"/>
          </a:xfrm>
          <a:custGeom>
            <a:avLst/>
            <a:gdLst>
              <a:gd name="connsiteX0" fmla="*/ 0 w 775854"/>
              <a:gd name="connsiteY0" fmla="*/ 0 h 195251"/>
              <a:gd name="connsiteX1" fmla="*/ 374073 w 775854"/>
              <a:gd name="connsiteY1" fmla="*/ 193964 h 195251"/>
              <a:gd name="connsiteX2" fmla="*/ 775854 w 775854"/>
              <a:gd name="connsiteY2" fmla="*/ 69273 h 195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75854" h="195251">
                <a:moveTo>
                  <a:pt x="0" y="0"/>
                </a:moveTo>
                <a:cubicBezTo>
                  <a:pt x="122382" y="91209"/>
                  <a:pt x="244764" y="182419"/>
                  <a:pt x="374073" y="193964"/>
                </a:cubicBezTo>
                <a:cubicBezTo>
                  <a:pt x="503382" y="205510"/>
                  <a:pt x="639618" y="137391"/>
                  <a:pt x="775854" y="69273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Volný tvar 28"/>
          <p:cNvSpPr/>
          <p:nvPr/>
        </p:nvSpPr>
        <p:spPr>
          <a:xfrm>
            <a:off x="5749925" y="3394075"/>
            <a:ext cx="411163" cy="554038"/>
          </a:xfrm>
          <a:custGeom>
            <a:avLst/>
            <a:gdLst>
              <a:gd name="connsiteX0" fmla="*/ 0 w 411923"/>
              <a:gd name="connsiteY0" fmla="*/ 0 h 554181"/>
              <a:gd name="connsiteX1" fmla="*/ 360219 w 411923"/>
              <a:gd name="connsiteY1" fmla="*/ 207818 h 554181"/>
              <a:gd name="connsiteX2" fmla="*/ 401782 w 411923"/>
              <a:gd name="connsiteY2" fmla="*/ 554181 h 5541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1923" h="554181">
                <a:moveTo>
                  <a:pt x="0" y="0"/>
                </a:moveTo>
                <a:cubicBezTo>
                  <a:pt x="146627" y="57727"/>
                  <a:pt x="293255" y="115455"/>
                  <a:pt x="360219" y="207818"/>
                </a:cubicBezTo>
                <a:cubicBezTo>
                  <a:pt x="427183" y="300182"/>
                  <a:pt x="414482" y="427181"/>
                  <a:pt x="401782" y="554181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Volný tvar 29"/>
          <p:cNvSpPr/>
          <p:nvPr/>
        </p:nvSpPr>
        <p:spPr>
          <a:xfrm>
            <a:off x="8166100" y="3754438"/>
            <a:ext cx="285750" cy="360362"/>
          </a:xfrm>
          <a:custGeom>
            <a:avLst/>
            <a:gdLst>
              <a:gd name="connsiteX0" fmla="*/ 284759 w 284759"/>
              <a:gd name="connsiteY0" fmla="*/ 0 h 360218"/>
              <a:gd name="connsiteX1" fmla="*/ 7668 w 284759"/>
              <a:gd name="connsiteY1" fmla="*/ 96982 h 360218"/>
              <a:gd name="connsiteX2" fmla="*/ 104650 w 284759"/>
              <a:gd name="connsiteY2" fmla="*/ 360218 h 3602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84759" h="360218">
                <a:moveTo>
                  <a:pt x="284759" y="0"/>
                </a:moveTo>
                <a:cubicBezTo>
                  <a:pt x="161222" y="18473"/>
                  <a:pt x="37686" y="36946"/>
                  <a:pt x="7668" y="96982"/>
                </a:cubicBezTo>
                <a:cubicBezTo>
                  <a:pt x="-22350" y="157018"/>
                  <a:pt x="41150" y="258618"/>
                  <a:pt x="104650" y="360218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6227763" y="3338513"/>
            <a:ext cx="4968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52°</a:t>
            </a:r>
          </a:p>
        </p:txBody>
      </p:sp>
      <p:sp>
        <p:nvSpPr>
          <p:cNvPr id="2048" name="TextovéPole 2047"/>
          <p:cNvSpPr txBox="1">
            <a:spLocks noChangeArrowheads="1"/>
          </p:cNvSpPr>
          <p:nvPr/>
        </p:nvSpPr>
        <p:spPr bwMode="auto">
          <a:xfrm>
            <a:off x="7594600" y="3570288"/>
            <a:ext cx="4968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24°</a:t>
            </a:r>
          </a:p>
        </p:txBody>
      </p:sp>
      <p:sp>
        <p:nvSpPr>
          <p:cNvPr id="2049" name="TextovéPole 2048"/>
          <p:cNvSpPr txBox="1">
            <a:spLocks noChangeArrowheads="1"/>
          </p:cNvSpPr>
          <p:nvPr/>
        </p:nvSpPr>
        <p:spPr bwMode="auto">
          <a:xfrm>
            <a:off x="6800850" y="2924175"/>
            <a:ext cx="3476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l-GR" sz="2400">
                <a:latin typeface="Calibri" pitchFamily="34" charset="0"/>
              </a:rPr>
              <a:t>β</a:t>
            </a:r>
            <a:endParaRPr lang="cs-CZ" sz="2400">
              <a:latin typeface="Calibri" pitchFamily="34" charset="0"/>
            </a:endParaRPr>
          </a:p>
        </p:txBody>
      </p:sp>
      <p:sp>
        <p:nvSpPr>
          <p:cNvPr id="16407" name="Text Box 23"/>
          <p:cNvSpPr txBox="1">
            <a:spLocks noChangeArrowheads="1"/>
          </p:cNvSpPr>
          <p:nvPr/>
        </p:nvSpPr>
        <p:spPr bwMode="auto">
          <a:xfrm>
            <a:off x="5056188" y="4803775"/>
            <a:ext cx="99377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l-GR" sz="3200">
                <a:latin typeface="Calibri" pitchFamily="34" charset="0"/>
                <a:cs typeface="Arial" charset="0"/>
              </a:rPr>
              <a:t>β</a:t>
            </a:r>
            <a:r>
              <a:rPr lang="cs-CZ" sz="3200">
                <a:latin typeface="Calibri" pitchFamily="34" charset="0"/>
                <a:cs typeface="Arial" charset="0"/>
              </a:rPr>
              <a:t> = ?</a:t>
            </a:r>
            <a:endParaRPr lang="el-GR" sz="3200">
              <a:latin typeface="Calibri" pitchFamily="34" charset="0"/>
              <a:cs typeface="Arial" charset="0"/>
            </a:endParaRPr>
          </a:p>
        </p:txBody>
      </p:sp>
      <p:sp>
        <p:nvSpPr>
          <p:cNvPr id="16408" name="Text Box 24"/>
          <p:cNvSpPr txBox="1">
            <a:spLocks noChangeArrowheads="1"/>
          </p:cNvSpPr>
          <p:nvPr/>
        </p:nvSpPr>
        <p:spPr bwMode="auto">
          <a:xfrm>
            <a:off x="5127625" y="5451475"/>
            <a:ext cx="162877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l-GR" sz="3200">
                <a:latin typeface="Calibri" pitchFamily="34" charset="0"/>
              </a:rPr>
              <a:t>β</a:t>
            </a:r>
            <a:r>
              <a:rPr lang="cs-CZ" sz="3200">
                <a:latin typeface="Calibri" pitchFamily="34" charset="0"/>
              </a:rPr>
              <a:t> = 104˚ </a:t>
            </a:r>
            <a:endParaRPr lang="el-GR" sz="32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5" dur="500"/>
                                        <p:tgtEl>
                                          <p:spTgt spid="2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64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64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95" dur="1" fill="hold"/>
                                        <p:tgtEl>
                                          <p:spTgt spid="1640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5" grpId="0"/>
      <p:bldP spid="16" grpId="0"/>
      <p:bldP spid="18" grpId="0"/>
      <p:bldP spid="19" grpId="0"/>
      <p:bldP spid="21" grpId="0"/>
      <p:bldP spid="31" grpId="0"/>
      <p:bldP spid="2048" grpId="0"/>
      <p:bldP spid="2049" grpId="0"/>
      <p:bldP spid="16407" grpId="0"/>
      <p:bldP spid="1640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sz="3200" smtClean="0"/>
              <a:t>Vypočítej chybějící úhly v obecném trojúhelníku</a:t>
            </a:r>
          </a:p>
        </p:txBody>
      </p:sp>
      <p:sp>
        <p:nvSpPr>
          <p:cNvPr id="28676" name="Line 4"/>
          <p:cNvSpPr>
            <a:spLocks noChangeShapeType="1"/>
          </p:cNvSpPr>
          <p:nvPr/>
        </p:nvSpPr>
        <p:spPr bwMode="auto">
          <a:xfrm flipV="1">
            <a:off x="1547813" y="2133600"/>
            <a:ext cx="4319587" cy="32400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8677" name="Line 5"/>
          <p:cNvSpPr>
            <a:spLocks noChangeShapeType="1"/>
          </p:cNvSpPr>
          <p:nvPr/>
        </p:nvSpPr>
        <p:spPr bwMode="auto">
          <a:xfrm>
            <a:off x="4500563" y="1989138"/>
            <a:ext cx="2879725" cy="44640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8678" name="Line 6"/>
          <p:cNvSpPr>
            <a:spLocks noChangeShapeType="1"/>
          </p:cNvSpPr>
          <p:nvPr/>
        </p:nvSpPr>
        <p:spPr bwMode="auto">
          <a:xfrm>
            <a:off x="1403350" y="4508500"/>
            <a:ext cx="6840538" cy="13684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8679" name="Freeform 7"/>
          <p:cNvSpPr>
            <a:spLocks/>
          </p:cNvSpPr>
          <p:nvPr/>
        </p:nvSpPr>
        <p:spPr bwMode="auto">
          <a:xfrm>
            <a:off x="2987675" y="4292600"/>
            <a:ext cx="325438" cy="576263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182" y="136"/>
              </a:cxn>
              <a:cxn ang="0">
                <a:pos x="136" y="363"/>
              </a:cxn>
            </a:cxnLst>
            <a:rect l="0" t="0" r="r" b="b"/>
            <a:pathLst>
              <a:path w="205" h="363">
                <a:moveTo>
                  <a:pt x="0" y="0"/>
                </a:moveTo>
                <a:cubicBezTo>
                  <a:pt x="79" y="38"/>
                  <a:pt x="159" y="76"/>
                  <a:pt x="182" y="136"/>
                </a:cubicBezTo>
                <a:cubicBezTo>
                  <a:pt x="205" y="196"/>
                  <a:pt x="144" y="325"/>
                  <a:pt x="136" y="363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8680" name="Freeform 8"/>
          <p:cNvSpPr>
            <a:spLocks/>
          </p:cNvSpPr>
          <p:nvPr/>
        </p:nvSpPr>
        <p:spPr bwMode="auto">
          <a:xfrm>
            <a:off x="5292725" y="2420938"/>
            <a:ext cx="468313" cy="863600"/>
          </a:xfrm>
          <a:custGeom>
            <a:avLst/>
            <a:gdLst/>
            <a:ahLst/>
            <a:cxnLst>
              <a:cxn ang="0">
                <a:pos x="136" y="0"/>
              </a:cxn>
              <a:cxn ang="0">
                <a:pos x="272" y="272"/>
              </a:cxn>
              <a:cxn ang="0">
                <a:pos x="0" y="544"/>
              </a:cxn>
            </a:cxnLst>
            <a:rect l="0" t="0" r="r" b="b"/>
            <a:pathLst>
              <a:path w="295" h="544">
                <a:moveTo>
                  <a:pt x="136" y="0"/>
                </a:moveTo>
                <a:cubicBezTo>
                  <a:pt x="215" y="90"/>
                  <a:pt x="295" y="181"/>
                  <a:pt x="272" y="272"/>
                </a:cubicBezTo>
                <a:cubicBezTo>
                  <a:pt x="249" y="363"/>
                  <a:pt x="124" y="453"/>
                  <a:pt x="0" y="544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8682" name="Freeform 10"/>
          <p:cNvSpPr>
            <a:spLocks/>
          </p:cNvSpPr>
          <p:nvPr/>
        </p:nvSpPr>
        <p:spPr bwMode="auto">
          <a:xfrm>
            <a:off x="5795963" y="4941888"/>
            <a:ext cx="576262" cy="431800"/>
          </a:xfrm>
          <a:custGeom>
            <a:avLst/>
            <a:gdLst/>
            <a:ahLst/>
            <a:cxnLst>
              <a:cxn ang="0">
                <a:pos x="363" y="0"/>
              </a:cxn>
              <a:cxn ang="0">
                <a:pos x="91" y="45"/>
              </a:cxn>
              <a:cxn ang="0">
                <a:pos x="0" y="272"/>
              </a:cxn>
            </a:cxnLst>
            <a:rect l="0" t="0" r="r" b="b"/>
            <a:pathLst>
              <a:path w="363" h="272">
                <a:moveTo>
                  <a:pt x="363" y="0"/>
                </a:moveTo>
                <a:cubicBezTo>
                  <a:pt x="257" y="0"/>
                  <a:pt x="151" y="0"/>
                  <a:pt x="91" y="45"/>
                </a:cubicBezTo>
                <a:cubicBezTo>
                  <a:pt x="31" y="90"/>
                  <a:pt x="15" y="181"/>
                  <a:pt x="0" y="272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8683" name="Freeform 11"/>
          <p:cNvSpPr>
            <a:spLocks/>
          </p:cNvSpPr>
          <p:nvPr/>
        </p:nvSpPr>
        <p:spPr bwMode="auto">
          <a:xfrm>
            <a:off x="1320800" y="4581525"/>
            <a:ext cx="298450" cy="719138"/>
          </a:xfrm>
          <a:custGeom>
            <a:avLst/>
            <a:gdLst/>
            <a:ahLst/>
            <a:cxnLst>
              <a:cxn ang="0">
                <a:pos x="143" y="0"/>
              </a:cxn>
              <a:cxn ang="0">
                <a:pos x="7" y="272"/>
              </a:cxn>
              <a:cxn ang="0">
                <a:pos x="188" y="453"/>
              </a:cxn>
            </a:cxnLst>
            <a:rect l="0" t="0" r="r" b="b"/>
            <a:pathLst>
              <a:path w="188" h="453">
                <a:moveTo>
                  <a:pt x="143" y="0"/>
                </a:moveTo>
                <a:cubicBezTo>
                  <a:pt x="71" y="98"/>
                  <a:pt x="0" y="197"/>
                  <a:pt x="7" y="272"/>
                </a:cubicBezTo>
                <a:cubicBezTo>
                  <a:pt x="14" y="347"/>
                  <a:pt x="101" y="400"/>
                  <a:pt x="188" y="453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8684" name="Freeform 12"/>
          <p:cNvSpPr>
            <a:spLocks/>
          </p:cNvSpPr>
          <p:nvPr/>
        </p:nvSpPr>
        <p:spPr bwMode="auto">
          <a:xfrm>
            <a:off x="1908175" y="4268788"/>
            <a:ext cx="935038" cy="312737"/>
          </a:xfrm>
          <a:custGeom>
            <a:avLst/>
            <a:gdLst/>
            <a:ahLst/>
            <a:cxnLst>
              <a:cxn ang="0">
                <a:pos x="0" y="197"/>
              </a:cxn>
              <a:cxn ang="0">
                <a:pos x="227" y="15"/>
              </a:cxn>
              <a:cxn ang="0">
                <a:pos x="589" y="106"/>
              </a:cxn>
            </a:cxnLst>
            <a:rect l="0" t="0" r="r" b="b"/>
            <a:pathLst>
              <a:path w="589" h="197">
                <a:moveTo>
                  <a:pt x="0" y="197"/>
                </a:moveTo>
                <a:cubicBezTo>
                  <a:pt x="64" y="113"/>
                  <a:pt x="129" y="30"/>
                  <a:pt x="227" y="15"/>
                </a:cubicBezTo>
                <a:cubicBezTo>
                  <a:pt x="325" y="0"/>
                  <a:pt x="457" y="53"/>
                  <a:pt x="589" y="106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8685" name="Freeform 13"/>
          <p:cNvSpPr>
            <a:spLocks/>
          </p:cNvSpPr>
          <p:nvPr/>
        </p:nvSpPr>
        <p:spPr bwMode="auto">
          <a:xfrm>
            <a:off x="4643438" y="3068638"/>
            <a:ext cx="576262" cy="157162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136" y="91"/>
              </a:cxn>
              <a:cxn ang="0">
                <a:pos x="363" y="46"/>
              </a:cxn>
            </a:cxnLst>
            <a:rect l="0" t="0" r="r" b="b"/>
            <a:pathLst>
              <a:path w="363" h="99">
                <a:moveTo>
                  <a:pt x="0" y="0"/>
                </a:moveTo>
                <a:cubicBezTo>
                  <a:pt x="38" y="41"/>
                  <a:pt x="76" y="83"/>
                  <a:pt x="136" y="91"/>
                </a:cubicBezTo>
                <a:cubicBezTo>
                  <a:pt x="196" y="99"/>
                  <a:pt x="279" y="72"/>
                  <a:pt x="363" y="46"/>
                </a:cubicBezTo>
              </a:path>
            </a:pathLst>
          </a:custGeom>
          <a:noFill/>
          <a:ln w="9525">
            <a:solidFill>
              <a:srgbClr val="FF00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8687" name="Freeform 15"/>
          <p:cNvSpPr>
            <a:spLocks/>
          </p:cNvSpPr>
          <p:nvPr/>
        </p:nvSpPr>
        <p:spPr bwMode="auto">
          <a:xfrm>
            <a:off x="6516688" y="5133975"/>
            <a:ext cx="863600" cy="600075"/>
          </a:xfrm>
          <a:custGeom>
            <a:avLst/>
            <a:gdLst/>
            <a:ahLst/>
            <a:cxnLst>
              <a:cxn ang="0">
                <a:pos x="0" y="15"/>
              </a:cxn>
              <a:cxn ang="0">
                <a:pos x="408" y="60"/>
              </a:cxn>
              <a:cxn ang="0">
                <a:pos x="544" y="378"/>
              </a:cxn>
            </a:cxnLst>
            <a:rect l="0" t="0" r="r" b="b"/>
            <a:pathLst>
              <a:path w="544" h="378">
                <a:moveTo>
                  <a:pt x="0" y="15"/>
                </a:moveTo>
                <a:cubicBezTo>
                  <a:pt x="158" y="7"/>
                  <a:pt x="317" y="0"/>
                  <a:pt x="408" y="60"/>
                </a:cubicBezTo>
                <a:cubicBezTo>
                  <a:pt x="499" y="120"/>
                  <a:pt x="521" y="249"/>
                  <a:pt x="544" y="378"/>
                </a:cubicBezTo>
              </a:path>
            </a:pathLst>
          </a:custGeom>
          <a:noFill/>
          <a:ln w="9525">
            <a:solidFill>
              <a:srgbClr val="FF00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8688" name="Freeform 16"/>
          <p:cNvSpPr>
            <a:spLocks/>
          </p:cNvSpPr>
          <p:nvPr/>
        </p:nvSpPr>
        <p:spPr bwMode="auto">
          <a:xfrm>
            <a:off x="6227763" y="5445125"/>
            <a:ext cx="865187" cy="671513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136" y="363"/>
              </a:cxn>
              <a:cxn ang="0">
                <a:pos x="545" y="363"/>
              </a:cxn>
            </a:cxnLst>
            <a:rect l="0" t="0" r="r" b="b"/>
            <a:pathLst>
              <a:path w="545" h="423">
                <a:moveTo>
                  <a:pt x="0" y="0"/>
                </a:moveTo>
                <a:cubicBezTo>
                  <a:pt x="22" y="151"/>
                  <a:pt x="45" y="303"/>
                  <a:pt x="136" y="363"/>
                </a:cubicBezTo>
                <a:cubicBezTo>
                  <a:pt x="227" y="423"/>
                  <a:pt x="386" y="393"/>
                  <a:pt x="545" y="363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8689" name="Text Box 17"/>
          <p:cNvSpPr txBox="1">
            <a:spLocks noChangeArrowheads="1"/>
          </p:cNvSpPr>
          <p:nvPr/>
        </p:nvSpPr>
        <p:spPr bwMode="auto">
          <a:xfrm>
            <a:off x="4408488" y="3279775"/>
            <a:ext cx="98583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l-GR" sz="2000">
                <a:cs typeface="Arial" charset="0"/>
              </a:rPr>
              <a:t>α</a:t>
            </a:r>
            <a:r>
              <a:rPr lang="cs-CZ" sz="2000">
                <a:cs typeface="Arial" charset="0"/>
              </a:rPr>
              <a:t> = 78˚</a:t>
            </a:r>
          </a:p>
        </p:txBody>
      </p:sp>
      <p:sp>
        <p:nvSpPr>
          <p:cNvPr id="28690" name="Text Box 18"/>
          <p:cNvSpPr txBox="1">
            <a:spLocks noChangeArrowheads="1"/>
          </p:cNvSpPr>
          <p:nvPr/>
        </p:nvSpPr>
        <p:spPr bwMode="auto">
          <a:xfrm>
            <a:off x="6927850" y="4648200"/>
            <a:ext cx="11890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l-GR" sz="2000">
                <a:cs typeface="Arial" charset="0"/>
              </a:rPr>
              <a:t>β</a:t>
            </a:r>
            <a:r>
              <a:rPr lang="cs-CZ" sz="2000">
                <a:cs typeface="Arial" charset="0"/>
              </a:rPr>
              <a:t> = 154˚</a:t>
            </a:r>
            <a:r>
              <a:rPr lang="cs-CZ">
                <a:cs typeface="Arial" charset="0"/>
              </a:rPr>
              <a:t> </a:t>
            </a:r>
            <a:endParaRPr lang="el-GR">
              <a:cs typeface="Arial" charset="0"/>
            </a:endParaRPr>
          </a:p>
        </p:txBody>
      </p:sp>
      <p:sp>
        <p:nvSpPr>
          <p:cNvPr id="28691" name="Text Box 19"/>
          <p:cNvSpPr txBox="1">
            <a:spLocks noChangeArrowheads="1"/>
          </p:cNvSpPr>
          <p:nvPr/>
        </p:nvSpPr>
        <p:spPr bwMode="auto">
          <a:xfrm>
            <a:off x="5867400" y="2349500"/>
            <a:ext cx="4206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l-GR" sz="2400">
                <a:solidFill>
                  <a:srgbClr val="FFFF00"/>
                </a:solidFill>
                <a:cs typeface="Arial" charset="0"/>
              </a:rPr>
              <a:t>γ</a:t>
            </a:r>
            <a:r>
              <a:rPr lang="cs-CZ" sz="2400">
                <a:solidFill>
                  <a:srgbClr val="FFFF00"/>
                </a:solidFill>
                <a:cs typeface="Arial" charset="0"/>
              </a:rPr>
              <a:t> </a:t>
            </a:r>
            <a:endParaRPr lang="el-GR" sz="2400">
              <a:solidFill>
                <a:srgbClr val="FFFF00"/>
              </a:solidFill>
              <a:cs typeface="Arial" charset="0"/>
            </a:endParaRPr>
          </a:p>
        </p:txBody>
      </p:sp>
      <p:sp>
        <p:nvSpPr>
          <p:cNvPr id="28692" name="Text Box 20"/>
          <p:cNvSpPr txBox="1">
            <a:spLocks noChangeArrowheads="1"/>
          </p:cNvSpPr>
          <p:nvPr/>
        </p:nvSpPr>
        <p:spPr bwMode="auto">
          <a:xfrm>
            <a:off x="5508625" y="4579938"/>
            <a:ext cx="3540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l-GR" sz="2400">
                <a:solidFill>
                  <a:srgbClr val="FFFF00"/>
                </a:solidFill>
                <a:cs typeface="Arial" charset="0"/>
              </a:rPr>
              <a:t>δ</a:t>
            </a:r>
          </a:p>
        </p:txBody>
      </p:sp>
      <p:sp>
        <p:nvSpPr>
          <p:cNvPr id="28694" name="Text Box 22"/>
          <p:cNvSpPr txBox="1">
            <a:spLocks noChangeArrowheads="1"/>
          </p:cNvSpPr>
          <p:nvPr/>
        </p:nvSpPr>
        <p:spPr bwMode="auto">
          <a:xfrm>
            <a:off x="5992813" y="5751513"/>
            <a:ext cx="3206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l-GR" sz="2400">
                <a:solidFill>
                  <a:srgbClr val="FFFF00"/>
                </a:solidFill>
                <a:cs typeface="Arial" charset="0"/>
              </a:rPr>
              <a:t>ε</a:t>
            </a:r>
          </a:p>
        </p:txBody>
      </p:sp>
      <p:sp>
        <p:nvSpPr>
          <p:cNvPr id="28695" name="Text Box 23"/>
          <p:cNvSpPr txBox="1">
            <a:spLocks noChangeArrowheads="1"/>
          </p:cNvSpPr>
          <p:nvPr/>
        </p:nvSpPr>
        <p:spPr bwMode="auto">
          <a:xfrm>
            <a:off x="3327400" y="4240213"/>
            <a:ext cx="3825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l-GR" sz="2400">
                <a:solidFill>
                  <a:srgbClr val="FFFF00"/>
                </a:solidFill>
                <a:cs typeface="Arial" charset="0"/>
              </a:rPr>
              <a:t>φ</a:t>
            </a:r>
          </a:p>
        </p:txBody>
      </p:sp>
      <p:sp>
        <p:nvSpPr>
          <p:cNvPr id="28696" name="Text Box 24"/>
          <p:cNvSpPr txBox="1">
            <a:spLocks noChangeArrowheads="1"/>
          </p:cNvSpPr>
          <p:nvPr/>
        </p:nvSpPr>
        <p:spPr bwMode="auto">
          <a:xfrm>
            <a:off x="1958975" y="3808413"/>
            <a:ext cx="3571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l-GR" sz="2400">
                <a:solidFill>
                  <a:srgbClr val="FFFF00"/>
                </a:solidFill>
                <a:cs typeface="Arial" charset="0"/>
              </a:rPr>
              <a:t>ρ</a:t>
            </a:r>
          </a:p>
        </p:txBody>
      </p:sp>
      <p:sp>
        <p:nvSpPr>
          <p:cNvPr id="28697" name="Text Box 25"/>
          <p:cNvSpPr txBox="1">
            <a:spLocks noChangeArrowheads="1"/>
          </p:cNvSpPr>
          <p:nvPr/>
        </p:nvSpPr>
        <p:spPr bwMode="auto">
          <a:xfrm>
            <a:off x="879475" y="4816475"/>
            <a:ext cx="4222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l-GR" sz="2400">
                <a:solidFill>
                  <a:srgbClr val="FFFF00"/>
                </a:solidFill>
                <a:cs typeface="Arial" charset="0"/>
              </a:rPr>
              <a:t>ω</a:t>
            </a:r>
          </a:p>
        </p:txBody>
      </p:sp>
      <p:sp>
        <p:nvSpPr>
          <p:cNvPr id="28699" name="Text Box 27"/>
          <p:cNvSpPr txBox="1">
            <a:spLocks noChangeArrowheads="1"/>
          </p:cNvSpPr>
          <p:nvPr/>
        </p:nvSpPr>
        <p:spPr bwMode="auto">
          <a:xfrm>
            <a:off x="6661150" y="1916113"/>
            <a:ext cx="13985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l-GR" sz="2400">
                <a:solidFill>
                  <a:srgbClr val="FFFF00"/>
                </a:solidFill>
                <a:cs typeface="Arial" charset="0"/>
              </a:rPr>
              <a:t>γ</a:t>
            </a:r>
            <a:r>
              <a:rPr lang="cs-CZ" sz="2400">
                <a:solidFill>
                  <a:srgbClr val="FFFF00"/>
                </a:solidFill>
                <a:cs typeface="Arial" charset="0"/>
              </a:rPr>
              <a:t> =102°  </a:t>
            </a:r>
            <a:endParaRPr lang="el-GR" sz="2400">
              <a:solidFill>
                <a:srgbClr val="FFFF00"/>
              </a:solidFill>
              <a:cs typeface="Arial" charset="0"/>
            </a:endParaRPr>
          </a:p>
        </p:txBody>
      </p:sp>
      <p:sp>
        <p:nvSpPr>
          <p:cNvPr id="28702" name="Text Box 30"/>
          <p:cNvSpPr txBox="1">
            <a:spLocks noChangeArrowheads="1"/>
          </p:cNvSpPr>
          <p:nvPr/>
        </p:nvSpPr>
        <p:spPr bwMode="auto">
          <a:xfrm>
            <a:off x="6661150" y="2565400"/>
            <a:ext cx="12461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l-GR" sz="2400">
                <a:solidFill>
                  <a:srgbClr val="FFFF00"/>
                </a:solidFill>
                <a:cs typeface="Arial" charset="0"/>
              </a:rPr>
              <a:t>δ</a:t>
            </a:r>
            <a:r>
              <a:rPr lang="cs-CZ" sz="2400">
                <a:solidFill>
                  <a:srgbClr val="FFFF00"/>
                </a:solidFill>
                <a:cs typeface="Arial" charset="0"/>
              </a:rPr>
              <a:t> = 26° </a:t>
            </a:r>
            <a:endParaRPr lang="el-GR" sz="2400">
              <a:solidFill>
                <a:srgbClr val="FFFF00"/>
              </a:solidFill>
              <a:cs typeface="Arial" charset="0"/>
            </a:endParaRPr>
          </a:p>
        </p:txBody>
      </p:sp>
      <p:sp>
        <p:nvSpPr>
          <p:cNvPr id="28703" name="Text Box 31"/>
          <p:cNvSpPr txBox="1">
            <a:spLocks noChangeArrowheads="1"/>
          </p:cNvSpPr>
          <p:nvPr/>
        </p:nvSpPr>
        <p:spPr bwMode="auto">
          <a:xfrm>
            <a:off x="6659563" y="3213100"/>
            <a:ext cx="13827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l-GR" sz="2400">
                <a:solidFill>
                  <a:srgbClr val="FFFF00"/>
                </a:solidFill>
                <a:cs typeface="Arial" charset="0"/>
              </a:rPr>
              <a:t>ε</a:t>
            </a:r>
            <a:r>
              <a:rPr lang="cs-CZ" sz="2400">
                <a:solidFill>
                  <a:srgbClr val="FFFF00"/>
                </a:solidFill>
                <a:cs typeface="Arial" charset="0"/>
              </a:rPr>
              <a:t> = 154° </a:t>
            </a:r>
            <a:endParaRPr lang="el-GR" sz="2400">
              <a:solidFill>
                <a:srgbClr val="FFFF00"/>
              </a:solidFill>
              <a:cs typeface="Arial" charset="0"/>
            </a:endParaRPr>
          </a:p>
        </p:txBody>
      </p:sp>
      <p:sp>
        <p:nvSpPr>
          <p:cNvPr id="28704" name="Text Box 32"/>
          <p:cNvSpPr txBox="1">
            <a:spLocks noChangeArrowheads="1"/>
          </p:cNvSpPr>
          <p:nvPr/>
        </p:nvSpPr>
        <p:spPr bwMode="auto">
          <a:xfrm>
            <a:off x="468313" y="1916113"/>
            <a:ext cx="11652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l-GR" sz="2400">
                <a:solidFill>
                  <a:srgbClr val="FFFF00"/>
                </a:solidFill>
                <a:cs typeface="Arial" charset="0"/>
              </a:rPr>
              <a:t>ρ</a:t>
            </a:r>
            <a:r>
              <a:rPr lang="cs-CZ" sz="2400">
                <a:solidFill>
                  <a:srgbClr val="FFFF00"/>
                </a:solidFill>
                <a:cs typeface="Arial" charset="0"/>
              </a:rPr>
              <a:t> = 44°</a:t>
            </a:r>
            <a:endParaRPr lang="el-GR" sz="2400">
              <a:solidFill>
                <a:srgbClr val="FFFF00"/>
              </a:solidFill>
              <a:cs typeface="Arial" charset="0"/>
            </a:endParaRPr>
          </a:p>
        </p:txBody>
      </p:sp>
      <p:sp>
        <p:nvSpPr>
          <p:cNvPr id="28705" name="Text Box 33"/>
          <p:cNvSpPr txBox="1">
            <a:spLocks noChangeArrowheads="1"/>
          </p:cNvSpPr>
          <p:nvPr/>
        </p:nvSpPr>
        <p:spPr bwMode="auto">
          <a:xfrm>
            <a:off x="468313" y="2565400"/>
            <a:ext cx="1444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l-GR" sz="2400">
                <a:solidFill>
                  <a:srgbClr val="FFFF00"/>
                </a:solidFill>
                <a:cs typeface="Arial" charset="0"/>
              </a:rPr>
              <a:t>φ</a:t>
            </a:r>
            <a:r>
              <a:rPr lang="cs-CZ" sz="2400">
                <a:solidFill>
                  <a:srgbClr val="FFFF00"/>
                </a:solidFill>
                <a:cs typeface="Arial" charset="0"/>
              </a:rPr>
              <a:t> = 136° </a:t>
            </a:r>
            <a:endParaRPr lang="el-GR" sz="2400">
              <a:solidFill>
                <a:srgbClr val="FFFF00"/>
              </a:solidFill>
              <a:cs typeface="Arial" charset="0"/>
            </a:endParaRPr>
          </a:p>
        </p:txBody>
      </p:sp>
      <p:sp>
        <p:nvSpPr>
          <p:cNvPr id="28706" name="Text Box 34"/>
          <p:cNvSpPr txBox="1">
            <a:spLocks noChangeArrowheads="1"/>
          </p:cNvSpPr>
          <p:nvPr/>
        </p:nvSpPr>
        <p:spPr bwMode="auto">
          <a:xfrm>
            <a:off x="468313" y="3213100"/>
            <a:ext cx="13144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l-GR" sz="2400">
                <a:solidFill>
                  <a:srgbClr val="FFFF00"/>
                </a:solidFill>
                <a:cs typeface="Arial" charset="0"/>
              </a:rPr>
              <a:t>ω</a:t>
            </a:r>
            <a:r>
              <a:rPr lang="cs-CZ" sz="2400">
                <a:solidFill>
                  <a:srgbClr val="FFFF00"/>
                </a:solidFill>
                <a:cs typeface="Arial" charset="0"/>
              </a:rPr>
              <a:t> = 44° </a:t>
            </a:r>
            <a:endParaRPr lang="el-GR" sz="2400">
              <a:solidFill>
                <a:srgbClr val="FFFF00"/>
              </a:solidFill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2867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2867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9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2867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2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4" dur="1" fill="hold"/>
                                        <p:tgtEl>
                                          <p:spTgt spid="2868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2868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0" dur="1" fill="hold"/>
                                        <p:tgtEl>
                                          <p:spTgt spid="2868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3" dur="1" fill="hold"/>
                                        <p:tgtEl>
                                          <p:spTgt spid="2868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4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6" dur="1" fill="hold"/>
                                        <p:tgtEl>
                                          <p:spTgt spid="2868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7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9" dur="1" fill="hold"/>
                                        <p:tgtEl>
                                          <p:spTgt spid="2868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0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2868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2868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0" dur="1" fill="hold"/>
                                        <p:tgtEl>
                                          <p:spTgt spid="2869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5" dur="1" fill="hold"/>
                                        <p:tgtEl>
                                          <p:spTgt spid="2869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56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8" dur="1" fill="hold"/>
                                        <p:tgtEl>
                                          <p:spTgt spid="2869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59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1" dur="1" fill="hold"/>
                                        <p:tgtEl>
                                          <p:spTgt spid="2869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62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4" dur="1" fill="hold"/>
                                        <p:tgtEl>
                                          <p:spTgt spid="2869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6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7" dur="1" fill="hold"/>
                                        <p:tgtEl>
                                          <p:spTgt spid="2869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6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0" dur="1" fill="hold"/>
                                        <p:tgtEl>
                                          <p:spTgt spid="2869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4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5" dur="1" fill="hold"/>
                                        <p:tgtEl>
                                          <p:spTgt spid="2869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76" presetID="24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8" dur="1" fill="hold"/>
                                        <p:tgtEl>
                                          <p:spTgt spid="2870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79" presetID="24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1" dur="1" fill="hold"/>
                                        <p:tgtEl>
                                          <p:spTgt spid="2870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4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6" dur="1" fill="hold"/>
                                        <p:tgtEl>
                                          <p:spTgt spid="2870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7" presetID="24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9" dur="1" fill="hold"/>
                                        <p:tgtEl>
                                          <p:spTgt spid="2870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90" presetID="24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92" dur="1" fill="hold"/>
                                        <p:tgtEl>
                                          <p:spTgt spid="2870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/>
      <p:bldP spid="28676" grpId="0" animBg="1"/>
      <p:bldP spid="28677" grpId="0" animBg="1"/>
      <p:bldP spid="28678" grpId="0" animBg="1"/>
      <p:bldP spid="28679" grpId="0" animBg="1"/>
      <p:bldP spid="28680" grpId="0" animBg="1"/>
      <p:bldP spid="28682" grpId="0" animBg="1"/>
      <p:bldP spid="28683" grpId="0" animBg="1"/>
      <p:bldP spid="28684" grpId="0" animBg="1"/>
      <p:bldP spid="28685" grpId="0" animBg="1"/>
      <p:bldP spid="28687" grpId="0" animBg="1"/>
      <p:bldP spid="28688" grpId="0" animBg="1"/>
      <p:bldP spid="28689" grpId="0"/>
      <p:bldP spid="28690" grpId="0"/>
      <p:bldP spid="28691" grpId="0"/>
      <p:bldP spid="28692" grpId="0"/>
      <p:bldP spid="28694" grpId="0"/>
      <p:bldP spid="28695" grpId="0"/>
      <p:bldP spid="28696" grpId="0"/>
      <p:bldP spid="28697" grpId="0"/>
      <p:bldP spid="28699" grpId="1"/>
      <p:bldP spid="28702" grpId="1"/>
      <p:bldP spid="28703" grpId="1"/>
      <p:bldP spid="28704" grpId="1"/>
      <p:bldP spid="28705" grpId="1"/>
      <p:bldP spid="28706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0" name="Rectangle 4"/>
          <p:cNvSpPr>
            <a:spLocks noGrp="1"/>
          </p:cNvSpPr>
          <p:nvPr>
            <p:ph type="title" idx="4294967295"/>
          </p:nvPr>
        </p:nvSpPr>
        <p:spPr>
          <a:xfrm>
            <a:off x="457200" y="990600"/>
            <a:ext cx="8578850" cy="914400"/>
          </a:xfrm>
        </p:spPr>
        <p:txBody>
          <a:bodyPr/>
          <a:lstStyle/>
          <a:p>
            <a:r>
              <a:rPr lang="cs-CZ" sz="3200" smtClean="0"/>
              <a:t>Vypočítej úhly v menším pravoúhlém trojúhelníku, </a:t>
            </a:r>
            <a:r>
              <a:rPr lang="cs-CZ" sz="2800" smtClean="0"/>
              <a:t>jehož strany jsou rovnoběžné s větším trojúhelníkem.</a:t>
            </a:r>
          </a:p>
        </p:txBody>
      </p:sp>
      <p:sp>
        <p:nvSpPr>
          <p:cNvPr id="29704" name="AutoShape 8"/>
          <p:cNvSpPr>
            <a:spLocks noChangeArrowheads="1"/>
          </p:cNvSpPr>
          <p:nvPr/>
        </p:nvSpPr>
        <p:spPr bwMode="auto">
          <a:xfrm>
            <a:off x="2268538" y="2060575"/>
            <a:ext cx="5832475" cy="4176713"/>
          </a:xfrm>
          <a:prstGeom prst="rtTriangl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9706" name="AutoShape 10"/>
          <p:cNvSpPr>
            <a:spLocks noChangeArrowheads="1"/>
          </p:cNvSpPr>
          <p:nvPr/>
        </p:nvSpPr>
        <p:spPr bwMode="auto">
          <a:xfrm>
            <a:off x="3132138" y="3860800"/>
            <a:ext cx="2879725" cy="1800225"/>
          </a:xfrm>
          <a:prstGeom prst="rtTriangle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9710" name="Freeform 14"/>
          <p:cNvSpPr>
            <a:spLocks/>
          </p:cNvSpPr>
          <p:nvPr/>
        </p:nvSpPr>
        <p:spPr bwMode="auto">
          <a:xfrm>
            <a:off x="2268538" y="2492375"/>
            <a:ext cx="574675" cy="252413"/>
          </a:xfrm>
          <a:custGeom>
            <a:avLst/>
            <a:gdLst/>
            <a:ahLst/>
            <a:cxnLst>
              <a:cxn ang="0">
                <a:pos x="0" y="136"/>
              </a:cxn>
              <a:cxn ang="0">
                <a:pos x="181" y="136"/>
              </a:cxn>
              <a:cxn ang="0">
                <a:pos x="362" y="0"/>
              </a:cxn>
            </a:cxnLst>
            <a:rect l="0" t="0" r="r" b="b"/>
            <a:pathLst>
              <a:path w="362" h="159">
                <a:moveTo>
                  <a:pt x="0" y="136"/>
                </a:moveTo>
                <a:cubicBezTo>
                  <a:pt x="60" y="147"/>
                  <a:pt x="121" y="159"/>
                  <a:pt x="181" y="136"/>
                </a:cubicBezTo>
                <a:cubicBezTo>
                  <a:pt x="241" y="113"/>
                  <a:pt x="301" y="56"/>
                  <a:pt x="362" y="0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9711" name="Freeform 15"/>
          <p:cNvSpPr>
            <a:spLocks/>
          </p:cNvSpPr>
          <p:nvPr/>
        </p:nvSpPr>
        <p:spPr bwMode="auto">
          <a:xfrm>
            <a:off x="7056438" y="5661025"/>
            <a:ext cx="252412" cy="576263"/>
          </a:xfrm>
          <a:custGeom>
            <a:avLst/>
            <a:gdLst/>
            <a:ahLst/>
            <a:cxnLst>
              <a:cxn ang="0">
                <a:pos x="159" y="0"/>
              </a:cxn>
              <a:cxn ang="0">
                <a:pos x="23" y="136"/>
              </a:cxn>
              <a:cxn ang="0">
                <a:pos x="23" y="363"/>
              </a:cxn>
            </a:cxnLst>
            <a:rect l="0" t="0" r="r" b="b"/>
            <a:pathLst>
              <a:path w="159" h="363">
                <a:moveTo>
                  <a:pt x="159" y="0"/>
                </a:moveTo>
                <a:cubicBezTo>
                  <a:pt x="102" y="38"/>
                  <a:pt x="46" y="76"/>
                  <a:pt x="23" y="136"/>
                </a:cubicBezTo>
                <a:cubicBezTo>
                  <a:pt x="0" y="196"/>
                  <a:pt x="11" y="279"/>
                  <a:pt x="23" y="363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9712" name="Freeform 16"/>
          <p:cNvSpPr>
            <a:spLocks/>
          </p:cNvSpPr>
          <p:nvPr/>
        </p:nvSpPr>
        <p:spPr bwMode="auto">
          <a:xfrm>
            <a:off x="2268538" y="5805488"/>
            <a:ext cx="647700" cy="431800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272" y="45"/>
              </a:cxn>
              <a:cxn ang="0">
                <a:pos x="408" y="272"/>
              </a:cxn>
            </a:cxnLst>
            <a:rect l="0" t="0" r="r" b="b"/>
            <a:pathLst>
              <a:path w="408" h="272">
                <a:moveTo>
                  <a:pt x="0" y="0"/>
                </a:moveTo>
                <a:cubicBezTo>
                  <a:pt x="102" y="0"/>
                  <a:pt x="204" y="0"/>
                  <a:pt x="272" y="45"/>
                </a:cubicBezTo>
                <a:cubicBezTo>
                  <a:pt x="340" y="90"/>
                  <a:pt x="374" y="181"/>
                  <a:pt x="408" y="272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9713" name="Oval 17"/>
          <p:cNvSpPr>
            <a:spLocks noChangeArrowheads="1"/>
          </p:cNvSpPr>
          <p:nvPr/>
        </p:nvSpPr>
        <p:spPr bwMode="auto">
          <a:xfrm flipH="1" flipV="1">
            <a:off x="2484438" y="6021388"/>
            <a:ext cx="73025" cy="73025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9715" name="Freeform 19"/>
          <p:cNvSpPr>
            <a:spLocks/>
          </p:cNvSpPr>
          <p:nvPr/>
        </p:nvSpPr>
        <p:spPr bwMode="auto">
          <a:xfrm>
            <a:off x="3132138" y="5300663"/>
            <a:ext cx="503237" cy="360362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227" y="46"/>
              </a:cxn>
              <a:cxn ang="0">
                <a:pos x="317" y="227"/>
              </a:cxn>
            </a:cxnLst>
            <a:rect l="0" t="0" r="r" b="b"/>
            <a:pathLst>
              <a:path w="317" h="227">
                <a:moveTo>
                  <a:pt x="0" y="0"/>
                </a:moveTo>
                <a:cubicBezTo>
                  <a:pt x="87" y="4"/>
                  <a:pt x="174" y="8"/>
                  <a:pt x="227" y="46"/>
                </a:cubicBezTo>
                <a:cubicBezTo>
                  <a:pt x="280" y="84"/>
                  <a:pt x="298" y="155"/>
                  <a:pt x="317" y="227"/>
                </a:cubicBezTo>
              </a:path>
            </a:pathLst>
          </a:custGeom>
          <a:noFill/>
          <a:ln w="9525">
            <a:solidFill>
              <a:srgbClr val="FF00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9716" name="Freeform 20"/>
          <p:cNvSpPr>
            <a:spLocks/>
          </p:cNvSpPr>
          <p:nvPr/>
        </p:nvSpPr>
        <p:spPr bwMode="auto">
          <a:xfrm>
            <a:off x="3132138" y="4076700"/>
            <a:ext cx="360362" cy="252413"/>
          </a:xfrm>
          <a:custGeom>
            <a:avLst/>
            <a:gdLst/>
            <a:ahLst/>
            <a:cxnLst>
              <a:cxn ang="0">
                <a:pos x="0" y="136"/>
              </a:cxn>
              <a:cxn ang="0">
                <a:pos x="136" y="136"/>
              </a:cxn>
              <a:cxn ang="0">
                <a:pos x="227" y="0"/>
              </a:cxn>
            </a:cxnLst>
            <a:rect l="0" t="0" r="r" b="b"/>
            <a:pathLst>
              <a:path w="227" h="159">
                <a:moveTo>
                  <a:pt x="0" y="136"/>
                </a:moveTo>
                <a:cubicBezTo>
                  <a:pt x="49" y="147"/>
                  <a:pt x="98" y="159"/>
                  <a:pt x="136" y="136"/>
                </a:cubicBezTo>
                <a:cubicBezTo>
                  <a:pt x="174" y="113"/>
                  <a:pt x="200" y="56"/>
                  <a:pt x="227" y="0"/>
                </a:cubicBezTo>
              </a:path>
            </a:pathLst>
          </a:custGeom>
          <a:noFill/>
          <a:ln w="9525">
            <a:solidFill>
              <a:srgbClr val="FF00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9717" name="Freeform 21"/>
          <p:cNvSpPr>
            <a:spLocks/>
          </p:cNvSpPr>
          <p:nvPr/>
        </p:nvSpPr>
        <p:spPr bwMode="auto">
          <a:xfrm>
            <a:off x="5268913" y="5300663"/>
            <a:ext cx="166687" cy="360362"/>
          </a:xfrm>
          <a:custGeom>
            <a:avLst/>
            <a:gdLst/>
            <a:ahLst/>
            <a:cxnLst>
              <a:cxn ang="0">
                <a:pos x="15" y="227"/>
              </a:cxn>
              <a:cxn ang="0">
                <a:pos x="15" y="91"/>
              </a:cxn>
              <a:cxn ang="0">
                <a:pos x="105" y="0"/>
              </a:cxn>
            </a:cxnLst>
            <a:rect l="0" t="0" r="r" b="b"/>
            <a:pathLst>
              <a:path w="105" h="227">
                <a:moveTo>
                  <a:pt x="15" y="227"/>
                </a:moveTo>
                <a:cubicBezTo>
                  <a:pt x="7" y="178"/>
                  <a:pt x="0" y="129"/>
                  <a:pt x="15" y="91"/>
                </a:cubicBezTo>
                <a:cubicBezTo>
                  <a:pt x="30" y="53"/>
                  <a:pt x="67" y="26"/>
                  <a:pt x="105" y="0"/>
                </a:cubicBezTo>
              </a:path>
            </a:pathLst>
          </a:custGeom>
          <a:noFill/>
          <a:ln w="9525">
            <a:solidFill>
              <a:srgbClr val="FF00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9718" name="Text Box 22"/>
          <p:cNvSpPr txBox="1">
            <a:spLocks noChangeArrowheads="1"/>
          </p:cNvSpPr>
          <p:nvPr/>
        </p:nvSpPr>
        <p:spPr bwMode="auto">
          <a:xfrm>
            <a:off x="2319338" y="2800350"/>
            <a:ext cx="92233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l-GR">
                <a:cs typeface="Arial" charset="0"/>
              </a:rPr>
              <a:t>α</a:t>
            </a:r>
            <a:r>
              <a:rPr lang="cs-CZ">
                <a:cs typeface="Arial" charset="0"/>
              </a:rPr>
              <a:t> = 47°</a:t>
            </a:r>
            <a:endParaRPr lang="el-GR">
              <a:cs typeface="Arial" charset="0"/>
            </a:endParaRPr>
          </a:p>
        </p:txBody>
      </p:sp>
      <p:sp>
        <p:nvSpPr>
          <p:cNvPr id="29719" name="Text Box 23"/>
          <p:cNvSpPr txBox="1">
            <a:spLocks noChangeArrowheads="1"/>
          </p:cNvSpPr>
          <p:nvPr/>
        </p:nvSpPr>
        <p:spPr bwMode="auto">
          <a:xfrm>
            <a:off x="3276600" y="4221163"/>
            <a:ext cx="31591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l-GR">
                <a:cs typeface="Arial" charset="0"/>
              </a:rPr>
              <a:t>β</a:t>
            </a:r>
          </a:p>
        </p:txBody>
      </p:sp>
      <p:sp>
        <p:nvSpPr>
          <p:cNvPr id="29720" name="Text Box 24"/>
          <p:cNvSpPr txBox="1">
            <a:spLocks noChangeArrowheads="1"/>
          </p:cNvSpPr>
          <p:nvPr/>
        </p:nvSpPr>
        <p:spPr bwMode="auto">
          <a:xfrm>
            <a:off x="3471863" y="5032375"/>
            <a:ext cx="311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l-GR">
                <a:cs typeface="Arial" charset="0"/>
              </a:rPr>
              <a:t>δ</a:t>
            </a:r>
          </a:p>
        </p:txBody>
      </p:sp>
      <p:sp>
        <p:nvSpPr>
          <p:cNvPr id="29721" name="Text Box 25"/>
          <p:cNvSpPr txBox="1">
            <a:spLocks noChangeArrowheads="1"/>
          </p:cNvSpPr>
          <p:nvPr/>
        </p:nvSpPr>
        <p:spPr bwMode="auto">
          <a:xfrm>
            <a:off x="4859338" y="5229225"/>
            <a:ext cx="3619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l-GR">
                <a:cs typeface="Arial" charset="0"/>
              </a:rPr>
              <a:t>ω</a:t>
            </a:r>
          </a:p>
        </p:txBody>
      </p:sp>
      <p:sp>
        <p:nvSpPr>
          <p:cNvPr id="29722" name="Text Box 26"/>
          <p:cNvSpPr txBox="1">
            <a:spLocks noChangeArrowheads="1"/>
          </p:cNvSpPr>
          <p:nvPr/>
        </p:nvSpPr>
        <p:spPr bwMode="auto">
          <a:xfrm>
            <a:off x="6011863" y="2276475"/>
            <a:ext cx="11668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l-GR" sz="2400">
                <a:cs typeface="Arial" charset="0"/>
              </a:rPr>
              <a:t>β</a:t>
            </a:r>
            <a:r>
              <a:rPr lang="cs-CZ" sz="2400">
                <a:cs typeface="Arial" charset="0"/>
              </a:rPr>
              <a:t> </a:t>
            </a:r>
            <a:r>
              <a:rPr lang="en-US" sz="2400">
                <a:cs typeface="Arial" charset="0"/>
              </a:rPr>
              <a:t>=</a:t>
            </a:r>
            <a:r>
              <a:rPr lang="cs-CZ" sz="2400">
                <a:cs typeface="Arial" charset="0"/>
              </a:rPr>
              <a:t> 47°</a:t>
            </a:r>
            <a:endParaRPr lang="en-US" sz="2400">
              <a:cs typeface="Arial" charset="0"/>
            </a:endParaRPr>
          </a:p>
        </p:txBody>
      </p:sp>
      <p:sp>
        <p:nvSpPr>
          <p:cNvPr id="29723" name="Text Box 27"/>
          <p:cNvSpPr txBox="1">
            <a:spLocks noChangeArrowheads="1"/>
          </p:cNvSpPr>
          <p:nvPr/>
        </p:nvSpPr>
        <p:spPr bwMode="auto">
          <a:xfrm>
            <a:off x="6011863" y="2924175"/>
            <a:ext cx="11620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l-GR" sz="2400">
                <a:cs typeface="Arial" charset="0"/>
              </a:rPr>
              <a:t>δ</a:t>
            </a:r>
            <a:r>
              <a:rPr lang="cs-CZ" sz="2400">
                <a:cs typeface="Arial" charset="0"/>
              </a:rPr>
              <a:t> = 90°</a:t>
            </a:r>
            <a:endParaRPr lang="el-GR" sz="2400">
              <a:cs typeface="Arial" charset="0"/>
            </a:endParaRPr>
          </a:p>
        </p:txBody>
      </p:sp>
      <p:sp>
        <p:nvSpPr>
          <p:cNvPr id="29724" name="Text Box 28"/>
          <p:cNvSpPr txBox="1">
            <a:spLocks noChangeArrowheads="1"/>
          </p:cNvSpPr>
          <p:nvPr/>
        </p:nvSpPr>
        <p:spPr bwMode="auto">
          <a:xfrm>
            <a:off x="6011863" y="3500438"/>
            <a:ext cx="12303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l-GR" sz="2400">
                <a:cs typeface="Arial" charset="0"/>
              </a:rPr>
              <a:t>ω</a:t>
            </a:r>
            <a:r>
              <a:rPr lang="cs-CZ" sz="2400">
                <a:cs typeface="Arial" charset="0"/>
              </a:rPr>
              <a:t> = 43°</a:t>
            </a:r>
            <a:endParaRPr lang="el-GR" sz="2400"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97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97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97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97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97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97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97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97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97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97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97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97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97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97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97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97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97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97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97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97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97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97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97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97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97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97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1" dur="1" fill="hold"/>
                                        <p:tgtEl>
                                          <p:spTgt spid="2972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72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4" dur="1" fill="hold"/>
                                        <p:tgtEl>
                                          <p:spTgt spid="2972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7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7" dur="1" fill="hold"/>
                                        <p:tgtEl>
                                          <p:spTgt spid="297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1" dur="2000" fill="hold"/>
                                        <p:tgtEl>
                                          <p:spTgt spid="297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13221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82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3" dur="2000" fill="hold"/>
                                        <p:tgtEl>
                                          <p:spTgt spid="297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13221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84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5" dur="2000" fill="hold"/>
                                        <p:tgtEl>
                                          <p:spTgt spid="297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1322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0" grpId="0"/>
      <p:bldP spid="29704" grpId="0" animBg="1"/>
      <p:bldP spid="29706" grpId="0" animBg="1"/>
      <p:bldP spid="29710" grpId="0" animBg="1"/>
      <p:bldP spid="29711" grpId="0" animBg="1"/>
      <p:bldP spid="29712" grpId="0" animBg="1"/>
      <p:bldP spid="29713" grpId="0" animBg="1"/>
      <p:bldP spid="29715" grpId="0" animBg="1"/>
      <p:bldP spid="29716" grpId="0" animBg="1"/>
      <p:bldP spid="29717" grpId="0" animBg="1"/>
      <p:bldP spid="29718" grpId="0"/>
      <p:bldP spid="29719" grpId="0"/>
      <p:bldP spid="29720" grpId="0"/>
      <p:bldP spid="29721" grpId="0"/>
      <p:bldP spid="29722" grpId="0"/>
      <p:bldP spid="29722" grpId="1"/>
      <p:bldP spid="29723" grpId="0"/>
      <p:bldP spid="29723" grpId="1"/>
      <p:bldP spid="29724" grpId="0"/>
      <p:bldP spid="29724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764704"/>
            <a:ext cx="8784976" cy="16158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/>
              <a:t>Všechny </a:t>
            </a:r>
            <a:r>
              <a:rPr lang="cs-CZ" dirty="0" smtClean="0"/>
              <a:t>objekty </a:t>
            </a:r>
            <a:r>
              <a:rPr lang="cs-CZ" dirty="0"/>
              <a:t>použité k vytvoření tohoto materiálu jsou součástí softwaru Microsoft® Office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/>
              <a:t>Texty jsou vlastní originální tvorbou autora.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0894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acro">
  <a:themeElements>
    <a:clrScheme name="Macro">
      <a:dk1>
        <a:sysClr val="windowText" lastClr="000000"/>
      </a:dk1>
      <a:lt1>
        <a:sysClr val="window" lastClr="FFFFFF"/>
      </a:lt1>
      <a:dk2>
        <a:srgbClr val="3F3F4D"/>
      </a:dk2>
      <a:lt2>
        <a:srgbClr val="DDDDDD"/>
      </a:lt2>
      <a:accent1>
        <a:srgbClr val="A51009"/>
      </a:accent1>
      <a:accent2>
        <a:srgbClr val="DE7014"/>
      </a:accent2>
      <a:accent3>
        <a:srgbClr val="704836"/>
      </a:accent3>
      <a:accent4>
        <a:srgbClr val="F2B431"/>
      </a:accent4>
      <a:accent5>
        <a:srgbClr val="7F221D"/>
      </a:accent5>
      <a:accent6>
        <a:srgbClr val="CDAC77"/>
      </a:accent6>
      <a:hlink>
        <a:srgbClr val="F5B123"/>
      </a:hlink>
      <a:folHlink>
        <a:srgbClr val="E19B0B"/>
      </a:folHlink>
    </a:clrScheme>
    <a:fontScheme name="Macr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cro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300000"/>
              </a:schemeClr>
            </a:gs>
            <a:gs pos="100000">
              <a:schemeClr val="phClr">
                <a:tint val="80000"/>
                <a:satMod val="15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90000"/>
                <a:satMod val="300000"/>
              </a:schemeClr>
            </a:gs>
            <a:gs pos="100000">
              <a:schemeClr val="phClr">
                <a:satMod val="150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70000"/>
              </a:srgbClr>
            </a:outerShdw>
          </a:effectLst>
        </a:effectStyle>
        <a:effectStyle>
          <a:effectLst>
            <a:outerShdw blurRad="25400" dist="254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5875" prstMaterial="softmetal">
            <a:bevelT w="25400" h="19050" prst="angle"/>
            <a:contourClr>
              <a:schemeClr val="phClr">
                <a:shade val="30000"/>
              </a:schemeClr>
            </a:contourClr>
          </a:sp3d>
        </a:effectStyle>
        <a:effectStyle>
          <a:effectLst>
            <a:outerShdw blurRad="254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9050" prstMaterial="metal">
            <a:bevelT w="63500" h="31750" prst="angle"/>
            <a:contourClr>
              <a:schemeClr val="phClr">
                <a:shade val="25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7000"/>
                <a:shade val="93000"/>
                <a:satMod val="110000"/>
                <a:lumMod val="90000"/>
              </a:schemeClr>
            </a:gs>
            <a:gs pos="76000">
              <a:schemeClr val="phClr">
                <a:tint val="85000"/>
                <a:shade val="75000"/>
                <a:satMod val="120000"/>
              </a:schemeClr>
            </a:gs>
            <a:gs pos="100000">
              <a:schemeClr val="phClr">
                <a:tint val="86000"/>
                <a:shade val="50000"/>
                <a:satMod val="13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35000"/>
                <a:satMod val="146000"/>
                <a:lumMod val="101000"/>
              </a:schemeClr>
            </a:gs>
            <a:gs pos="26000">
              <a:schemeClr val="phClr">
                <a:tint val="96000"/>
                <a:shade val="96000"/>
                <a:satMod val="190000"/>
              </a:schemeClr>
            </a:gs>
            <a:gs pos="100000">
              <a:schemeClr val="phClr">
                <a:tint val="60000"/>
                <a:shade val="90000"/>
                <a:satMod val="22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TC101859866[[fn=Makro]]</Template>
  <TotalTime>83</TotalTime>
  <Words>293</Words>
  <Application>Microsoft Office PowerPoint</Application>
  <PresentationFormat>Předvádění na obrazovce (4:3)</PresentationFormat>
  <Paragraphs>62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Macro</vt:lpstr>
      <vt:lpstr>Vnitřní a vnější  úhly v trojúhelníku </vt:lpstr>
      <vt:lpstr>Prezentace aplikace PowerPoint</vt:lpstr>
      <vt:lpstr>Opakování</vt:lpstr>
      <vt:lpstr>Vypočítej chybějící úhly v obecném trojúhelníku</vt:lpstr>
      <vt:lpstr>Vypočítej chybějící úhly v obecném trojúhelníku</vt:lpstr>
      <vt:lpstr>Vypočítej úhly v menším pravoúhlém trojúhelníku, jehož strany jsou rovnoběžné s větším trojúhelníkem.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Úhly v trojúhelníku</dc:title>
  <dc:creator>pokorna</dc:creator>
  <cp:lastModifiedBy>malkova</cp:lastModifiedBy>
  <cp:revision>10</cp:revision>
  <dcterms:created xsi:type="dcterms:W3CDTF">2012-06-03T15:49:19Z</dcterms:created>
  <dcterms:modified xsi:type="dcterms:W3CDTF">2013-06-16T16:49:50Z</dcterms:modified>
</cp:coreProperties>
</file>