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7" r:id="rId2"/>
    <p:sldId id="256" r:id="rId3"/>
    <p:sldId id="359" r:id="rId4"/>
    <p:sldId id="360" r:id="rId5"/>
    <p:sldId id="361" r:id="rId6"/>
    <p:sldId id="355" r:id="rId7"/>
    <p:sldId id="363" r:id="rId8"/>
    <p:sldId id="414" r:id="rId9"/>
    <p:sldId id="364" r:id="rId10"/>
    <p:sldId id="371" r:id="rId11"/>
    <p:sldId id="415" r:id="rId12"/>
    <p:sldId id="365" r:id="rId13"/>
    <p:sldId id="416" r:id="rId14"/>
    <p:sldId id="418" r:id="rId15"/>
    <p:sldId id="417" r:id="rId16"/>
    <p:sldId id="368" r:id="rId17"/>
    <p:sldId id="373" r:id="rId18"/>
    <p:sldId id="419" r:id="rId19"/>
    <p:sldId id="435" r:id="rId20"/>
    <p:sldId id="384" r:id="rId21"/>
    <p:sldId id="374" r:id="rId22"/>
    <p:sldId id="420" r:id="rId23"/>
    <p:sldId id="421" r:id="rId24"/>
    <p:sldId id="422" r:id="rId25"/>
    <p:sldId id="434" r:id="rId26"/>
    <p:sldId id="436" r:id="rId27"/>
    <p:sldId id="437" r:id="rId28"/>
    <p:sldId id="438" r:id="rId29"/>
    <p:sldId id="439" r:id="rId30"/>
    <p:sldId id="441" r:id="rId31"/>
    <p:sldId id="440" r:id="rId32"/>
    <p:sldId id="442" r:id="rId33"/>
    <p:sldId id="443" r:id="rId34"/>
    <p:sldId id="444" r:id="rId35"/>
    <p:sldId id="445" r:id="rId36"/>
    <p:sldId id="446" r:id="rId37"/>
    <p:sldId id="447" r:id="rId38"/>
    <p:sldId id="448" r:id="rId39"/>
    <p:sldId id="401" r:id="rId40"/>
    <p:sldId id="449" r:id="rId41"/>
    <p:sldId id="450" r:id="rId42"/>
    <p:sldId id="452" r:id="rId43"/>
    <p:sldId id="358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A93"/>
    <a:srgbClr val="B889DB"/>
    <a:srgbClr val="66A22A"/>
    <a:srgbClr val="F93D17"/>
    <a:srgbClr val="3EB913"/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150" autoAdjust="0"/>
    <p:restoredTop sz="90143" autoAdjust="0"/>
  </p:normalViewPr>
  <p:slideViewPr>
    <p:cSldViewPr>
      <p:cViewPr>
        <p:scale>
          <a:sx n="66" d="100"/>
          <a:sy n="66" d="100"/>
        </p:scale>
        <p:origin x="-378" y="-282"/>
      </p:cViewPr>
      <p:guideLst>
        <p:guide orient="horz" pos="2160"/>
        <p:guide pos="2880"/>
      </p:guideLst>
    </p:cSldViewPr>
  </p:slideViewPr>
  <p:notesTextViewPr>
    <p:cViewPr>
      <p:scale>
        <a:sx n="150" d="100"/>
        <a:sy n="15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8E54C-D0A7-4906-8F19-EB782F4823C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2D9A4-8EFB-409A-AB90-69741CAA5A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tematický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=chemie&amp;ex=1#</a:t>
            </a:r>
            <a:r>
              <a:rPr lang="cs-CZ" dirty="0" err="1" smtClean="0"/>
              <a:t>pg</a:t>
            </a:r>
            <a:r>
              <a:rPr lang="cs-CZ" dirty="0" smtClean="0"/>
              <a:t>:5|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Ústní rada: Začněte od těch, které</a:t>
            </a:r>
            <a:r>
              <a:rPr lang="cs-CZ" baseline="0" dirty="0" smtClean="0"/>
              <a:t> neznáte! </a:t>
            </a:r>
            <a:r>
              <a:rPr lang="cs-CZ" baseline="0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Ústní rada: Začněte od těch, které</a:t>
            </a:r>
            <a:r>
              <a:rPr lang="cs-CZ" baseline="0" dirty="0" smtClean="0"/>
              <a:t> neznáte! </a:t>
            </a:r>
            <a:r>
              <a:rPr lang="cs-CZ" baseline="0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ce.vutbr.cz/che/doc/chemnom.swf" TargetMode="External"/><Relationship Id="rId2" Type="http://schemas.openxmlformats.org/officeDocument/2006/relationships/hyperlink" Target="http://www.aristoteles.cz/chemie/chemicke_nazvoslovi/oxidy/oxidy-nazvoslovi.php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%C3%ADt%C4%9Bz&amp;ex=2" TargetMode="External"/><Relationship Id="rId2" Type="http://schemas.openxmlformats.org/officeDocument/2006/relationships/hyperlink" Target="http://office.microsoft.com/cs-cz/images/results.aspx?qu=chemie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786" y="285728"/>
          <a:ext cx="7547636" cy="6327578"/>
        </p:xfrm>
        <a:graphic>
          <a:graphicData uri="http://schemas.openxmlformats.org/drawingml/2006/table">
            <a:tbl>
              <a:tblPr/>
              <a:tblGrid>
                <a:gridCol w="1571636"/>
                <a:gridCol w="5976000"/>
              </a:tblGrid>
              <a:tr h="68400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VY_32_INOVACE_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346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_Chemická</a:t>
                      </a:r>
                      <a:r>
                        <a:rPr lang="cs-CZ" sz="900" baseline="0" dirty="0" smtClean="0">
                          <a:latin typeface="Calibri"/>
                          <a:ea typeface="Times New Roman"/>
                          <a:cs typeface="Calibri"/>
                        </a:rPr>
                        <a:t> symbolika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="1" dirty="0" smtClean="0">
                          <a:latin typeface="Calibri"/>
                          <a:ea typeface="Times New Roman"/>
                          <a:cs typeface="Calibri"/>
                        </a:rPr>
                        <a:t>                Masarykova </a:t>
                      </a:r>
                      <a:r>
                        <a:rPr lang="cs-CZ" sz="900" b="1" dirty="0">
                          <a:latin typeface="Calibri"/>
                          <a:ea typeface="Times New Roman"/>
                          <a:cs typeface="Calibri"/>
                        </a:rPr>
                        <a:t>střední  škola zemědělská a Vyšší odborná škola, Opava, příspěvková organizace</a:t>
                      </a:r>
                      <a:endParaRPr lang="cs-CZ" sz="9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Mgr. Hana Glatterová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Člověk a svět práce, informační a komunikační technologie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Tematický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celek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Chemie</a:t>
                      </a:r>
                      <a:endParaRPr lang="cs-CZ" sz="12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1.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7. 10.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11. 10.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chemie 1.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Výuková</a:t>
                      </a:r>
                      <a:r>
                        <a:rPr lang="cs-CZ" sz="900" b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</a:t>
                      </a:r>
                      <a:r>
                        <a:rPr lang="cs-CZ" sz="9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rezentace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5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8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-72000" algn="l" defTabSz="914400" rtl="0" eaLnBrk="1" latinLnBrk="0" hangingPunct="1">
                        <a:spcBef>
                          <a:spcPts val="0"/>
                        </a:spcBef>
                        <a:spcAft>
                          <a:spcPts val="200"/>
                        </a:spcAft>
                        <a:buFont typeface="Symbol" pitchFamily="18" charset="2"/>
                        <a:buNone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Prezentace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slouží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učiteli především k provedení žáků znalostně-</a:t>
                      </a:r>
                      <a:r>
                        <a:rPr lang="cs-CZ" sz="900" kern="12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dovednostní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 tříkolovou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soutěží v oblasti základů chemické symboliky, jež tvoří základ, na kterém lze rozvíjet kompetence v této oblasti;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obsahuje zadání a řešení  jednotlivých kol i průběžné pokyny žákům.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Forma soutěže má podpořit zvýšení intenzity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zapojení žáků do procesu zvládnutí značek a „křížového pravidla“ aplikovaného na oxidy. Rozdělení do týmů má podpořit spolupráci a koordinaci činností. Závěr prezentace obsahuje zadání DÚ (snímky se zadáním určeny k vytištění). Karty vytvořené v rámci DÚ jsou osvědčenou pomůckou. Obsahuje také odkazy na webové stránky, pomocí nichž si žáci mohou zopakovat pravidla názvosloví poznaná na ZŠ.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0" indent="-72000" algn="l" defTabSz="914400" rtl="0" eaLnBrk="1" latinLnBrk="0" hangingPunct="1">
                        <a:spcBef>
                          <a:spcPts val="0"/>
                        </a:spcBef>
                        <a:spcAft>
                          <a:spcPts val="200"/>
                        </a:spcAft>
                        <a:buFont typeface="Symbol" pitchFamily="18" charset="2"/>
                        <a:buNone/>
                      </a:pPr>
                      <a:r>
                        <a:rPr lang="cs-CZ" sz="900" b="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Výsledek vzdělávání: Žák používá názvy, značky a vzorce vybraných chemických prvků a sloučenin.</a:t>
                      </a:r>
                    </a:p>
                    <a:p>
                      <a:pPr marL="0" marR="0" indent="-72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20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Materiál je určen pro učební obor, jmenovitě zahradník (41-52-H/01) a zemědělec-farmář (41-51-H/01); tomu také odpovídá konkrétní obsah, šířka a hloubka zpracování dané tématiky.</a:t>
                      </a:r>
                    </a:p>
                  </a:txBody>
                  <a:tcPr marL="90000" marR="895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Název a značka prvku, název a vzorec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sloučeniny, voda, amoniak, příklady prvků, oxidů, kyselin a solí, oxidační číslo</a:t>
                      </a:r>
                      <a:endParaRPr lang="cs-CZ" sz="900" i="1" kern="1200" dirty="0" smtClean="0">
                        <a:solidFill>
                          <a:srgbClr val="FF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185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8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2000" indent="-72000">
                        <a:spcAft>
                          <a:spcPts val="100"/>
                        </a:spcAft>
                        <a:buFont typeface="Symbol" pitchFamily="18" charset="2"/>
                        <a:buChar char="·"/>
                      </a:pP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Materiál je </a:t>
                      </a: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připraven </a:t>
                      </a: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k frontálnímu využití ve vyučovací hodině. Žáci jsou rozděleni do skupin po 3 až 4.</a:t>
                      </a: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Pokyny žákům čte nahlas učitel. </a:t>
                      </a:r>
                      <a:endParaRPr lang="cs-CZ" sz="8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72000" indent="-72000">
                        <a:spcAft>
                          <a:spcPts val="100"/>
                        </a:spcAft>
                        <a:buFont typeface="Symbol" pitchFamily="18" charset="2"/>
                        <a:buChar char="·"/>
                      </a:pP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Každý tým obdrží volné papíry vhodného formátu s uvedením kola a předepsanými čísly pro jednotlivé odpovědi, na které bude „zapisovatel“ týmu zapisovat „odpovědi“, a rámečkem pro součet správných odpovědí. (Žáci týmu se v roli „zapisovatele“ mohou prostřídat.)</a:t>
                      </a:r>
                    </a:p>
                    <a:p>
                      <a:pPr marL="72000" indent="-72000">
                        <a:spcAft>
                          <a:spcPts val="100"/>
                        </a:spcAft>
                        <a:buFont typeface="Symbol" pitchFamily="18" charset="2"/>
                        <a:buChar char="·"/>
                      </a:pP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V průběhu soutěže provádějí žáci v rámci „přípravných kol“ zápisy do sešitů.</a:t>
                      </a:r>
                    </a:p>
                    <a:p>
                      <a:pPr marL="72000" indent="-72000">
                        <a:spcAft>
                          <a:spcPts val="100"/>
                        </a:spcAft>
                        <a:buFont typeface="Symbol" pitchFamily="18" charset="2"/>
                        <a:buChar char="·"/>
                      </a:pP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Po ukončení každého kola si předem určené dvojice lístky s odpověďmi předají, protihráčův „zapisovatel“ odpovědi zkontroluje a zapíše počet správných. odpovědí </a:t>
                      </a:r>
                    </a:p>
                    <a:p>
                      <a:pPr marL="72000" indent="-72000">
                        <a:spcAft>
                          <a:spcPts val="100"/>
                        </a:spcAft>
                        <a:buFont typeface="Symbol" pitchFamily="18" charset="2"/>
                        <a:buChar char="·"/>
                      </a:pPr>
                      <a:r>
                        <a:rPr lang="cs-CZ" sz="8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Časová dotace: 1 vyučovací hodina, z toho úvodní pokyny</a:t>
                      </a: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a organizace (určení týmů a pořadí zapisovatelů…) a závěrečné vyhlášení výsledků trvá cca 10 minut </a:t>
                      </a:r>
                    </a:p>
                    <a:p>
                      <a:pPr marL="72000" indent="-72000">
                        <a:spcAft>
                          <a:spcPts val="100"/>
                        </a:spcAft>
                        <a:buFont typeface="Symbol" pitchFamily="18" charset="2"/>
                        <a:buChar char="·"/>
                      </a:pPr>
                      <a:r>
                        <a:rPr lang="cs-CZ" sz="8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Poznámka: Některé části prezentace jsou animované – klíčové kroky jsou spouštěny po kliknutí.</a:t>
                      </a:r>
                      <a:endParaRPr lang="cs-CZ" sz="8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Materiál je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 vlastních zdrojů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autora. </a:t>
                      </a:r>
                      <a:endParaRPr lang="cs-CZ" sz="8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3" name="Picture 1" descr="mszes_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1428736"/>
            <a:ext cx="285752" cy="280684"/>
          </a:xfrm>
          <a:prstGeom prst="rect">
            <a:avLst/>
          </a:prstGeom>
          <a:noFill/>
        </p:spPr>
      </p:pic>
      <p:pic>
        <p:nvPicPr>
          <p:cNvPr id="5" name="Obrázek 4" descr="OPVK_hor_zakladni_logolink_RGB_cz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43240" y="285728"/>
            <a:ext cx="2880360" cy="629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571876"/>
            <a:ext cx="7772400" cy="1470025"/>
          </a:xfrm>
          <a:solidFill>
            <a:srgbClr val="FFFF00"/>
          </a:solidFill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>
                <a:ea typeface="Times New Roman"/>
              </a:rPr>
              <a:t>Chemická symbolika</a:t>
            </a:r>
            <a:endParaRPr lang="cs-CZ" b="1" dirty="0">
              <a:latin typeface="Times New Roman"/>
              <a:ea typeface="Times New Roman"/>
            </a:endParaRPr>
          </a:p>
        </p:txBody>
      </p:sp>
      <p:pic>
        <p:nvPicPr>
          <p:cNvPr id="4" name="Obrázek 3" descr="MC90028706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428604"/>
            <a:ext cx="2793571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Základ chemické symboliky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Základem chemické symboliky jsou </a:t>
            </a:r>
            <a:r>
              <a:rPr lang="cs-CZ" sz="2800" b="1" dirty="0" smtClean="0"/>
              <a:t>značky prvků.</a:t>
            </a:r>
          </a:p>
          <a:p>
            <a:r>
              <a:rPr lang="cs-CZ" sz="2800" dirty="0" smtClean="0"/>
              <a:t>Přehled názvů a značek prvků je obsažen např.                  v </a:t>
            </a:r>
            <a:r>
              <a:rPr lang="cs-CZ" sz="2800" b="1" dirty="0" smtClean="0"/>
              <a:t>periodické soustavě prvků </a:t>
            </a:r>
            <a:r>
              <a:rPr lang="cs-CZ" sz="2800" dirty="0" smtClean="0"/>
              <a:t>(dále jen </a:t>
            </a:r>
            <a:r>
              <a:rPr lang="cs-CZ" sz="2800" b="1" dirty="0" smtClean="0"/>
              <a:t>PSP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pic>
        <p:nvPicPr>
          <p:cNvPr id="4" name="Obrázek 3" descr="psp-mod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3357562"/>
            <a:ext cx="4657717" cy="2669201"/>
          </a:xfrm>
          <a:prstGeom prst="rect">
            <a:avLst/>
          </a:prstGeom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/>
              <a:t> Pokyny pro všechny žáky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Vezměte si </a:t>
            </a:r>
            <a:r>
              <a:rPr lang="cs-CZ" b="1" dirty="0" smtClean="0"/>
              <a:t>propisky</a:t>
            </a:r>
            <a:r>
              <a:rPr lang="cs-CZ" dirty="0" smtClean="0"/>
              <a:t> a otevřete si </a:t>
            </a:r>
            <a:r>
              <a:rPr lang="cs-CZ" b="1" dirty="0" smtClean="0"/>
              <a:t>sešity</a:t>
            </a:r>
            <a:r>
              <a:rPr lang="cs-CZ" dirty="0" smtClean="0"/>
              <a:t>!</a:t>
            </a:r>
          </a:p>
          <a:p>
            <a:r>
              <a:rPr lang="cs-CZ" dirty="0" smtClean="0"/>
              <a:t>Připravte si </a:t>
            </a:r>
            <a:r>
              <a:rPr lang="cs-CZ" b="1" dirty="0" smtClean="0"/>
              <a:t>PSP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Čeká vás </a:t>
            </a:r>
            <a:r>
              <a:rPr lang="cs-CZ" b="1" i="1" dirty="0" smtClean="0"/>
              <a:t>1. přípravné kolo</a:t>
            </a:r>
            <a:r>
              <a:rPr lang="cs-CZ" dirty="0" smtClean="0"/>
              <a:t>.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/>
              <a:t> Pokyny pro všechny žáky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Značky prvků</a:t>
            </a:r>
            <a:r>
              <a:rPr lang="cs-CZ" dirty="0" smtClean="0"/>
              <a:t>, které se za chvíli objeví, </a:t>
            </a:r>
            <a:r>
              <a:rPr lang="cs-CZ" b="1" dirty="0" smtClean="0"/>
              <a:t>si opište </a:t>
            </a:r>
            <a:r>
              <a:rPr lang="cs-CZ" b="1" dirty="0" smtClean="0">
                <a:solidFill>
                  <a:srgbClr val="FF0000"/>
                </a:solidFill>
              </a:rPr>
              <a:t>do sešitu</a:t>
            </a:r>
            <a:r>
              <a:rPr lang="cs-CZ" b="1" dirty="0" smtClean="0"/>
              <a:t>!</a:t>
            </a:r>
          </a:p>
          <a:p>
            <a:r>
              <a:rPr lang="cs-CZ" dirty="0" smtClean="0"/>
              <a:t>Značky pište </a:t>
            </a:r>
            <a:r>
              <a:rPr lang="cs-CZ" b="1" dirty="0" smtClean="0"/>
              <a:t>pod sebe</a:t>
            </a:r>
            <a:r>
              <a:rPr lang="cs-CZ" dirty="0" smtClean="0"/>
              <a:t>, jak je uvidíte!</a:t>
            </a:r>
          </a:p>
          <a:p>
            <a:r>
              <a:rPr lang="cs-CZ" dirty="0" smtClean="0"/>
              <a:t>K prvkům pak začněte připisovat </a:t>
            </a:r>
            <a:r>
              <a:rPr lang="cs-CZ" b="1" dirty="0" smtClean="0"/>
              <a:t>příslušné názvy!</a:t>
            </a:r>
          </a:p>
          <a:p>
            <a:r>
              <a:rPr lang="cs-CZ" b="1" dirty="0" smtClean="0"/>
              <a:t>Na přípravu pro </a:t>
            </a:r>
            <a:r>
              <a:rPr lang="cs-CZ" b="1" i="1" dirty="0" smtClean="0"/>
              <a:t>první kolo </a:t>
            </a:r>
            <a:r>
              <a:rPr lang="cs-CZ" b="1" dirty="0" smtClean="0"/>
              <a:t>máte </a:t>
            </a:r>
            <a:r>
              <a:rPr lang="cs-CZ" b="1" dirty="0" smtClean="0">
                <a:solidFill>
                  <a:srgbClr val="3EB913"/>
                </a:solidFill>
              </a:rPr>
              <a:t>2 minuty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1. přípravné kolo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0076" y="1600200"/>
            <a:ext cx="2543164" cy="454344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H  vodík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O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C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N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S</a:t>
            </a:r>
          </a:p>
          <a:p>
            <a:pPr lvl="1">
              <a:lnSpc>
                <a:spcPct val="150000"/>
              </a:lnSpc>
              <a:buNone/>
            </a:pPr>
            <a:endParaRPr lang="cs-CZ" sz="3200" dirty="0" smtClean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3286116" y="1571612"/>
            <a:ext cx="2571768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P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K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</a:pPr>
            <a:r>
              <a:rPr lang="cs-CZ" sz="3200" b="1" dirty="0" smtClean="0"/>
              <a:t> Ca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</a:t>
            </a: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</a:pPr>
            <a:r>
              <a:rPr lang="cs-CZ" sz="3200" b="1" dirty="0" smtClean="0"/>
              <a:t> Si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00760" y="1571612"/>
            <a:ext cx="2571768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Cl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Mg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Cu	 </a:t>
            </a: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Ni</a:t>
            </a: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Al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12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STOP</a:t>
            </a:r>
            <a:r>
              <a:rPr lang="cs-CZ" dirty="0" smtClean="0"/>
              <a:t> 1. přípravnému 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Vezměte si </a:t>
            </a:r>
            <a:r>
              <a:rPr lang="cs-CZ" b="1" dirty="0" smtClean="0"/>
              <a:t>soutěžní lístek pro 1.kolo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Uchopte </a:t>
            </a:r>
            <a:r>
              <a:rPr lang="cs-CZ" b="1" dirty="0" smtClean="0"/>
              <a:t>propisku a soustřeďte se.</a:t>
            </a:r>
            <a:endParaRPr lang="cs-CZ" dirty="0" smtClean="0"/>
          </a:p>
          <a:p>
            <a:r>
              <a:rPr lang="cs-CZ" dirty="0" smtClean="0"/>
              <a:t>K číslům zapisujte </a:t>
            </a:r>
            <a:r>
              <a:rPr lang="cs-CZ" b="1" dirty="0" smtClean="0">
                <a:solidFill>
                  <a:srgbClr val="FF0000"/>
                </a:solidFill>
              </a:rPr>
              <a:t>jenom řešení</a:t>
            </a:r>
            <a:r>
              <a:rPr lang="cs-CZ" dirty="0" smtClean="0"/>
              <a:t>!!!</a:t>
            </a:r>
          </a:p>
          <a:p>
            <a:r>
              <a:rPr lang="cs-CZ" dirty="0" smtClean="0"/>
              <a:t>Členové týmu spolupracujte.</a:t>
            </a:r>
          </a:p>
          <a:p>
            <a:r>
              <a:rPr lang="cs-CZ" dirty="0" smtClean="0"/>
              <a:t>Na vyřešení máte </a:t>
            </a:r>
            <a:r>
              <a:rPr lang="cs-CZ" b="1" dirty="0" smtClean="0">
                <a:solidFill>
                  <a:srgbClr val="3EB913"/>
                </a:solidFill>
              </a:rPr>
              <a:t>1,5 minuty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POZOR – značky uvidíte v jiném pořadí!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 KOLO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2571768" cy="454344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b="1" dirty="0" smtClean="0"/>
              <a:t>1.		Cu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2.		K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3.		Na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4.		Si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5.		Cl</a:t>
            </a:r>
          </a:p>
          <a:p>
            <a:pPr lvl="1">
              <a:lnSpc>
                <a:spcPct val="150000"/>
              </a:lnSpc>
              <a:buNone/>
            </a:pPr>
            <a:endParaRPr lang="cs-CZ" sz="3200" dirty="0" smtClean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3286116" y="1571612"/>
            <a:ext cx="2571768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6.		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7.		P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cs-CZ" sz="3200" b="1" dirty="0" smtClean="0"/>
              <a:t>8.		H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9.		C</a:t>
            </a: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cs-CZ" sz="3200" b="1" dirty="0" smtClean="0"/>
              <a:t>10.	Al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043594" y="1543024"/>
            <a:ext cx="2528934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11. 	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12.	Ni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13.	Ca	 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14.	O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15.	Mg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90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STOP</a:t>
            </a:r>
            <a:r>
              <a:rPr lang="cs-CZ" dirty="0" smtClean="0">
                <a:solidFill>
                  <a:srgbClr val="FF0000"/>
                </a:solidFill>
              </a:rPr>
              <a:t> 1. kolu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Odložte</a:t>
            </a:r>
            <a:r>
              <a:rPr lang="cs-CZ" dirty="0" smtClean="0"/>
              <a:t> propisky!</a:t>
            </a:r>
          </a:p>
          <a:p>
            <a:r>
              <a:rPr lang="cs-CZ" dirty="0" smtClean="0"/>
              <a:t>Dvojice zapisovatelů předejte si </a:t>
            </a:r>
            <a:r>
              <a:rPr lang="cs-CZ" b="1" dirty="0" smtClean="0"/>
              <a:t>soutěžní lístky</a:t>
            </a:r>
            <a:r>
              <a:rPr lang="cs-CZ" dirty="0" smtClean="0"/>
              <a:t>.</a:t>
            </a:r>
          </a:p>
          <a:p>
            <a:r>
              <a:rPr lang="cs-CZ" i="1" dirty="0" smtClean="0"/>
              <a:t>Vezměte si barevně píšící propisku.</a:t>
            </a:r>
          </a:p>
          <a:p>
            <a:r>
              <a:rPr lang="cs-CZ" i="1" dirty="0" smtClean="0"/>
              <a:t>Podle následujícího snímku </a:t>
            </a:r>
            <a:r>
              <a:rPr lang="cs-CZ" b="1" dirty="0" smtClean="0"/>
              <a:t>obdržený lístek jiného týmu </a:t>
            </a:r>
            <a:r>
              <a:rPr lang="cs-CZ" dirty="0" smtClean="0"/>
              <a:t>pečlivě zkontrolujte, </a:t>
            </a:r>
            <a:r>
              <a:rPr lang="cs-CZ" b="1" dirty="0" smtClean="0"/>
              <a:t>chyby škrtněte!</a:t>
            </a:r>
          </a:p>
          <a:p>
            <a:r>
              <a:rPr lang="cs-CZ" b="1" dirty="0" smtClean="0"/>
              <a:t>Zapište počet správných řešení!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 KOLO - </a:t>
            </a:r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8638" y="1600200"/>
            <a:ext cx="2471726" cy="454344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1.	Cu </a:t>
            </a:r>
            <a:r>
              <a:rPr lang="cs-CZ" b="1" dirty="0" smtClean="0"/>
              <a:t>měď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2.	 K </a:t>
            </a:r>
            <a:r>
              <a:rPr lang="cs-CZ" b="1" dirty="0" smtClean="0"/>
              <a:t>draslík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3.	 Na </a:t>
            </a:r>
            <a:r>
              <a:rPr lang="cs-CZ" b="1" dirty="0" smtClean="0"/>
              <a:t>sodík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4.	 Si </a:t>
            </a:r>
            <a:r>
              <a:rPr lang="cs-CZ" b="1" dirty="0" smtClean="0"/>
              <a:t>křemík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5.	 Cl </a:t>
            </a:r>
            <a:r>
              <a:rPr lang="cs-CZ" b="1" dirty="0" smtClean="0"/>
              <a:t>chlór</a:t>
            </a:r>
          </a:p>
          <a:p>
            <a:pPr lvl="1">
              <a:lnSpc>
                <a:spcPct val="150000"/>
              </a:lnSpc>
              <a:buNone/>
            </a:pPr>
            <a:endParaRPr lang="cs-CZ" sz="3200" dirty="0" smtClean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3214678" y="1571612"/>
            <a:ext cx="2500330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6.	 N </a:t>
            </a:r>
            <a:r>
              <a:rPr lang="cs-CZ" sz="3200" b="1" dirty="0" smtClean="0"/>
              <a:t>dusík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7.	 P </a:t>
            </a:r>
            <a:r>
              <a:rPr lang="cs-CZ" sz="3200" b="1" dirty="0" smtClean="0"/>
              <a:t>fosfor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cs-CZ" sz="3200" dirty="0" smtClean="0"/>
              <a:t>8.	 H </a:t>
            </a:r>
            <a:r>
              <a:rPr lang="cs-CZ" sz="3200" b="1" dirty="0" smtClean="0"/>
              <a:t>vodík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9.	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uhlík</a:t>
            </a: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cs-CZ" sz="3200" dirty="0" smtClean="0"/>
              <a:t>10. Al </a:t>
            </a:r>
            <a:r>
              <a:rPr lang="cs-CZ" sz="3200" b="1" dirty="0" smtClean="0"/>
              <a:t>hliník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5929322" y="1571612"/>
            <a:ext cx="2643206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11. S </a:t>
            </a:r>
            <a:r>
              <a:rPr lang="cs-CZ" sz="3200" b="1" dirty="0" smtClean="0"/>
              <a:t>síra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12. Ni </a:t>
            </a:r>
            <a:r>
              <a:rPr lang="cs-CZ" sz="3200" b="1" dirty="0" smtClean="0"/>
              <a:t>nikl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13. Ca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vápník 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14. O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kyslík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15. Mg </a:t>
            </a:r>
            <a:r>
              <a:rPr lang="cs-CZ" sz="3200" b="1" dirty="0" smtClean="0"/>
              <a:t>hořčík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Lístky z 1. kola odevzdejte učiteli!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/>
              <a:t> Pokyny pro všechny žáky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Vezměte si </a:t>
            </a:r>
            <a:r>
              <a:rPr lang="cs-CZ" b="1" dirty="0" smtClean="0"/>
              <a:t>propisky</a:t>
            </a:r>
            <a:r>
              <a:rPr lang="cs-CZ" dirty="0" smtClean="0"/>
              <a:t> a otevřete si </a:t>
            </a:r>
            <a:r>
              <a:rPr lang="cs-CZ" b="1" dirty="0" smtClean="0"/>
              <a:t>sešity</a:t>
            </a:r>
            <a:r>
              <a:rPr lang="cs-CZ" dirty="0" smtClean="0"/>
              <a:t>!</a:t>
            </a:r>
          </a:p>
          <a:p>
            <a:r>
              <a:rPr lang="cs-CZ" dirty="0" smtClean="0"/>
              <a:t>Připravte si </a:t>
            </a:r>
            <a:r>
              <a:rPr lang="cs-CZ" b="1" dirty="0" smtClean="0"/>
              <a:t>PSP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Čeká vás 2. přípravné kolo</a:t>
            </a:r>
            <a:r>
              <a:rPr lang="cs-CZ" i="1" dirty="0" smtClean="0"/>
              <a:t> – obdobné jako            1. kolo, ale s jinými prvky.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72396" y="857232"/>
            <a:ext cx="1324610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/>
              <a:t> Pokyny pro všechny žáky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Značky prvků</a:t>
            </a:r>
            <a:r>
              <a:rPr lang="cs-CZ" dirty="0" smtClean="0"/>
              <a:t>, které se za chvíli objeví, </a:t>
            </a:r>
            <a:r>
              <a:rPr lang="cs-CZ" b="1" dirty="0" smtClean="0"/>
              <a:t>si opište </a:t>
            </a:r>
            <a:r>
              <a:rPr lang="cs-CZ" b="1" dirty="0" smtClean="0">
                <a:solidFill>
                  <a:srgbClr val="FF0000"/>
                </a:solidFill>
              </a:rPr>
              <a:t>do sešitu</a:t>
            </a:r>
            <a:r>
              <a:rPr lang="cs-CZ" b="1" dirty="0" smtClean="0"/>
              <a:t>!</a:t>
            </a:r>
          </a:p>
          <a:p>
            <a:r>
              <a:rPr lang="cs-CZ" dirty="0" smtClean="0"/>
              <a:t>Značky pište </a:t>
            </a:r>
            <a:r>
              <a:rPr lang="cs-CZ" b="1" dirty="0" smtClean="0"/>
              <a:t>pod sebe</a:t>
            </a:r>
            <a:r>
              <a:rPr lang="cs-CZ" dirty="0" smtClean="0"/>
              <a:t>, jak je uvidíte!</a:t>
            </a:r>
          </a:p>
          <a:p>
            <a:r>
              <a:rPr lang="cs-CZ" dirty="0" smtClean="0"/>
              <a:t>K prvkům pak začněte připisovat </a:t>
            </a:r>
            <a:r>
              <a:rPr lang="cs-CZ" b="1" dirty="0" smtClean="0"/>
              <a:t>příslušné názvy!</a:t>
            </a:r>
          </a:p>
          <a:p>
            <a:r>
              <a:rPr lang="cs-CZ" b="1" dirty="0" smtClean="0"/>
              <a:t>Na přípravu pro druhé</a:t>
            </a:r>
            <a:r>
              <a:rPr lang="cs-CZ" b="1" i="1" dirty="0" smtClean="0"/>
              <a:t> kolo </a:t>
            </a:r>
            <a:r>
              <a:rPr lang="cs-CZ" b="1" dirty="0" smtClean="0"/>
              <a:t>máte </a:t>
            </a:r>
            <a:r>
              <a:rPr lang="cs-CZ" b="1" dirty="0" smtClean="0">
                <a:solidFill>
                  <a:srgbClr val="3EB913"/>
                </a:solidFill>
              </a:rPr>
              <a:t>2,5 minuty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přípravné kolo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14602" cy="454344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Fe  železo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Co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Zn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Au</a:t>
            </a:r>
          </a:p>
          <a:p>
            <a:pPr indent="-648000">
              <a:lnSpc>
                <a:spcPct val="150000"/>
              </a:lnSpc>
              <a:buNone/>
            </a:pPr>
            <a:r>
              <a:rPr lang="cs-CZ" b="1" dirty="0" smtClean="0"/>
              <a:t> </a:t>
            </a:r>
            <a:r>
              <a:rPr lang="cs-CZ" b="1" dirty="0" err="1" smtClean="0"/>
              <a:t>Ag</a:t>
            </a:r>
            <a:endParaRPr lang="cs-CZ" b="1" dirty="0" smtClean="0"/>
          </a:p>
          <a:p>
            <a:pPr lvl="1">
              <a:lnSpc>
                <a:spcPct val="150000"/>
              </a:lnSpc>
              <a:buNone/>
            </a:pPr>
            <a:endParaRPr lang="cs-CZ" sz="3200" dirty="0" smtClean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3143240" y="1571612"/>
            <a:ext cx="2643206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</a:t>
            </a:r>
            <a:r>
              <a:rPr lang="cs-CZ" sz="3200" b="1" dirty="0" err="1" smtClean="0"/>
              <a:t>Mo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Mn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</a:pPr>
            <a:r>
              <a:rPr lang="cs-CZ" sz="3200" b="1" dirty="0" smtClean="0"/>
              <a:t> Cd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</a:t>
            </a: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</a:pPr>
            <a:r>
              <a:rPr lang="cs-CZ" sz="3200" b="1" dirty="0" smtClean="0"/>
              <a:t> F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5857884" y="1571612"/>
            <a:ext cx="2786082" cy="45434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W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Hg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Pb	 </a:t>
            </a: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Sn</a:t>
            </a:r>
          </a:p>
          <a:p>
            <a:pPr marL="342900" indent="-6480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cs-CZ" sz="3200" b="1" dirty="0" smtClean="0"/>
              <a:t> Rn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15000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STOP</a:t>
            </a:r>
            <a:r>
              <a:rPr lang="cs-CZ" dirty="0" smtClean="0"/>
              <a:t> 2. přípravnému 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Chcete-li, vystřídejte zapisovatele.</a:t>
            </a:r>
          </a:p>
          <a:p>
            <a:r>
              <a:rPr lang="cs-CZ" dirty="0" smtClean="0"/>
              <a:t>Vezměte si </a:t>
            </a:r>
            <a:r>
              <a:rPr lang="cs-CZ" b="1" dirty="0" smtClean="0"/>
              <a:t>soutěžní lístek pro 2.kolo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Uchopte </a:t>
            </a:r>
            <a:r>
              <a:rPr lang="cs-CZ" b="1" dirty="0" smtClean="0"/>
              <a:t>propisku a soustřeďte se.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číslům zapisujte </a:t>
            </a:r>
            <a:r>
              <a:rPr lang="cs-CZ" b="1" dirty="0" smtClean="0">
                <a:solidFill>
                  <a:srgbClr val="FF0000"/>
                </a:solidFill>
              </a:rPr>
              <a:t>jenom řešení</a:t>
            </a:r>
            <a:r>
              <a:rPr lang="cs-CZ" dirty="0" smtClean="0"/>
              <a:t>!!!</a:t>
            </a:r>
          </a:p>
          <a:p>
            <a:r>
              <a:rPr lang="cs-CZ" dirty="0" smtClean="0"/>
              <a:t>Členové týmu spolupracujte.</a:t>
            </a:r>
          </a:p>
          <a:p>
            <a:r>
              <a:rPr lang="cs-CZ" dirty="0" smtClean="0"/>
              <a:t>Na vyřešení máte </a:t>
            </a:r>
            <a:r>
              <a:rPr lang="cs-CZ" b="1" dirty="0" smtClean="0">
                <a:solidFill>
                  <a:srgbClr val="3EB913"/>
                </a:solidFill>
              </a:rPr>
              <a:t>2 minuty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POZOR – </a:t>
            </a:r>
          </a:p>
          <a:p>
            <a:pPr lvl="1"/>
            <a:r>
              <a:rPr lang="cs-CZ" b="1" dirty="0" smtClean="0"/>
              <a:t>značky uvidíte v jiném pořadí,</a:t>
            </a:r>
          </a:p>
          <a:p>
            <a:pPr lvl="1"/>
            <a:r>
              <a:rPr lang="cs-CZ" b="1" dirty="0" smtClean="0"/>
              <a:t>budou z obou přípravných kol,</a:t>
            </a:r>
          </a:p>
          <a:p>
            <a:pPr lvl="1"/>
            <a:r>
              <a:rPr lang="cs-CZ" b="1" dirty="0" smtClean="0"/>
              <a:t>v zadání budou značky i názvy!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2. KOLO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14602" cy="4525963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vodík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kyslík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dusík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radon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P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186336" y="1628800"/>
            <a:ext cx="2671548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vápník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 Mg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 S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 sodík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 Pb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 Mn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b="1" dirty="0" smtClean="0"/>
              <a:t> F</a:t>
            </a:r>
          </a:p>
          <a:p>
            <a:pPr marL="514350" indent="-514350">
              <a:buFont typeface="+mj-lt"/>
              <a:buAutoNum type="arabicPeriod" startAt="8"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00760" y="1643050"/>
            <a:ext cx="2680092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</a:t>
            </a:r>
            <a:r>
              <a:rPr lang="cs-CZ" b="1" dirty="0" smtClean="0"/>
              <a:t>měď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b="1" dirty="0" smtClean="0"/>
              <a:t> Mo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b="1" dirty="0" smtClean="0"/>
              <a:t> Si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b="1" dirty="0" smtClean="0"/>
              <a:t> Ni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b="1" dirty="0" smtClean="0"/>
              <a:t> železo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b="1" dirty="0" smtClean="0"/>
              <a:t> cín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b="1" dirty="0" smtClean="0"/>
              <a:t> jód</a:t>
            </a:r>
          </a:p>
          <a:p>
            <a:pPr marL="514350" indent="-514350">
              <a:buFont typeface="+mj-lt"/>
              <a:buAutoNum type="arabicPeriod" startAt="15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53784330"/>
      </p:ext>
    </p:extLst>
  </p:cSld>
  <p:clrMapOvr>
    <a:masterClrMapping/>
  </p:clrMapOvr>
  <p:transition advClick="0" advTm="12000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STOP</a:t>
            </a:r>
            <a:r>
              <a:rPr lang="cs-CZ" dirty="0" smtClean="0">
                <a:solidFill>
                  <a:srgbClr val="FF0000"/>
                </a:solidFill>
              </a:rPr>
              <a:t> 2. kolu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Odložte</a:t>
            </a:r>
            <a:r>
              <a:rPr lang="cs-CZ" dirty="0" smtClean="0"/>
              <a:t> propisky!</a:t>
            </a:r>
          </a:p>
          <a:p>
            <a:r>
              <a:rPr lang="cs-CZ" dirty="0" smtClean="0"/>
              <a:t>Dvojice zapisovatelů předejte si </a:t>
            </a:r>
            <a:r>
              <a:rPr lang="cs-CZ" b="1" dirty="0" smtClean="0"/>
              <a:t>soutěžní lístky</a:t>
            </a:r>
            <a:r>
              <a:rPr lang="cs-CZ" dirty="0" smtClean="0"/>
              <a:t>.</a:t>
            </a:r>
          </a:p>
          <a:p>
            <a:r>
              <a:rPr lang="cs-CZ" i="1" dirty="0" smtClean="0"/>
              <a:t>Vezměte si barevně píšící propisku.</a:t>
            </a:r>
          </a:p>
          <a:p>
            <a:r>
              <a:rPr lang="cs-CZ" i="1" dirty="0" smtClean="0"/>
              <a:t>Podle následujícího snímku </a:t>
            </a:r>
            <a:r>
              <a:rPr lang="cs-CZ" b="1" dirty="0" smtClean="0"/>
              <a:t>obdržený lístek jiného týmu </a:t>
            </a:r>
            <a:r>
              <a:rPr lang="cs-CZ" dirty="0" smtClean="0"/>
              <a:t>pečlivě zkontrolujte, </a:t>
            </a:r>
            <a:r>
              <a:rPr lang="cs-CZ" b="1" dirty="0" smtClean="0"/>
              <a:t>chyby škrtněte!</a:t>
            </a:r>
          </a:p>
          <a:p>
            <a:r>
              <a:rPr lang="cs-CZ" b="1" dirty="0" smtClean="0"/>
              <a:t>Zapište počet správných řešení!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2. KOLO - </a:t>
            </a:r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57158" y="1643050"/>
            <a:ext cx="2428892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uhlík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vodík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kyslík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dusík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draslík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radon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Rn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fosfor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972022" y="1628800"/>
            <a:ext cx="2742986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vápník </a:t>
            </a:r>
            <a:r>
              <a:rPr lang="cs-CZ" b="1" dirty="0" smtClean="0"/>
              <a:t>Ca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 Mg </a:t>
            </a:r>
            <a:r>
              <a:rPr lang="cs-CZ" b="1" dirty="0" smtClean="0"/>
              <a:t>hořčík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 S </a:t>
            </a:r>
            <a:r>
              <a:rPr lang="cs-CZ" b="1" dirty="0" smtClean="0"/>
              <a:t>síra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 sodík </a:t>
            </a:r>
            <a:r>
              <a:rPr lang="cs-CZ" b="1" dirty="0" smtClean="0"/>
              <a:t>Na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 Pb </a:t>
            </a:r>
            <a:r>
              <a:rPr lang="cs-CZ" b="1" dirty="0" smtClean="0"/>
              <a:t>olovo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 Mn </a:t>
            </a:r>
            <a:r>
              <a:rPr lang="cs-CZ" sz="2800" b="1" dirty="0" smtClean="0"/>
              <a:t>mangan</a:t>
            </a:r>
          </a:p>
          <a:p>
            <a:pPr marL="514350" indent="-504000">
              <a:buFont typeface="+mj-lt"/>
              <a:buAutoNum type="arabicPeriod" startAt="8"/>
            </a:pPr>
            <a:r>
              <a:rPr lang="cs-CZ" dirty="0" smtClean="0"/>
              <a:t> F </a:t>
            </a:r>
            <a:r>
              <a:rPr lang="cs-CZ" b="1" dirty="0" smtClean="0"/>
              <a:t>fluor</a:t>
            </a:r>
          </a:p>
          <a:p>
            <a:pPr marL="514350" indent="-514350">
              <a:buFont typeface="+mj-lt"/>
              <a:buAutoNum type="arabicPeriod" startAt="8"/>
            </a:pP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857884" y="1643050"/>
            <a:ext cx="2928958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měď </a:t>
            </a:r>
            <a:r>
              <a:rPr lang="cs-CZ" b="1" dirty="0" smtClean="0"/>
              <a:t>Cu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</a:t>
            </a:r>
            <a:r>
              <a:rPr lang="cs-CZ" sz="2800" dirty="0" err="1" smtClean="0"/>
              <a:t>Mo</a:t>
            </a:r>
            <a:r>
              <a:rPr lang="cs-CZ" sz="2800" dirty="0" smtClean="0"/>
              <a:t> </a:t>
            </a:r>
            <a:r>
              <a:rPr lang="cs-CZ" sz="2800" b="1" dirty="0" err="1" smtClean="0"/>
              <a:t>molibden</a:t>
            </a:r>
            <a:endParaRPr lang="cs-CZ" sz="2800" b="1" dirty="0" smtClean="0"/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Si </a:t>
            </a:r>
            <a:r>
              <a:rPr lang="cs-CZ" b="1" dirty="0" smtClean="0"/>
              <a:t>křemík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Ni </a:t>
            </a:r>
            <a:r>
              <a:rPr lang="cs-CZ" b="1" dirty="0" smtClean="0"/>
              <a:t>nikl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železo </a:t>
            </a:r>
            <a:r>
              <a:rPr lang="cs-CZ" b="1" dirty="0" smtClean="0"/>
              <a:t>Fe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cín </a:t>
            </a:r>
            <a:r>
              <a:rPr lang="cs-CZ" b="1" dirty="0" smtClean="0"/>
              <a:t>Sn</a:t>
            </a:r>
          </a:p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 jód </a:t>
            </a:r>
            <a:r>
              <a:rPr lang="cs-CZ" b="1" dirty="0" smtClean="0"/>
              <a:t>I</a:t>
            </a:r>
          </a:p>
          <a:p>
            <a:pPr marL="514350" indent="-514350">
              <a:buFont typeface="+mj-lt"/>
              <a:buAutoNum type="arabicPeriod" startAt="15"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Lístky z 2. kola odevzdejte učiteli!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/>
              <a:t> Pokyny pro všechny žáky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Vezměte si </a:t>
            </a:r>
            <a:r>
              <a:rPr lang="cs-CZ" b="1" dirty="0" smtClean="0"/>
              <a:t>propisky</a:t>
            </a:r>
            <a:r>
              <a:rPr lang="cs-CZ" dirty="0" smtClean="0"/>
              <a:t> a otevřete si </a:t>
            </a:r>
            <a:r>
              <a:rPr lang="cs-CZ" b="1" dirty="0" smtClean="0"/>
              <a:t>sešity</a:t>
            </a:r>
            <a:r>
              <a:rPr lang="cs-CZ" dirty="0" smtClean="0"/>
              <a:t>!</a:t>
            </a:r>
          </a:p>
          <a:p>
            <a:r>
              <a:rPr lang="cs-CZ" dirty="0" smtClean="0"/>
              <a:t>Připravte si </a:t>
            </a:r>
            <a:r>
              <a:rPr lang="cs-CZ" b="1" dirty="0" smtClean="0"/>
              <a:t>PSP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Čeká vás </a:t>
            </a:r>
            <a:r>
              <a:rPr lang="cs-CZ" b="1" i="1" dirty="0" smtClean="0"/>
              <a:t>3. přípravné kolo</a:t>
            </a:r>
            <a:r>
              <a:rPr lang="cs-CZ" dirty="0" smtClean="0"/>
              <a:t>.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pPr lvl="1"/>
            <a:r>
              <a:rPr lang="cs-CZ" dirty="0" smtClean="0">
                <a:sym typeface="Wingdings" pitchFamily="2" charset="2"/>
              </a:rPr>
              <a:t>má dvě fáze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3. přípravné kolo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93D17"/>
                </a:solidFill>
              </a:rPr>
              <a:t>1. fáze:</a:t>
            </a:r>
          </a:p>
          <a:p>
            <a:r>
              <a:rPr lang="cs-CZ" dirty="0" smtClean="0"/>
              <a:t>Zopakujte si podle následujícího snímku </a:t>
            </a:r>
            <a:r>
              <a:rPr lang="cs-CZ" b="1" dirty="0" smtClean="0"/>
              <a:t>koncovky</a:t>
            </a:r>
            <a:r>
              <a:rPr lang="cs-CZ" dirty="0" smtClean="0"/>
              <a:t> a jim odpovídající </a:t>
            </a:r>
            <a:r>
              <a:rPr lang="cs-CZ" b="1" dirty="0" smtClean="0"/>
              <a:t>oxidační čísla</a:t>
            </a:r>
            <a:r>
              <a:rPr lang="cs-CZ" dirty="0" smtClean="0"/>
              <a:t>. </a:t>
            </a:r>
          </a:p>
          <a:p>
            <a:pPr lvl="1"/>
            <a:r>
              <a:rPr lang="cs-CZ" b="1" dirty="0" smtClean="0"/>
              <a:t>Následující přehled si zapište.</a:t>
            </a:r>
          </a:p>
          <a:p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93D17"/>
                </a:solidFill>
              </a:rPr>
              <a:t>Koncovky</a:t>
            </a:r>
            <a:endParaRPr lang="cs-CZ" b="1" dirty="0">
              <a:solidFill>
                <a:srgbClr val="F93D17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471858" cy="639762"/>
          </a:xfrm>
        </p:spPr>
        <p:txBody>
          <a:bodyPr/>
          <a:lstStyle/>
          <a:p>
            <a:pPr algn="r"/>
            <a:r>
              <a:rPr lang="cs-CZ" b="0" dirty="0" smtClean="0"/>
              <a:t>Oxidační číslo</a:t>
            </a:r>
            <a:endParaRPr lang="cs-CZ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471858" cy="3951288"/>
          </a:xfrm>
        </p:spPr>
        <p:txBody>
          <a:bodyPr>
            <a:noAutofit/>
          </a:bodyPr>
          <a:lstStyle/>
          <a:p>
            <a:pPr algn="r">
              <a:buNone/>
            </a:pPr>
            <a:r>
              <a:rPr lang="cs-CZ" sz="2800" b="1" dirty="0" smtClean="0"/>
              <a:t>I</a:t>
            </a:r>
          </a:p>
          <a:p>
            <a:pPr algn="r">
              <a:buNone/>
            </a:pPr>
            <a:r>
              <a:rPr lang="cs-CZ" sz="2800" b="1" dirty="0" smtClean="0"/>
              <a:t>II</a:t>
            </a:r>
          </a:p>
          <a:p>
            <a:pPr algn="r">
              <a:buNone/>
            </a:pPr>
            <a:r>
              <a:rPr lang="cs-CZ" sz="2800" b="1" dirty="0" smtClean="0"/>
              <a:t>III</a:t>
            </a:r>
          </a:p>
          <a:p>
            <a:pPr algn="r">
              <a:buNone/>
            </a:pPr>
            <a:r>
              <a:rPr lang="cs-CZ" sz="2800" b="1" dirty="0" smtClean="0"/>
              <a:t>IV</a:t>
            </a:r>
          </a:p>
          <a:p>
            <a:pPr algn="r">
              <a:buNone/>
            </a:pPr>
            <a:r>
              <a:rPr lang="cs-CZ" sz="2800" b="1" dirty="0" smtClean="0"/>
              <a:t>V</a:t>
            </a:r>
          </a:p>
          <a:p>
            <a:pPr algn="r">
              <a:buNone/>
            </a:pPr>
            <a:r>
              <a:rPr lang="cs-CZ" sz="2800" b="1" dirty="0" smtClean="0"/>
              <a:t>VI</a:t>
            </a:r>
          </a:p>
          <a:p>
            <a:pPr algn="r">
              <a:buNone/>
            </a:pPr>
            <a:r>
              <a:rPr lang="cs-CZ" sz="2800" b="1" dirty="0" smtClean="0"/>
              <a:t>VII</a:t>
            </a:r>
          </a:p>
          <a:p>
            <a:pPr algn="r">
              <a:buNone/>
            </a:pPr>
            <a:r>
              <a:rPr lang="cs-CZ" sz="2800" b="1" dirty="0" smtClean="0"/>
              <a:t>VIII</a:t>
            </a:r>
            <a:endParaRPr lang="cs-CZ" sz="28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3438" y="1535113"/>
            <a:ext cx="4043362" cy="639762"/>
          </a:xfrm>
        </p:spPr>
        <p:txBody>
          <a:bodyPr/>
          <a:lstStyle/>
          <a:p>
            <a:r>
              <a:rPr lang="cs-CZ" b="0" dirty="0" smtClean="0"/>
              <a:t>Koncovka</a:t>
            </a:r>
            <a:endParaRPr lang="cs-CZ" b="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3438" y="2174875"/>
            <a:ext cx="4043362" cy="3951288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2800" b="1" dirty="0" smtClean="0"/>
              <a:t>ný</a:t>
            </a:r>
          </a:p>
          <a:p>
            <a:pPr>
              <a:buFontTx/>
              <a:buChar char="-"/>
            </a:pPr>
            <a:r>
              <a:rPr lang="cs-CZ" sz="2800" b="1" dirty="0" smtClean="0"/>
              <a:t>natý</a:t>
            </a:r>
          </a:p>
          <a:p>
            <a:pPr>
              <a:buFontTx/>
              <a:buChar char="-"/>
            </a:pPr>
            <a:r>
              <a:rPr lang="cs-CZ" sz="2800" b="1" dirty="0" smtClean="0"/>
              <a:t>itý</a:t>
            </a:r>
          </a:p>
          <a:p>
            <a:pPr>
              <a:buFontTx/>
              <a:buChar char="-"/>
            </a:pPr>
            <a:r>
              <a:rPr lang="cs-CZ" sz="2800" b="1" dirty="0" smtClean="0"/>
              <a:t>ičitý</a:t>
            </a:r>
          </a:p>
          <a:p>
            <a:pPr>
              <a:buFontTx/>
              <a:buChar char="-"/>
            </a:pPr>
            <a:r>
              <a:rPr lang="cs-CZ" sz="2800" b="1" dirty="0" smtClean="0"/>
              <a:t>ečný, - ičný</a:t>
            </a:r>
          </a:p>
          <a:p>
            <a:pPr>
              <a:buFontTx/>
              <a:buChar char="-"/>
            </a:pPr>
            <a:r>
              <a:rPr lang="cs-CZ" sz="2800" b="1" dirty="0" smtClean="0"/>
              <a:t>ový</a:t>
            </a:r>
          </a:p>
          <a:p>
            <a:pPr>
              <a:buFontTx/>
              <a:buChar char="-"/>
            </a:pPr>
            <a:r>
              <a:rPr lang="cs-CZ" sz="2800" b="1" dirty="0" smtClean="0"/>
              <a:t>istý</a:t>
            </a:r>
          </a:p>
          <a:p>
            <a:pPr>
              <a:buFontTx/>
              <a:buChar char="-"/>
            </a:pPr>
            <a:r>
              <a:rPr lang="cs-CZ" sz="2800" b="1" dirty="0" smtClean="0"/>
              <a:t>ičelý</a:t>
            </a:r>
            <a:endParaRPr lang="cs-CZ" sz="2800" b="1" dirty="0"/>
          </a:p>
        </p:txBody>
      </p:sp>
      <p:sp>
        <p:nvSpPr>
          <p:cNvPr id="9" name="Volný tvar 8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/>
              <a:t> Pokyny pro všechny žáky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93D17"/>
                </a:solidFill>
              </a:rPr>
              <a:t>2. fáze:</a:t>
            </a:r>
          </a:p>
          <a:p>
            <a:r>
              <a:rPr lang="cs-CZ" dirty="0" smtClean="0"/>
              <a:t>Zopakujte si „</a:t>
            </a:r>
            <a:r>
              <a:rPr lang="cs-CZ" b="1" dirty="0" smtClean="0"/>
              <a:t>křížové pravidlo“</a:t>
            </a:r>
            <a:r>
              <a:rPr lang="cs-CZ" dirty="0" smtClean="0"/>
              <a:t>, a to na oxidech. </a:t>
            </a:r>
          </a:p>
          <a:p>
            <a:pPr lvl="1"/>
            <a:r>
              <a:rPr lang="cs-CZ" b="1" dirty="0" smtClean="0"/>
              <a:t>Zatím nic neopisujte! Vnímejte, přemýšlejte -  opakujme si .</a:t>
            </a:r>
          </a:p>
          <a:p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93D17"/>
                </a:solidFill>
              </a:rPr>
              <a:t>„Křížové pravidlo“</a:t>
            </a:r>
            <a:endParaRPr lang="cs-CZ" b="1" dirty="0">
              <a:solidFill>
                <a:srgbClr val="F93D17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1714488"/>
            <a:ext cx="2143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Na</a:t>
            </a:r>
            <a:r>
              <a:rPr lang="cs-CZ" sz="4400" baseline="30000" dirty="0" smtClean="0">
                <a:solidFill>
                  <a:srgbClr val="B889DB"/>
                </a:solidFill>
              </a:rPr>
              <a:t>I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endParaRPr lang="cs-CZ" sz="4400" baseline="30000" dirty="0">
              <a:solidFill>
                <a:srgbClr val="66A22A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8662" y="2857496"/>
            <a:ext cx="2143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Al</a:t>
            </a:r>
            <a:r>
              <a:rPr lang="cs-CZ" sz="4400" baseline="-25000" dirty="0" smtClean="0"/>
              <a:t>2</a:t>
            </a:r>
            <a:r>
              <a:rPr lang="cs-CZ" sz="4400" baseline="30000" dirty="0" smtClean="0">
                <a:solidFill>
                  <a:srgbClr val="B889DB"/>
                </a:solidFill>
              </a:rPr>
              <a:t>III</a:t>
            </a:r>
            <a:r>
              <a:rPr lang="cs-CZ" sz="4400" dirty="0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r>
              <a:rPr lang="cs-CZ" sz="4400" baseline="-25000" dirty="0" smtClean="0"/>
              <a:t>3</a:t>
            </a:r>
            <a:endParaRPr lang="cs-CZ" sz="4400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4071942"/>
            <a:ext cx="19288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</a:t>
            </a:r>
            <a:r>
              <a:rPr lang="cs-CZ" sz="4400" baseline="30000" dirty="0" smtClean="0">
                <a:solidFill>
                  <a:srgbClr val="B889DB"/>
                </a:solidFill>
              </a:rPr>
              <a:t>V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r>
              <a:rPr lang="cs-CZ" sz="4400" baseline="-25000" dirty="0" smtClean="0"/>
              <a:t>5</a:t>
            </a:r>
            <a:endParaRPr lang="cs-CZ" sz="4400" baseline="-25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28638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Cl</a:t>
            </a:r>
            <a:r>
              <a:rPr lang="cs-CZ" sz="4400" baseline="30000" dirty="0" smtClean="0">
                <a:solidFill>
                  <a:srgbClr val="B889DB"/>
                </a:solidFill>
              </a:rPr>
              <a:t>VII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r>
              <a:rPr lang="cs-CZ" sz="4400" baseline="-25000" dirty="0" smtClean="0"/>
              <a:t>7</a:t>
            </a:r>
            <a:endParaRPr lang="cs-CZ" sz="4400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72198" y="2143116"/>
            <a:ext cx="16430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Ca</a:t>
            </a:r>
            <a:r>
              <a:rPr lang="cs-CZ" sz="4400" baseline="30000" dirty="0" err="1" smtClean="0">
                <a:solidFill>
                  <a:srgbClr val="B889DB"/>
                </a:solidFill>
              </a:rPr>
              <a:t>II</a:t>
            </a:r>
            <a:r>
              <a:rPr lang="cs-CZ" sz="4400" dirty="0" err="1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endParaRPr lang="cs-CZ" sz="4400" dirty="0">
              <a:solidFill>
                <a:srgbClr val="66A22A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15108" y="3357562"/>
            <a:ext cx="16430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</a:t>
            </a:r>
            <a:r>
              <a:rPr lang="cs-CZ" sz="4400" baseline="30000" dirty="0" smtClean="0">
                <a:solidFill>
                  <a:srgbClr val="B889DB"/>
                </a:solidFill>
              </a:rPr>
              <a:t>IV</a:t>
            </a:r>
            <a:r>
              <a:rPr lang="cs-CZ" sz="4400" dirty="0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r>
              <a:rPr lang="cs-CZ" sz="4400" baseline="-25000" dirty="0" smtClean="0"/>
              <a:t>2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29322" y="4429132"/>
            <a:ext cx="16430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</a:t>
            </a:r>
            <a:r>
              <a:rPr lang="cs-CZ" sz="4400" baseline="30000" dirty="0" smtClean="0">
                <a:solidFill>
                  <a:srgbClr val="B889DB"/>
                </a:solidFill>
              </a:rPr>
              <a:t>VI</a:t>
            </a:r>
            <a:r>
              <a:rPr lang="cs-CZ" sz="4400" dirty="0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r>
              <a:rPr lang="cs-CZ" sz="4400" baseline="-25000" dirty="0" smtClean="0"/>
              <a:t>3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43702" y="5500702"/>
            <a:ext cx="22146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Os</a:t>
            </a:r>
            <a:r>
              <a:rPr lang="cs-CZ" sz="4400" baseline="30000" dirty="0" err="1" smtClean="0">
                <a:solidFill>
                  <a:srgbClr val="B889DB"/>
                </a:solidFill>
              </a:rPr>
              <a:t>VIII</a:t>
            </a:r>
            <a:r>
              <a:rPr lang="cs-CZ" sz="4400" dirty="0" err="1" smtClean="0"/>
              <a:t>O</a:t>
            </a:r>
            <a:r>
              <a:rPr lang="cs-CZ" sz="4400" baseline="30000" dirty="0" smtClean="0">
                <a:solidFill>
                  <a:srgbClr val="66A22A"/>
                </a:solidFill>
              </a:rPr>
              <a:t>-II</a:t>
            </a:r>
            <a:r>
              <a:rPr lang="cs-CZ" sz="4400" baseline="-25000" dirty="0" smtClean="0"/>
              <a:t>4</a:t>
            </a:r>
            <a:endParaRPr lang="cs-CZ" sz="4400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2786050" y="1643050"/>
            <a:ext cx="2500330" cy="923330"/>
            <a:chOff x="2786050" y="1643050"/>
            <a:chExt cx="2500330" cy="923330"/>
          </a:xfrm>
        </p:grpSpPr>
        <p:sp>
          <p:nvSpPr>
            <p:cNvPr id="16" name="TextovéPole 15"/>
            <p:cNvSpPr txBox="1"/>
            <p:nvPr/>
          </p:nvSpPr>
          <p:spPr>
            <a:xfrm>
              <a:off x="2786050" y="1643050"/>
              <a:ext cx="2500330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Fe</a:t>
              </a:r>
              <a:r>
                <a:rPr lang="cs-CZ" sz="5400" baseline="-25000" dirty="0" smtClean="0">
                  <a:solidFill>
                    <a:srgbClr val="66A22A"/>
                  </a:solidFill>
                </a:rPr>
                <a:t>2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III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aseline="-25000" dirty="0" smtClean="0">
                  <a:solidFill>
                    <a:srgbClr val="B889DB"/>
                  </a:solidFill>
                </a:rPr>
                <a:t>3</a:t>
              </a:r>
              <a:endParaRPr lang="cs-CZ" sz="5400" baseline="-25000" dirty="0">
                <a:solidFill>
                  <a:srgbClr val="B889DB"/>
                </a:solidFill>
              </a:endParaRPr>
            </a:p>
          </p:txBody>
        </p:sp>
        <p:cxnSp>
          <p:nvCxnSpPr>
            <p:cNvPr id="18" name="Přímá spojovací šipka 17"/>
            <p:cNvCxnSpPr/>
            <p:nvPr/>
          </p:nvCxnSpPr>
          <p:spPr>
            <a:xfrm>
              <a:off x="4143372" y="2071678"/>
              <a:ext cx="714380" cy="285752"/>
            </a:xfrm>
            <a:prstGeom prst="straightConnector1">
              <a:avLst/>
            </a:prstGeom>
            <a:ln w="57150">
              <a:solidFill>
                <a:srgbClr val="B889DB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šipka 18"/>
            <p:cNvCxnSpPr/>
            <p:nvPr/>
          </p:nvCxnSpPr>
          <p:spPr>
            <a:xfrm rot="10800000" flipV="1">
              <a:off x="3786182" y="2071678"/>
              <a:ext cx="857256" cy="285752"/>
            </a:xfrm>
            <a:prstGeom prst="straightConnector1">
              <a:avLst/>
            </a:prstGeom>
            <a:ln w="57150">
              <a:solidFill>
                <a:srgbClr val="66A22A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Obdélník 23"/>
          <p:cNvSpPr/>
          <p:nvPr/>
        </p:nvSpPr>
        <p:spPr>
          <a:xfrm>
            <a:off x="0" y="6143644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None/>
            </a:pPr>
            <a:r>
              <a:rPr lang="cs-CZ" sz="3200" b="1" dirty="0" smtClean="0">
                <a:solidFill>
                  <a:srgbClr val="F93D17"/>
                </a:solidFill>
              </a:rPr>
              <a:t>Molekula je navenek elektroneutrální částice.</a:t>
            </a:r>
          </a:p>
        </p:txBody>
      </p:sp>
      <p:grpSp>
        <p:nvGrpSpPr>
          <p:cNvPr id="42" name="Skupina 41"/>
          <p:cNvGrpSpPr/>
          <p:nvPr/>
        </p:nvGrpSpPr>
        <p:grpSpPr>
          <a:xfrm>
            <a:off x="3286116" y="3071810"/>
            <a:ext cx="2928958" cy="923330"/>
            <a:chOff x="3286116" y="3071810"/>
            <a:chExt cx="2928958" cy="923330"/>
          </a:xfrm>
        </p:grpSpPr>
        <p:sp>
          <p:nvSpPr>
            <p:cNvPr id="25" name="TextovéPole 24"/>
            <p:cNvSpPr txBox="1"/>
            <p:nvPr/>
          </p:nvSpPr>
          <p:spPr>
            <a:xfrm>
              <a:off x="3286116" y="3071810"/>
              <a:ext cx="2928958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N</a:t>
              </a:r>
              <a:r>
                <a:rPr lang="cs-CZ" sz="5400" baseline="-25000" dirty="0" smtClean="0">
                  <a:solidFill>
                    <a:srgbClr val="66A22A"/>
                  </a:solidFill>
                </a:rPr>
                <a:t>2</a:t>
              </a:r>
              <a:r>
                <a:rPr lang="cs-CZ" sz="5400" b="1" baseline="-25000" dirty="0" smtClean="0">
                  <a:solidFill>
                    <a:srgbClr val="66A22A"/>
                  </a:solidFill>
                </a:rPr>
                <a:t>1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IV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aseline="-25000" dirty="0" smtClean="0">
                  <a:solidFill>
                    <a:srgbClr val="B889DB"/>
                  </a:solidFill>
                </a:rPr>
                <a:t>4</a:t>
              </a:r>
              <a:r>
                <a:rPr lang="cs-CZ" sz="5400" b="1" baseline="-25000" dirty="0" smtClean="0">
                  <a:solidFill>
                    <a:srgbClr val="B889DB"/>
                  </a:solidFill>
                </a:rPr>
                <a:t>2</a:t>
              </a:r>
              <a:endParaRPr lang="cs-CZ" sz="5400" b="1" baseline="-25000" dirty="0">
                <a:solidFill>
                  <a:srgbClr val="B889DB"/>
                </a:solidFill>
              </a:endParaRPr>
            </a:p>
          </p:txBody>
        </p:sp>
        <p:cxnSp>
          <p:nvCxnSpPr>
            <p:cNvPr id="30" name="Přímá spojovací čára 29"/>
            <p:cNvCxnSpPr/>
            <p:nvPr/>
          </p:nvCxnSpPr>
          <p:spPr>
            <a:xfrm rot="16200000" flipH="1">
              <a:off x="3786182" y="3643314"/>
              <a:ext cx="285752" cy="28575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16200000" flipH="1">
              <a:off x="5429256" y="3643314"/>
              <a:ext cx="285752" cy="28575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ovéPole 31"/>
          <p:cNvSpPr txBox="1"/>
          <p:nvPr/>
        </p:nvSpPr>
        <p:spPr>
          <a:xfrm>
            <a:off x="214282" y="135729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sod</a:t>
            </a:r>
            <a:r>
              <a:rPr lang="cs-CZ" sz="2800" dirty="0" smtClean="0">
                <a:solidFill>
                  <a:srgbClr val="B889DB"/>
                </a:solidFill>
              </a:rPr>
              <a:t>ný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2910" y="2500306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hlin</a:t>
            </a:r>
            <a:r>
              <a:rPr lang="cs-CZ" sz="2800" dirty="0" smtClean="0">
                <a:solidFill>
                  <a:srgbClr val="B889DB"/>
                </a:solidFill>
              </a:rPr>
              <a:t>itý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0" y="3714752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fosfor</a:t>
            </a:r>
            <a:r>
              <a:rPr lang="cs-CZ" sz="2800" dirty="0" smtClean="0">
                <a:solidFill>
                  <a:srgbClr val="B889DB"/>
                </a:solidFill>
              </a:rPr>
              <a:t>ečný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928662" y="492919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chlor</a:t>
            </a:r>
            <a:r>
              <a:rPr lang="cs-CZ" sz="2800" dirty="0" smtClean="0">
                <a:solidFill>
                  <a:srgbClr val="B889DB"/>
                </a:solidFill>
              </a:rPr>
              <a:t>istý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71934" y="4500570"/>
            <a:ext cx="11430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66A22A"/>
                </a:solidFill>
              </a:rPr>
              <a:t>O</a:t>
            </a:r>
            <a:r>
              <a:rPr lang="cs-CZ" sz="5400" baseline="30000" dirty="0" smtClean="0">
                <a:solidFill>
                  <a:srgbClr val="66A22A"/>
                </a:solidFill>
              </a:rPr>
              <a:t>-II</a:t>
            </a:r>
            <a:endParaRPr lang="cs-CZ" sz="5400" baseline="-25000" dirty="0">
              <a:solidFill>
                <a:srgbClr val="66A22A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571868" y="5214950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66A22A"/>
                </a:solidFill>
              </a:rPr>
              <a:t>kyslík v oxidech</a:t>
            </a:r>
            <a:endParaRPr lang="cs-CZ" sz="2800" dirty="0">
              <a:solidFill>
                <a:srgbClr val="66A22A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929322" y="1785926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vápe</a:t>
            </a:r>
            <a:r>
              <a:rPr lang="cs-CZ" sz="2800" dirty="0" smtClean="0">
                <a:solidFill>
                  <a:srgbClr val="B889DB"/>
                </a:solidFill>
              </a:rPr>
              <a:t>natý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572264" y="300037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uhli</a:t>
            </a:r>
            <a:r>
              <a:rPr lang="cs-CZ" sz="2800" dirty="0" smtClean="0">
                <a:solidFill>
                  <a:srgbClr val="B889DB"/>
                </a:solidFill>
              </a:rPr>
              <a:t>čitý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57950" y="407194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sír</a:t>
            </a:r>
            <a:r>
              <a:rPr lang="cs-CZ" sz="2800" dirty="0" smtClean="0">
                <a:solidFill>
                  <a:srgbClr val="B889DB"/>
                </a:solidFill>
              </a:rPr>
              <a:t>ový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72264" y="514351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osmi</a:t>
            </a:r>
            <a:r>
              <a:rPr lang="cs-CZ" sz="2800" dirty="0" smtClean="0">
                <a:solidFill>
                  <a:srgbClr val="B889DB"/>
                </a:solidFill>
              </a:rPr>
              <a:t>čelý</a:t>
            </a:r>
            <a:endParaRPr lang="cs-CZ" sz="2800" dirty="0">
              <a:solidFill>
                <a:srgbClr val="B889DB"/>
              </a:solidFill>
            </a:endParaRPr>
          </a:p>
        </p:txBody>
      </p:sp>
      <p:cxnSp>
        <p:nvCxnSpPr>
          <p:cNvPr id="43" name="Přímá spojovací šipka 42"/>
          <p:cNvCxnSpPr/>
          <p:nvPr/>
        </p:nvCxnSpPr>
        <p:spPr>
          <a:xfrm rot="10800000" flipV="1">
            <a:off x="4357686" y="3500438"/>
            <a:ext cx="642942" cy="285752"/>
          </a:xfrm>
          <a:prstGeom prst="straightConnector1">
            <a:avLst/>
          </a:prstGeom>
          <a:ln w="57150">
            <a:solidFill>
              <a:srgbClr val="66A22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4643438" y="3429000"/>
            <a:ext cx="785818" cy="357190"/>
          </a:xfrm>
          <a:prstGeom prst="straightConnector1">
            <a:avLst/>
          </a:prstGeom>
          <a:ln w="57150">
            <a:solidFill>
              <a:srgbClr val="B889D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93D17"/>
                </a:solidFill>
              </a:rPr>
              <a:t>„Křížové pravidlo“</a:t>
            </a:r>
            <a:endParaRPr lang="cs-CZ" b="1" dirty="0">
              <a:solidFill>
                <a:srgbClr val="F93D17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57818" y="2714620"/>
            <a:ext cx="2857520" cy="543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aseline="-25000" dirty="0" smtClean="0"/>
              <a:t>oxid </a:t>
            </a:r>
            <a:r>
              <a:rPr lang="cs-CZ" sz="4400" baseline="-25000" dirty="0" err="1" smtClean="0"/>
              <a:t>mangan</a:t>
            </a:r>
            <a:r>
              <a:rPr lang="cs-CZ" sz="4400" baseline="-25000" dirty="0" err="1" smtClean="0">
                <a:solidFill>
                  <a:srgbClr val="B889DB"/>
                </a:solidFill>
              </a:rPr>
              <a:t>itý</a:t>
            </a:r>
            <a:endParaRPr lang="cs-CZ" sz="4400" baseline="-25000" dirty="0">
              <a:solidFill>
                <a:srgbClr val="B889DB"/>
              </a:solidFill>
            </a:endParaRPr>
          </a:p>
        </p:txBody>
      </p:sp>
      <p:grpSp>
        <p:nvGrpSpPr>
          <p:cNvPr id="3" name="Skupina 31"/>
          <p:cNvGrpSpPr/>
          <p:nvPr/>
        </p:nvGrpSpPr>
        <p:grpSpPr>
          <a:xfrm>
            <a:off x="5072066" y="1714488"/>
            <a:ext cx="3357586" cy="923330"/>
            <a:chOff x="5072066" y="1714488"/>
            <a:chExt cx="3357586" cy="923330"/>
          </a:xfrm>
        </p:grpSpPr>
        <p:sp>
          <p:nvSpPr>
            <p:cNvPr id="16" name="TextovéPole 15"/>
            <p:cNvSpPr txBox="1"/>
            <p:nvPr/>
          </p:nvSpPr>
          <p:spPr>
            <a:xfrm>
              <a:off x="5072066" y="1714488"/>
              <a:ext cx="3357586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Mn</a:t>
              </a:r>
              <a:r>
                <a:rPr lang="cs-CZ" sz="5400" baseline="-25000" dirty="0" smtClean="0">
                  <a:solidFill>
                    <a:srgbClr val="66A22A"/>
                  </a:solidFill>
                </a:rPr>
                <a:t>2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III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aseline="-25000" dirty="0" smtClean="0">
                  <a:solidFill>
                    <a:srgbClr val="B889DB"/>
                  </a:solidFill>
                </a:rPr>
                <a:t>3</a:t>
              </a:r>
              <a:endParaRPr lang="cs-CZ" sz="5400" baseline="-25000" dirty="0">
                <a:solidFill>
                  <a:srgbClr val="B889DB"/>
                </a:solidFill>
              </a:endParaRPr>
            </a:p>
          </p:txBody>
        </p:sp>
        <p:grpSp>
          <p:nvGrpSpPr>
            <p:cNvPr id="4" name="Skupina 28"/>
            <p:cNvGrpSpPr/>
            <p:nvPr/>
          </p:nvGrpSpPr>
          <p:grpSpPr>
            <a:xfrm>
              <a:off x="6429388" y="2143116"/>
              <a:ext cx="1000132" cy="357190"/>
              <a:chOff x="6429388" y="2143116"/>
              <a:chExt cx="1000132" cy="357190"/>
            </a:xfrm>
          </p:grpSpPr>
          <p:cxnSp>
            <p:nvCxnSpPr>
              <p:cNvPr id="18" name="Přímá spojovací šipka 17"/>
              <p:cNvCxnSpPr/>
              <p:nvPr/>
            </p:nvCxnSpPr>
            <p:spPr>
              <a:xfrm rot="10800000">
                <a:off x="6643702" y="2143116"/>
                <a:ext cx="785818" cy="285752"/>
              </a:xfrm>
              <a:prstGeom prst="straightConnector1">
                <a:avLst/>
              </a:prstGeom>
              <a:ln w="57150">
                <a:solidFill>
                  <a:srgbClr val="B889DB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šipka 18"/>
              <p:cNvCxnSpPr/>
              <p:nvPr/>
            </p:nvCxnSpPr>
            <p:spPr>
              <a:xfrm flipV="1">
                <a:off x="6429388" y="2143116"/>
                <a:ext cx="714380" cy="357190"/>
              </a:xfrm>
              <a:prstGeom prst="straightConnector1">
                <a:avLst/>
              </a:prstGeom>
              <a:ln w="57150">
                <a:solidFill>
                  <a:srgbClr val="66A22A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Obdélník 23"/>
          <p:cNvSpPr/>
          <p:nvPr/>
        </p:nvSpPr>
        <p:spPr>
          <a:xfrm>
            <a:off x="0" y="6143644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None/>
            </a:pPr>
            <a:r>
              <a:rPr lang="cs-CZ" sz="3200" b="1" dirty="0" smtClean="0">
                <a:solidFill>
                  <a:srgbClr val="F93D17"/>
                </a:solidFill>
              </a:rPr>
              <a:t>Molekula je navenek elektroneutrální částice.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42910" y="1785926"/>
            <a:ext cx="3071834" cy="92333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5400" dirty="0" smtClean="0"/>
              <a:t>Mn</a:t>
            </a:r>
            <a:r>
              <a:rPr lang="cs-CZ" sz="5400" baseline="-25000" dirty="0" smtClean="0"/>
              <a:t>2</a:t>
            </a:r>
            <a:r>
              <a:rPr lang="cs-CZ" sz="5400" dirty="0" smtClean="0"/>
              <a:t>O</a:t>
            </a:r>
            <a:r>
              <a:rPr lang="cs-CZ" sz="5400" baseline="-25000" dirty="0" smtClean="0"/>
              <a:t>3</a:t>
            </a:r>
            <a:r>
              <a:rPr lang="cs-CZ" sz="5400" baseline="-25000" dirty="0" smtClean="0">
                <a:solidFill>
                  <a:srgbClr val="B889DB"/>
                </a:solidFill>
              </a:rPr>
              <a:t> </a:t>
            </a:r>
            <a:r>
              <a:rPr lang="cs-CZ" sz="5400" dirty="0" smtClean="0"/>
              <a:t>= ?</a:t>
            </a:r>
            <a:endParaRPr lang="cs-CZ" sz="5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000100" y="3929066"/>
            <a:ext cx="2357454" cy="92333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5400" dirty="0" smtClean="0"/>
              <a:t>SO</a:t>
            </a:r>
            <a:r>
              <a:rPr lang="cs-CZ" sz="5400" baseline="-25000" dirty="0" smtClean="0"/>
              <a:t>2</a:t>
            </a:r>
            <a:r>
              <a:rPr lang="cs-CZ" sz="5400" baseline="-25000" dirty="0" smtClean="0">
                <a:solidFill>
                  <a:srgbClr val="B889DB"/>
                </a:solidFill>
              </a:rPr>
              <a:t> </a:t>
            </a:r>
            <a:r>
              <a:rPr lang="cs-CZ" sz="5400" dirty="0" smtClean="0"/>
              <a:t>= ?</a:t>
            </a:r>
            <a:endParaRPr lang="cs-CZ" sz="5400" b="1" baseline="-25000" dirty="0">
              <a:solidFill>
                <a:srgbClr val="B889DB"/>
              </a:solidFill>
            </a:endParaRPr>
          </a:p>
        </p:txBody>
      </p:sp>
      <p:grpSp>
        <p:nvGrpSpPr>
          <p:cNvPr id="5" name="Skupina 47"/>
          <p:cNvGrpSpPr/>
          <p:nvPr/>
        </p:nvGrpSpPr>
        <p:grpSpPr>
          <a:xfrm>
            <a:off x="5286380" y="3929066"/>
            <a:ext cx="2928958" cy="923330"/>
            <a:chOff x="5286380" y="3929066"/>
            <a:chExt cx="2928958" cy="923330"/>
          </a:xfrm>
        </p:grpSpPr>
        <p:sp>
          <p:nvSpPr>
            <p:cNvPr id="25" name="TextovéPole 24"/>
            <p:cNvSpPr txBox="1"/>
            <p:nvPr/>
          </p:nvSpPr>
          <p:spPr>
            <a:xfrm>
              <a:off x="5286380" y="3929066"/>
              <a:ext cx="2928958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S</a:t>
              </a:r>
              <a:r>
                <a:rPr lang="cs-CZ" sz="5400" b="1" baseline="-25000" dirty="0" smtClean="0">
                  <a:solidFill>
                    <a:srgbClr val="66A22A"/>
                  </a:solidFill>
                </a:rPr>
                <a:t>1</a:t>
              </a:r>
              <a:r>
                <a:rPr lang="cs-CZ" sz="5400" b="1" baseline="-25000" dirty="0" smtClean="0">
                  <a:solidFill>
                    <a:srgbClr val="F93D17"/>
                  </a:solidFill>
                </a:rPr>
                <a:t>.2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IV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="1" baseline="-25000" dirty="0" smtClean="0">
                  <a:solidFill>
                    <a:srgbClr val="B889DB"/>
                  </a:solidFill>
                </a:rPr>
                <a:t>2</a:t>
              </a:r>
              <a:r>
                <a:rPr lang="cs-CZ" sz="5400" b="1" baseline="-25000" dirty="0" smtClean="0">
                  <a:solidFill>
                    <a:srgbClr val="F93D17"/>
                  </a:solidFill>
                </a:rPr>
                <a:t>.2</a:t>
              </a:r>
              <a:endParaRPr lang="cs-CZ" sz="5400" b="1" baseline="-25000" dirty="0">
                <a:solidFill>
                  <a:srgbClr val="F93D17"/>
                </a:solidFill>
              </a:endParaRPr>
            </a:p>
          </p:txBody>
        </p:sp>
        <p:grpSp>
          <p:nvGrpSpPr>
            <p:cNvPr id="6" name="Skupina 42"/>
            <p:cNvGrpSpPr/>
            <p:nvPr/>
          </p:nvGrpSpPr>
          <p:grpSpPr>
            <a:xfrm>
              <a:off x="6357950" y="4429132"/>
              <a:ext cx="1000132" cy="285752"/>
              <a:chOff x="6357950" y="4429132"/>
              <a:chExt cx="1000132" cy="285752"/>
            </a:xfrm>
          </p:grpSpPr>
          <p:cxnSp>
            <p:nvCxnSpPr>
              <p:cNvPr id="36" name="Přímá spojovací šipka 35"/>
              <p:cNvCxnSpPr/>
              <p:nvPr/>
            </p:nvCxnSpPr>
            <p:spPr>
              <a:xfrm flipV="1">
                <a:off x="6357950" y="4429132"/>
                <a:ext cx="785818" cy="285752"/>
              </a:xfrm>
              <a:prstGeom prst="straightConnector1">
                <a:avLst/>
              </a:prstGeom>
              <a:ln w="57150">
                <a:solidFill>
                  <a:srgbClr val="66A22A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šipka 39"/>
              <p:cNvCxnSpPr/>
              <p:nvPr/>
            </p:nvCxnSpPr>
            <p:spPr>
              <a:xfrm rot="10800000">
                <a:off x="6500826" y="4500570"/>
                <a:ext cx="857256" cy="214314"/>
              </a:xfrm>
              <a:prstGeom prst="straightConnector1">
                <a:avLst/>
              </a:prstGeom>
              <a:ln w="57150">
                <a:solidFill>
                  <a:srgbClr val="B889DB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9" name="TextovéPole 48"/>
          <p:cNvSpPr txBox="1"/>
          <p:nvPr/>
        </p:nvSpPr>
        <p:spPr>
          <a:xfrm>
            <a:off x="5357818" y="4929198"/>
            <a:ext cx="2857520" cy="543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aseline="-25000" dirty="0" smtClean="0"/>
              <a:t>oxid siř</a:t>
            </a:r>
            <a:r>
              <a:rPr lang="cs-CZ" sz="4400" baseline="-25000" dirty="0" smtClean="0">
                <a:solidFill>
                  <a:srgbClr val="B889DB"/>
                </a:solidFill>
              </a:rPr>
              <a:t>ičitý</a:t>
            </a:r>
            <a:endParaRPr lang="cs-CZ" sz="4400" baseline="-25000" dirty="0">
              <a:solidFill>
                <a:srgbClr val="B889DB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93D17"/>
                </a:solidFill>
              </a:rPr>
              <a:t>„Křížové pravidlo“</a:t>
            </a:r>
            <a:endParaRPr lang="cs-CZ" b="1" dirty="0">
              <a:solidFill>
                <a:srgbClr val="F93D17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57818" y="2714621"/>
            <a:ext cx="2857520" cy="543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aseline="-25000" dirty="0" smtClean="0"/>
              <a:t>oxid </a:t>
            </a:r>
            <a:r>
              <a:rPr lang="cs-CZ" sz="4400" baseline="-25000" dirty="0" err="1" smtClean="0"/>
              <a:t>mangan</a:t>
            </a:r>
            <a:r>
              <a:rPr lang="cs-CZ" sz="4400" baseline="-25000" dirty="0" err="1" smtClean="0">
                <a:solidFill>
                  <a:srgbClr val="B889DB"/>
                </a:solidFill>
              </a:rPr>
              <a:t>itý</a:t>
            </a:r>
            <a:endParaRPr lang="cs-CZ" sz="4400" baseline="-25000" dirty="0">
              <a:solidFill>
                <a:srgbClr val="B889DB"/>
              </a:solidFill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5072066" y="1714488"/>
            <a:ext cx="3357586" cy="923330"/>
            <a:chOff x="5072066" y="1714488"/>
            <a:chExt cx="3357586" cy="923330"/>
          </a:xfrm>
        </p:grpSpPr>
        <p:sp>
          <p:nvSpPr>
            <p:cNvPr id="16" name="TextovéPole 15"/>
            <p:cNvSpPr txBox="1"/>
            <p:nvPr/>
          </p:nvSpPr>
          <p:spPr>
            <a:xfrm>
              <a:off x="5072066" y="1714488"/>
              <a:ext cx="3357586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Mn</a:t>
              </a:r>
              <a:r>
                <a:rPr lang="cs-CZ" sz="5400" baseline="-25000" dirty="0" smtClean="0">
                  <a:solidFill>
                    <a:srgbClr val="66A22A"/>
                  </a:solidFill>
                </a:rPr>
                <a:t>2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III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aseline="-25000" dirty="0" smtClean="0">
                  <a:solidFill>
                    <a:srgbClr val="B889DB"/>
                  </a:solidFill>
                </a:rPr>
                <a:t>3</a:t>
              </a:r>
              <a:endParaRPr lang="cs-CZ" sz="5400" baseline="-25000" dirty="0">
                <a:solidFill>
                  <a:srgbClr val="B889DB"/>
                </a:solidFill>
              </a:endParaRPr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6429388" y="2143116"/>
              <a:ext cx="1000132" cy="357190"/>
              <a:chOff x="6429388" y="2143116"/>
              <a:chExt cx="1000132" cy="357190"/>
            </a:xfrm>
          </p:grpSpPr>
          <p:cxnSp>
            <p:nvCxnSpPr>
              <p:cNvPr id="18" name="Přímá spojovací šipka 17"/>
              <p:cNvCxnSpPr/>
              <p:nvPr/>
            </p:nvCxnSpPr>
            <p:spPr>
              <a:xfrm rot="10800000">
                <a:off x="6643702" y="2143116"/>
                <a:ext cx="785818" cy="285752"/>
              </a:xfrm>
              <a:prstGeom prst="straightConnector1">
                <a:avLst/>
              </a:prstGeom>
              <a:ln w="57150">
                <a:solidFill>
                  <a:srgbClr val="B889DB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šipka 18"/>
              <p:cNvCxnSpPr/>
              <p:nvPr/>
            </p:nvCxnSpPr>
            <p:spPr>
              <a:xfrm flipV="1">
                <a:off x="6429388" y="2143116"/>
                <a:ext cx="714380" cy="357190"/>
              </a:xfrm>
              <a:prstGeom prst="straightConnector1">
                <a:avLst/>
              </a:prstGeom>
              <a:ln w="57150">
                <a:solidFill>
                  <a:srgbClr val="66A22A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Obdélník 23"/>
          <p:cNvSpPr/>
          <p:nvPr/>
        </p:nvSpPr>
        <p:spPr>
          <a:xfrm>
            <a:off x="0" y="6143644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None/>
            </a:pPr>
            <a:r>
              <a:rPr lang="cs-CZ" sz="3200" b="1" dirty="0" smtClean="0">
                <a:solidFill>
                  <a:srgbClr val="F93D17"/>
                </a:solidFill>
              </a:rPr>
              <a:t>Molekula je navenek elektroneutrální částice.</a:t>
            </a:r>
          </a:p>
        </p:txBody>
      </p:sp>
      <p:grpSp>
        <p:nvGrpSpPr>
          <p:cNvPr id="48" name="Skupina 47"/>
          <p:cNvGrpSpPr/>
          <p:nvPr/>
        </p:nvGrpSpPr>
        <p:grpSpPr>
          <a:xfrm>
            <a:off x="5286380" y="3929066"/>
            <a:ext cx="2928958" cy="923330"/>
            <a:chOff x="5286380" y="3929066"/>
            <a:chExt cx="2928958" cy="923330"/>
          </a:xfrm>
        </p:grpSpPr>
        <p:sp>
          <p:nvSpPr>
            <p:cNvPr id="25" name="TextovéPole 24"/>
            <p:cNvSpPr txBox="1"/>
            <p:nvPr/>
          </p:nvSpPr>
          <p:spPr>
            <a:xfrm>
              <a:off x="5286380" y="3929066"/>
              <a:ext cx="2928958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S</a:t>
              </a:r>
              <a:r>
                <a:rPr lang="cs-CZ" sz="5400" b="1" baseline="-25000" dirty="0" smtClean="0">
                  <a:solidFill>
                    <a:srgbClr val="66A22A"/>
                  </a:solidFill>
                </a:rPr>
                <a:t>1</a:t>
              </a:r>
              <a:r>
                <a:rPr lang="cs-CZ" sz="5400" b="1" baseline="-25000" dirty="0" smtClean="0">
                  <a:solidFill>
                    <a:srgbClr val="F93D17"/>
                  </a:solidFill>
                </a:rPr>
                <a:t>.2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IV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="1" baseline="-25000" dirty="0" smtClean="0">
                  <a:solidFill>
                    <a:srgbClr val="B889DB"/>
                  </a:solidFill>
                </a:rPr>
                <a:t>2</a:t>
              </a:r>
              <a:r>
                <a:rPr lang="cs-CZ" sz="5400" b="1" baseline="-25000" dirty="0" smtClean="0">
                  <a:solidFill>
                    <a:srgbClr val="F93D17"/>
                  </a:solidFill>
                </a:rPr>
                <a:t>.2</a:t>
              </a:r>
              <a:endParaRPr lang="cs-CZ" sz="5400" b="1" baseline="-25000" dirty="0">
                <a:solidFill>
                  <a:srgbClr val="F93D17"/>
                </a:solidFill>
              </a:endParaRPr>
            </a:p>
          </p:txBody>
        </p:sp>
        <p:grpSp>
          <p:nvGrpSpPr>
            <p:cNvPr id="43" name="Skupina 42"/>
            <p:cNvGrpSpPr/>
            <p:nvPr/>
          </p:nvGrpSpPr>
          <p:grpSpPr>
            <a:xfrm>
              <a:off x="6357950" y="4429132"/>
              <a:ext cx="1000132" cy="285752"/>
              <a:chOff x="6357950" y="4429132"/>
              <a:chExt cx="1000132" cy="285752"/>
            </a:xfrm>
          </p:grpSpPr>
          <p:cxnSp>
            <p:nvCxnSpPr>
              <p:cNvPr id="36" name="Přímá spojovací šipka 35"/>
              <p:cNvCxnSpPr/>
              <p:nvPr/>
            </p:nvCxnSpPr>
            <p:spPr>
              <a:xfrm flipV="1">
                <a:off x="6357950" y="4429132"/>
                <a:ext cx="785818" cy="285752"/>
              </a:xfrm>
              <a:prstGeom prst="straightConnector1">
                <a:avLst/>
              </a:prstGeom>
              <a:ln w="57150">
                <a:solidFill>
                  <a:srgbClr val="66A22A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šipka 39"/>
              <p:cNvCxnSpPr/>
              <p:nvPr/>
            </p:nvCxnSpPr>
            <p:spPr>
              <a:xfrm rot="10800000">
                <a:off x="6500826" y="4500570"/>
                <a:ext cx="857256" cy="214314"/>
              </a:xfrm>
              <a:prstGeom prst="straightConnector1">
                <a:avLst/>
              </a:prstGeom>
              <a:ln w="57150">
                <a:solidFill>
                  <a:srgbClr val="B889DB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9" name="TextovéPole 48"/>
          <p:cNvSpPr txBox="1"/>
          <p:nvPr/>
        </p:nvSpPr>
        <p:spPr>
          <a:xfrm>
            <a:off x="5357818" y="4929198"/>
            <a:ext cx="2857520" cy="543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aseline="-25000" dirty="0" smtClean="0"/>
              <a:t>oxid siř</a:t>
            </a:r>
            <a:r>
              <a:rPr lang="cs-CZ" sz="4400" baseline="-25000" dirty="0" smtClean="0">
                <a:solidFill>
                  <a:srgbClr val="B889DB"/>
                </a:solidFill>
              </a:rPr>
              <a:t>ičitý</a:t>
            </a:r>
            <a:endParaRPr lang="cs-CZ" sz="4400" baseline="-25000" dirty="0">
              <a:solidFill>
                <a:srgbClr val="B889DB"/>
              </a:solidFill>
            </a:endParaRPr>
          </a:p>
        </p:txBody>
      </p:sp>
      <p:grpSp>
        <p:nvGrpSpPr>
          <p:cNvPr id="55" name="Skupina 54"/>
          <p:cNvGrpSpPr/>
          <p:nvPr/>
        </p:nvGrpSpPr>
        <p:grpSpPr>
          <a:xfrm>
            <a:off x="785786" y="2643182"/>
            <a:ext cx="2500330" cy="923330"/>
            <a:chOff x="2786050" y="1643050"/>
            <a:chExt cx="2500330" cy="923330"/>
          </a:xfrm>
        </p:grpSpPr>
        <p:sp>
          <p:nvSpPr>
            <p:cNvPr id="56" name="TextovéPole 55"/>
            <p:cNvSpPr txBox="1"/>
            <p:nvPr/>
          </p:nvSpPr>
          <p:spPr>
            <a:xfrm>
              <a:off x="2786050" y="1643050"/>
              <a:ext cx="2500330" cy="923330"/>
            </a:xfrm>
            <a:prstGeom prst="rect">
              <a:avLst/>
            </a:prstGeom>
            <a:noFill/>
            <a:ln w="38100">
              <a:solidFill>
                <a:srgbClr val="F93D17"/>
              </a:solidFill>
            </a:ln>
          </p:spPr>
          <p:txBody>
            <a:bodyPr wrap="square" rtlCol="0">
              <a:spAutoFit/>
            </a:bodyPr>
            <a:lstStyle/>
            <a:p>
              <a:pPr>
                <a:spcBef>
                  <a:spcPts val="1200"/>
                </a:spcBef>
                <a:spcAft>
                  <a:spcPts val="1200"/>
                </a:spcAft>
              </a:pPr>
              <a:r>
                <a:rPr lang="cs-CZ" sz="5400" dirty="0" smtClean="0"/>
                <a:t>Fe</a:t>
              </a:r>
              <a:r>
                <a:rPr lang="cs-CZ" sz="5400" baseline="-25000" dirty="0" smtClean="0">
                  <a:solidFill>
                    <a:srgbClr val="66A22A"/>
                  </a:solidFill>
                </a:rPr>
                <a:t>2</a:t>
              </a:r>
              <a:r>
                <a:rPr lang="cs-CZ" sz="5400" baseline="30000" dirty="0" smtClean="0">
                  <a:solidFill>
                    <a:srgbClr val="B889DB"/>
                  </a:solidFill>
                </a:rPr>
                <a:t>III</a:t>
              </a:r>
              <a:r>
                <a:rPr lang="cs-CZ" sz="5400" dirty="0" smtClean="0"/>
                <a:t>O</a:t>
              </a:r>
              <a:r>
                <a:rPr lang="cs-CZ" sz="5400" baseline="30000" dirty="0" smtClean="0">
                  <a:solidFill>
                    <a:srgbClr val="66A22A"/>
                  </a:solidFill>
                </a:rPr>
                <a:t>-II</a:t>
              </a:r>
              <a:r>
                <a:rPr lang="cs-CZ" sz="5400" baseline="-25000" dirty="0" smtClean="0">
                  <a:solidFill>
                    <a:srgbClr val="B889DB"/>
                  </a:solidFill>
                </a:rPr>
                <a:t>3</a:t>
              </a:r>
              <a:endParaRPr lang="cs-CZ" sz="5400" baseline="-25000" dirty="0">
                <a:solidFill>
                  <a:srgbClr val="B889DB"/>
                </a:solidFill>
              </a:endParaRPr>
            </a:p>
          </p:txBody>
        </p:sp>
        <p:cxnSp>
          <p:nvCxnSpPr>
            <p:cNvPr id="57" name="Přímá spojovací šipka 56"/>
            <p:cNvCxnSpPr/>
            <p:nvPr/>
          </p:nvCxnSpPr>
          <p:spPr>
            <a:xfrm>
              <a:off x="4143372" y="2071678"/>
              <a:ext cx="714380" cy="285752"/>
            </a:xfrm>
            <a:prstGeom prst="straightConnector1">
              <a:avLst/>
            </a:prstGeom>
            <a:ln w="57150">
              <a:solidFill>
                <a:srgbClr val="B889DB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šipka 57"/>
            <p:cNvCxnSpPr/>
            <p:nvPr/>
          </p:nvCxnSpPr>
          <p:spPr>
            <a:xfrm rot="10800000" flipV="1">
              <a:off x="3786182" y="2071678"/>
              <a:ext cx="857256" cy="285752"/>
            </a:xfrm>
            <a:prstGeom prst="straightConnector1">
              <a:avLst/>
            </a:prstGeom>
            <a:ln w="57150">
              <a:solidFill>
                <a:srgbClr val="66A22A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extovéPole 62"/>
          <p:cNvSpPr txBox="1"/>
          <p:nvPr/>
        </p:nvSpPr>
        <p:spPr>
          <a:xfrm>
            <a:off x="1000100" y="207167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želez</a:t>
            </a:r>
            <a:r>
              <a:rPr lang="cs-CZ" sz="2800" dirty="0" smtClean="0">
                <a:solidFill>
                  <a:srgbClr val="B889DB"/>
                </a:solidFill>
              </a:rPr>
              <a:t>itý</a:t>
            </a:r>
            <a:endParaRPr lang="cs-CZ" sz="2800" dirty="0">
              <a:solidFill>
                <a:srgbClr val="B889DB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000100" y="407194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oxid dusi</a:t>
            </a:r>
            <a:r>
              <a:rPr lang="cs-CZ" sz="2800" dirty="0" smtClean="0">
                <a:solidFill>
                  <a:srgbClr val="B889DB"/>
                </a:solidFill>
              </a:rPr>
              <a:t>čitý</a:t>
            </a:r>
            <a:endParaRPr lang="cs-CZ" sz="2800" dirty="0">
              <a:solidFill>
                <a:srgbClr val="B889DB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714348" y="4643446"/>
            <a:ext cx="2928958" cy="923330"/>
            <a:chOff x="714348" y="4643446"/>
            <a:chExt cx="2928958" cy="923330"/>
          </a:xfrm>
        </p:grpSpPr>
        <p:grpSp>
          <p:nvGrpSpPr>
            <p:cNvPr id="59" name="Skupina 58"/>
            <p:cNvGrpSpPr/>
            <p:nvPr/>
          </p:nvGrpSpPr>
          <p:grpSpPr>
            <a:xfrm>
              <a:off x="714348" y="4643446"/>
              <a:ext cx="2928958" cy="923330"/>
              <a:chOff x="3286116" y="3714752"/>
              <a:chExt cx="2928958" cy="923330"/>
            </a:xfrm>
          </p:grpSpPr>
          <p:sp>
            <p:nvSpPr>
              <p:cNvPr id="60" name="TextovéPole 59"/>
              <p:cNvSpPr txBox="1"/>
              <p:nvPr/>
            </p:nvSpPr>
            <p:spPr>
              <a:xfrm>
                <a:off x="3286116" y="3714752"/>
                <a:ext cx="2928958" cy="923330"/>
              </a:xfrm>
              <a:prstGeom prst="rect">
                <a:avLst/>
              </a:prstGeom>
              <a:noFill/>
              <a:ln w="38100">
                <a:solidFill>
                  <a:srgbClr val="F93D17"/>
                </a:solidFill>
              </a:ln>
            </p:spPr>
            <p:txBody>
              <a:bodyPr wrap="square" rtlCol="0">
                <a:spAutoFit/>
              </a:bodyPr>
              <a:lstStyle/>
              <a:p>
                <a:pPr>
                  <a:spcBef>
                    <a:spcPts val="1200"/>
                  </a:spcBef>
                  <a:spcAft>
                    <a:spcPts val="1200"/>
                  </a:spcAft>
                </a:pPr>
                <a:r>
                  <a:rPr lang="cs-CZ" sz="5400" dirty="0" smtClean="0"/>
                  <a:t>N</a:t>
                </a:r>
                <a:r>
                  <a:rPr lang="cs-CZ" sz="5400" baseline="-25000" dirty="0" smtClean="0">
                    <a:solidFill>
                      <a:srgbClr val="66A22A"/>
                    </a:solidFill>
                  </a:rPr>
                  <a:t>2</a:t>
                </a:r>
                <a:r>
                  <a:rPr lang="cs-CZ" sz="5400" b="1" baseline="-25000" dirty="0" smtClean="0">
                    <a:solidFill>
                      <a:srgbClr val="66A22A"/>
                    </a:solidFill>
                  </a:rPr>
                  <a:t>1</a:t>
                </a:r>
                <a:r>
                  <a:rPr lang="cs-CZ" sz="5400" baseline="30000" dirty="0" smtClean="0">
                    <a:solidFill>
                      <a:srgbClr val="B889DB"/>
                    </a:solidFill>
                  </a:rPr>
                  <a:t>IV</a:t>
                </a:r>
                <a:r>
                  <a:rPr lang="cs-CZ" sz="5400" dirty="0" smtClean="0"/>
                  <a:t>O</a:t>
                </a:r>
                <a:r>
                  <a:rPr lang="cs-CZ" sz="5400" baseline="30000" dirty="0" smtClean="0">
                    <a:solidFill>
                      <a:srgbClr val="66A22A"/>
                    </a:solidFill>
                  </a:rPr>
                  <a:t>-II</a:t>
                </a:r>
                <a:r>
                  <a:rPr lang="cs-CZ" sz="5400" baseline="-25000" dirty="0" smtClean="0">
                    <a:solidFill>
                      <a:srgbClr val="B889DB"/>
                    </a:solidFill>
                  </a:rPr>
                  <a:t>4</a:t>
                </a:r>
                <a:r>
                  <a:rPr lang="cs-CZ" sz="5400" b="1" baseline="-25000" dirty="0" smtClean="0">
                    <a:solidFill>
                      <a:srgbClr val="B889DB"/>
                    </a:solidFill>
                  </a:rPr>
                  <a:t>2</a:t>
                </a:r>
                <a:endParaRPr lang="cs-CZ" sz="5400" b="1" baseline="-25000" dirty="0">
                  <a:solidFill>
                    <a:srgbClr val="B889DB"/>
                  </a:solidFill>
                </a:endParaRPr>
              </a:p>
            </p:txBody>
          </p:sp>
          <p:cxnSp>
            <p:nvCxnSpPr>
              <p:cNvPr id="61" name="Přímá spojovací šipka 60"/>
              <p:cNvCxnSpPr/>
              <p:nvPr/>
            </p:nvCxnSpPr>
            <p:spPr>
              <a:xfrm rot="10800000" flipV="1">
                <a:off x="4357686" y="4143380"/>
                <a:ext cx="642942" cy="285752"/>
              </a:xfrm>
              <a:prstGeom prst="straightConnector1">
                <a:avLst/>
              </a:prstGeom>
              <a:ln w="57150">
                <a:solidFill>
                  <a:srgbClr val="66A22A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šipka 61"/>
              <p:cNvCxnSpPr/>
              <p:nvPr/>
            </p:nvCxnSpPr>
            <p:spPr>
              <a:xfrm>
                <a:off x="4643438" y="4071942"/>
                <a:ext cx="785818" cy="357190"/>
              </a:xfrm>
              <a:prstGeom prst="straightConnector1">
                <a:avLst/>
              </a:prstGeom>
              <a:ln w="57150">
                <a:solidFill>
                  <a:srgbClr val="B889DB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ovací čára 25"/>
            <p:cNvCxnSpPr/>
            <p:nvPr/>
          </p:nvCxnSpPr>
          <p:spPr>
            <a:xfrm rot="16200000" flipH="1">
              <a:off x="1214414" y="5214950"/>
              <a:ext cx="285752" cy="28575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6200000" flipH="1">
              <a:off x="2857488" y="5214950"/>
              <a:ext cx="285752" cy="28575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Volný tvar 29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STOP</a:t>
            </a:r>
            <a:r>
              <a:rPr lang="cs-CZ" dirty="0" smtClean="0"/>
              <a:t> 3. přípravnému 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Chcete-li, vystřídejte zapisovatele.</a:t>
            </a:r>
          </a:p>
          <a:p>
            <a:r>
              <a:rPr lang="cs-CZ" dirty="0" smtClean="0"/>
              <a:t>Vezměte si </a:t>
            </a:r>
            <a:r>
              <a:rPr lang="cs-CZ" b="1" dirty="0" smtClean="0"/>
              <a:t>soutěžní lístek pro 3.kolo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Uchopte </a:t>
            </a:r>
            <a:r>
              <a:rPr lang="cs-CZ" b="1" dirty="0" smtClean="0"/>
              <a:t>propisku a soustřeďte se.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číslům si zapisujte </a:t>
            </a:r>
            <a:r>
              <a:rPr lang="cs-CZ" b="1" dirty="0" smtClean="0">
                <a:solidFill>
                  <a:srgbClr val="FF0000"/>
                </a:solidFill>
              </a:rPr>
              <a:t>jenom řešení</a:t>
            </a:r>
            <a:r>
              <a:rPr lang="cs-CZ" dirty="0" smtClean="0"/>
              <a:t>!!!</a:t>
            </a:r>
          </a:p>
          <a:p>
            <a:r>
              <a:rPr lang="cs-CZ" dirty="0" smtClean="0"/>
              <a:t>Pomocná odvozování dělejte „bokem“!</a:t>
            </a:r>
          </a:p>
          <a:p>
            <a:r>
              <a:rPr lang="cs-CZ" dirty="0" smtClean="0"/>
              <a:t>Členové týmu spolupracujte.</a:t>
            </a:r>
          </a:p>
          <a:p>
            <a:r>
              <a:rPr lang="cs-CZ" dirty="0" smtClean="0"/>
              <a:t>Na vyřešení máte </a:t>
            </a:r>
            <a:r>
              <a:rPr lang="cs-CZ" b="1" dirty="0" smtClean="0">
                <a:solidFill>
                  <a:srgbClr val="3EB913"/>
                </a:solidFill>
              </a:rPr>
              <a:t>4 minuty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Hodně zdaru!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3. KOLO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2530624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3200" dirty="0" smtClean="0"/>
              <a:t>Na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3200" dirty="0" smtClean="0"/>
              <a:t>Cu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lang="cs-CZ" sz="3200" dirty="0" smtClean="0"/>
              <a:t>O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lvl="0" indent="-514350">
              <a:spcBef>
                <a:spcPct val="20000"/>
              </a:spcBef>
              <a:buFont typeface="+mj-lt"/>
              <a:buAutoNum type="arabicPeriod"/>
              <a:defRPr/>
            </a:pPr>
            <a:r>
              <a:rPr lang="cs-CZ" sz="3200" dirty="0" smtClean="0"/>
              <a:t>oxid sírový</a:t>
            </a:r>
            <a:endParaRPr kumimoji="0" lang="cs-CZ" sz="3200" b="0" i="0" u="none" strike="noStrike" kern="1200" cap="none" spc="0" normalizeH="0" baseline="-2500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CaO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3200" dirty="0" smtClean="0"/>
              <a:t>P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lang="cs-CZ" sz="3200" baseline="-25000" dirty="0" smtClean="0"/>
              <a:t>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071802" y="1643050"/>
            <a:ext cx="2714644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oxid uhličitý</a:t>
            </a:r>
            <a:endParaRPr lang="cs-CZ" baseline="-25000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oxid siřičitý</a:t>
            </a:r>
            <a:endParaRPr lang="cs-CZ" baseline="-25000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oxid dusný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</a:p>
          <a:p>
            <a:pPr marL="514350" indent="-504000">
              <a:buFont typeface="+mj-lt"/>
              <a:buAutoNum type="arabicPeriod" startAt="8"/>
            </a:pP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929322" y="1571612"/>
            <a:ext cx="3000396" cy="4525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11"/>
            </a:pPr>
            <a:r>
              <a:rPr lang="cs-CZ" dirty="0" smtClean="0"/>
              <a:t> NO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514350" indent="-514350">
              <a:buFont typeface="+mj-lt"/>
              <a:buAutoNum type="arabicPeriod" startAt="11"/>
            </a:pPr>
            <a:r>
              <a:rPr lang="cs-CZ" dirty="0" smtClean="0"/>
              <a:t> CO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cs-CZ" dirty="0" smtClean="0"/>
              <a:t> 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cs-CZ" dirty="0" smtClean="0"/>
              <a:t>oxid chloristý</a:t>
            </a:r>
            <a:endParaRPr lang="cs-CZ" baseline="-25000" dirty="0" smtClean="0"/>
          </a:p>
          <a:p>
            <a:pPr marL="514350" indent="-514350">
              <a:buFont typeface="+mj-lt"/>
              <a:buAutoNum type="arabicPeriod" startAt="11"/>
            </a:pPr>
            <a:r>
              <a:rPr lang="cs-CZ" sz="2800" dirty="0" err="1" smtClean="0"/>
              <a:t>ox</a:t>
            </a:r>
            <a:r>
              <a:rPr lang="cs-CZ" sz="2800" dirty="0" smtClean="0"/>
              <a:t>. manganistý</a:t>
            </a:r>
          </a:p>
          <a:p>
            <a:pPr marL="514350" indent="-514350">
              <a:buFont typeface="+mj-lt"/>
              <a:buAutoNum type="arabicPeriod" startAt="11"/>
            </a:pPr>
            <a:endParaRPr lang="cs-CZ" baseline="-25000" dirty="0" smtClean="0"/>
          </a:p>
          <a:p>
            <a:pPr marL="514350" indent="-51435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4430353"/>
      </p:ext>
    </p:extLst>
  </p:cSld>
  <p:clrMapOvr>
    <a:masterClrMapping/>
  </p:clrMapOvr>
  <p:transition advClick="0" advTm="24000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STOP</a:t>
            </a:r>
            <a:r>
              <a:rPr lang="cs-CZ" dirty="0" smtClean="0">
                <a:solidFill>
                  <a:srgbClr val="FF0000"/>
                </a:solidFill>
              </a:rPr>
              <a:t> 3. kolu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02260" y="10001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66A22A"/>
                </a:solidFill>
              </a:rPr>
              <a:t>Pokyny pro všechny zapisovatele:</a:t>
            </a:r>
            <a:endParaRPr lang="cs-CZ" sz="4000" dirty="0">
              <a:solidFill>
                <a:srgbClr val="66A22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Odložte</a:t>
            </a:r>
            <a:r>
              <a:rPr lang="cs-CZ" dirty="0" smtClean="0"/>
              <a:t> propisky!</a:t>
            </a:r>
          </a:p>
          <a:p>
            <a:r>
              <a:rPr lang="cs-CZ" dirty="0" smtClean="0"/>
              <a:t>Dvojice zapisovatelů předejte si </a:t>
            </a:r>
            <a:r>
              <a:rPr lang="cs-CZ" b="1" dirty="0" smtClean="0"/>
              <a:t>soutěžní lístky</a:t>
            </a:r>
            <a:r>
              <a:rPr lang="cs-CZ" dirty="0" smtClean="0"/>
              <a:t>.</a:t>
            </a:r>
          </a:p>
          <a:p>
            <a:r>
              <a:rPr lang="cs-CZ" i="1" dirty="0" smtClean="0"/>
              <a:t>Vezměte si barevně píšící propisku.</a:t>
            </a:r>
          </a:p>
          <a:p>
            <a:r>
              <a:rPr lang="cs-CZ" i="1" dirty="0" smtClean="0"/>
              <a:t>Podle následujícího snímku </a:t>
            </a:r>
            <a:r>
              <a:rPr lang="cs-CZ" b="1" dirty="0" smtClean="0"/>
              <a:t>obdržený lístek jiného týmu </a:t>
            </a:r>
            <a:r>
              <a:rPr lang="cs-CZ" dirty="0" smtClean="0"/>
              <a:t>pečlivě zkontrolujte, </a:t>
            </a:r>
            <a:r>
              <a:rPr lang="cs-CZ" b="1" dirty="0" smtClean="0"/>
              <a:t>chyby škrtněte!</a:t>
            </a:r>
          </a:p>
          <a:p>
            <a:r>
              <a:rPr lang="cs-CZ" b="1" dirty="0" smtClean="0"/>
              <a:t>Zapište počet správných řešení!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4660" y="1152508"/>
            <a:ext cx="1194745" cy="13144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 KOLO - </a:t>
            </a:r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2530624" cy="4972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3000" dirty="0" smtClean="0"/>
              <a:t>Na</a:t>
            </a:r>
            <a:r>
              <a:rPr kumimoji="0" lang="cs-CZ" sz="30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</a:p>
          <a:p>
            <a:pPr marL="971550" lvl="1" indent="-514350"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oxid sod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ný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3000" dirty="0" smtClean="0"/>
              <a:t>Cu</a:t>
            </a:r>
            <a:r>
              <a:rPr kumimoji="0" lang="cs-CZ" sz="30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lang="cs-CZ" sz="3000" dirty="0" smtClean="0"/>
              <a:t>O</a:t>
            </a:r>
          </a:p>
          <a:p>
            <a:pPr marL="971550" lvl="1" indent="-514350">
              <a:defRPr/>
            </a:pPr>
            <a:r>
              <a:rPr lang="cs-CZ" sz="3000" b="1" dirty="0" smtClean="0"/>
              <a:t>oxid měď</a:t>
            </a:r>
            <a:r>
              <a:rPr lang="cs-CZ" sz="3000" b="1" dirty="0" smtClean="0">
                <a:solidFill>
                  <a:srgbClr val="FF0000"/>
                </a:solidFill>
              </a:rPr>
              <a:t>ný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000" dirty="0" smtClean="0"/>
              <a:t>oxid sírový</a:t>
            </a:r>
            <a:endParaRPr lang="cs-CZ" sz="3000" baseline="-25000" dirty="0" smtClean="0"/>
          </a:p>
          <a:p>
            <a:pPr marL="971550" lvl="1" indent="-514350"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</a:t>
            </a:r>
            <a:r>
              <a:rPr kumimoji="0" lang="cs-CZ" sz="3000" b="1" i="0" u="none" strike="noStrike" kern="1200" cap="none" spc="0" normalizeH="0" baseline="-2500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CaO</a:t>
            </a:r>
          </a:p>
          <a:p>
            <a:pPr marL="971550" lvl="1" indent="-514350">
              <a:defRPr/>
            </a:pPr>
            <a:r>
              <a:rPr lang="cs-CZ" sz="3000" b="1" dirty="0" err="1" smtClean="0"/>
              <a:t>ox</a:t>
            </a:r>
            <a:r>
              <a:rPr lang="cs-CZ" sz="3000" b="1" dirty="0" smtClean="0"/>
              <a:t>. </a:t>
            </a:r>
            <a:r>
              <a:rPr lang="cs-CZ" sz="3000" b="1" spc="-50" dirty="0" smtClean="0"/>
              <a:t>vápe</a:t>
            </a:r>
            <a:r>
              <a:rPr lang="cs-CZ" sz="3000" b="1" spc="-50" dirty="0" smtClean="0">
                <a:solidFill>
                  <a:srgbClr val="FF0000"/>
                </a:solidFill>
              </a:rPr>
              <a:t>natý</a:t>
            </a:r>
            <a:endParaRPr kumimoji="0" lang="cs-CZ" sz="3000" b="1" i="0" u="none" strike="noStrike" kern="1200" cap="none" spc="-50" normalizeH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cs-CZ" sz="3000" dirty="0" smtClean="0"/>
              <a:t>P</a:t>
            </a:r>
            <a:r>
              <a:rPr kumimoji="0" lang="cs-CZ" sz="30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lang="cs-CZ" sz="3000" baseline="-25000" dirty="0" smtClean="0"/>
              <a:t>5</a:t>
            </a:r>
          </a:p>
          <a:p>
            <a:pPr marL="971550" lvl="1" indent="-514350">
              <a:spcBef>
                <a:spcPct val="20000"/>
              </a:spcBef>
              <a:defRPr/>
            </a:pPr>
            <a:r>
              <a:rPr lang="cs-CZ" sz="1700" b="1" dirty="0" err="1" smtClean="0"/>
              <a:t>ox</a:t>
            </a:r>
            <a:r>
              <a:rPr lang="cs-CZ" sz="1700" b="1" dirty="0" smtClean="0"/>
              <a:t>.</a:t>
            </a:r>
            <a:r>
              <a:rPr lang="cs-CZ" sz="3000" b="1" dirty="0" smtClean="0"/>
              <a:t> </a:t>
            </a:r>
            <a:r>
              <a:rPr lang="cs-CZ" sz="3000" b="1" spc="-60" dirty="0" smtClean="0"/>
              <a:t>fosfor</a:t>
            </a:r>
            <a:r>
              <a:rPr lang="cs-CZ" sz="3000" b="1" dirty="0" smtClean="0">
                <a:solidFill>
                  <a:srgbClr val="FF0000"/>
                </a:solidFill>
              </a:rPr>
              <a:t>ečný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071802" y="1571612"/>
            <a:ext cx="2714644" cy="5000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ts val="0"/>
              </a:spcBef>
              <a:buFont typeface="+mj-lt"/>
              <a:buAutoNum type="arabicPeriod" startAt="6"/>
            </a:pPr>
            <a:r>
              <a:rPr lang="cs-CZ" sz="2800" dirty="0" smtClean="0"/>
              <a:t>oxid uhličitý </a:t>
            </a:r>
            <a:r>
              <a:rPr lang="cs-CZ" sz="2800" b="1" dirty="0" smtClean="0">
                <a:solidFill>
                  <a:srgbClr val="FF0000"/>
                </a:solidFill>
              </a:rPr>
              <a:t>CO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6"/>
            </a:pPr>
            <a:r>
              <a:rPr lang="cs-CZ" sz="2800" dirty="0" smtClean="0"/>
              <a:t>oxid siřičitý </a:t>
            </a:r>
            <a:r>
              <a:rPr lang="cs-CZ" sz="2800" b="1" dirty="0" smtClean="0">
                <a:solidFill>
                  <a:srgbClr val="FF0000"/>
                </a:solidFill>
              </a:rPr>
              <a:t>SO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6"/>
            </a:pPr>
            <a:r>
              <a:rPr lang="cs-CZ" sz="2800" dirty="0" smtClean="0"/>
              <a:t>oxid dusný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6"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</a:p>
          <a:p>
            <a:pPr marL="914400" lvl="1" indent="-514350">
              <a:spcBef>
                <a:spcPts val="0"/>
              </a:spcBef>
              <a:buNone/>
            </a:pPr>
            <a:r>
              <a:rPr lang="cs-CZ" b="1" dirty="0" smtClean="0"/>
              <a:t>oxid drasel</a:t>
            </a:r>
            <a:r>
              <a:rPr lang="cs-CZ" b="1" dirty="0" smtClean="0">
                <a:solidFill>
                  <a:srgbClr val="FF0000"/>
                </a:solidFill>
              </a:rPr>
              <a:t>ný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 startAt="6"/>
            </a:pPr>
            <a:r>
              <a:rPr lang="cs-CZ" sz="2800" dirty="0" smtClean="0"/>
              <a:t>Fe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</a:p>
          <a:p>
            <a:pPr marL="914400" lvl="1" indent="-514350">
              <a:spcBef>
                <a:spcPts val="0"/>
              </a:spcBef>
              <a:buNone/>
            </a:pPr>
            <a:r>
              <a:rPr lang="cs-CZ" b="1" dirty="0" smtClean="0"/>
              <a:t>oxid želez</a:t>
            </a:r>
            <a:r>
              <a:rPr lang="cs-CZ" b="1" dirty="0" smtClean="0">
                <a:solidFill>
                  <a:srgbClr val="FF0000"/>
                </a:solidFill>
              </a:rPr>
              <a:t>itý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929322" y="1571612"/>
            <a:ext cx="2857520" cy="5000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11"/>
            </a:pPr>
            <a:r>
              <a:rPr lang="cs-CZ" dirty="0" smtClean="0"/>
              <a:t> </a:t>
            </a:r>
            <a:r>
              <a:rPr lang="cs-CZ" sz="3000" dirty="0" smtClean="0"/>
              <a:t>NO</a:t>
            </a:r>
            <a:r>
              <a:rPr lang="cs-CZ" sz="3000" baseline="-25000" dirty="0" smtClean="0"/>
              <a:t>2</a:t>
            </a:r>
          </a:p>
          <a:p>
            <a:pPr marL="914400" lvl="1" indent="-514350">
              <a:buNone/>
            </a:pPr>
            <a:r>
              <a:rPr lang="cs-CZ" sz="3000" b="1" dirty="0" smtClean="0"/>
              <a:t>oxid dus</a:t>
            </a:r>
            <a:r>
              <a:rPr lang="cs-CZ" sz="3000" b="1" dirty="0" smtClean="0">
                <a:solidFill>
                  <a:srgbClr val="FF0000"/>
                </a:solidFill>
              </a:rPr>
              <a:t>ičitý</a:t>
            </a:r>
            <a:endParaRPr lang="cs-CZ" sz="3000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 startAt="11"/>
            </a:pPr>
            <a:r>
              <a:rPr lang="cs-CZ" sz="3000" dirty="0" smtClean="0"/>
              <a:t> CO</a:t>
            </a:r>
          </a:p>
          <a:p>
            <a:pPr marL="914400" lvl="1" indent="-514350">
              <a:buNone/>
            </a:pPr>
            <a:r>
              <a:rPr lang="cs-CZ" sz="3000" b="1" dirty="0" smtClean="0"/>
              <a:t>oxid uhel</a:t>
            </a:r>
            <a:r>
              <a:rPr lang="cs-CZ" sz="3000" b="1" dirty="0" smtClean="0">
                <a:solidFill>
                  <a:srgbClr val="FF0000"/>
                </a:solidFill>
              </a:rPr>
              <a:t>natý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cs-CZ" sz="3000" dirty="0" smtClean="0"/>
              <a:t> Al</a:t>
            </a:r>
            <a:r>
              <a:rPr lang="cs-CZ" sz="3000" baseline="-25000" dirty="0" smtClean="0"/>
              <a:t>2</a:t>
            </a:r>
            <a:r>
              <a:rPr lang="cs-CZ" sz="3000" dirty="0" smtClean="0"/>
              <a:t>O</a:t>
            </a:r>
            <a:r>
              <a:rPr lang="cs-CZ" sz="3000" baseline="-25000" dirty="0" smtClean="0"/>
              <a:t>3</a:t>
            </a:r>
          </a:p>
          <a:p>
            <a:pPr marL="914400" lvl="1" indent="-514350">
              <a:buNone/>
            </a:pPr>
            <a:r>
              <a:rPr lang="cs-CZ" sz="3000" b="1" dirty="0" smtClean="0"/>
              <a:t>oxid hlin</a:t>
            </a:r>
            <a:r>
              <a:rPr lang="cs-CZ" sz="3000" b="1" dirty="0" smtClean="0">
                <a:solidFill>
                  <a:srgbClr val="FF0000"/>
                </a:solidFill>
              </a:rPr>
              <a:t>itý</a:t>
            </a:r>
            <a:endParaRPr lang="cs-CZ" sz="3000" b="1" baseline="-25000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 startAt="11"/>
            </a:pPr>
            <a:r>
              <a:rPr lang="cs-CZ" sz="3000" dirty="0" smtClean="0"/>
              <a:t>oxid chloristý </a:t>
            </a:r>
            <a:r>
              <a:rPr lang="cs-CZ" sz="3000" b="1" dirty="0" smtClean="0">
                <a:solidFill>
                  <a:srgbClr val="FF0000"/>
                </a:solidFill>
              </a:rPr>
              <a:t>Cl</a:t>
            </a:r>
            <a:r>
              <a:rPr lang="cs-CZ" sz="3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000" b="1" dirty="0" smtClean="0">
                <a:solidFill>
                  <a:srgbClr val="FF0000"/>
                </a:solidFill>
              </a:rPr>
              <a:t>O</a:t>
            </a:r>
            <a:r>
              <a:rPr lang="cs-CZ" sz="3000" b="1" baseline="-25000" dirty="0" smtClean="0">
                <a:solidFill>
                  <a:srgbClr val="FF0000"/>
                </a:solidFill>
              </a:rPr>
              <a:t>7</a:t>
            </a:r>
          </a:p>
          <a:p>
            <a:pPr marL="514350" indent="-514350">
              <a:buFont typeface="+mj-lt"/>
              <a:buAutoNum type="arabicPeriod" startAt="11"/>
            </a:pPr>
            <a:r>
              <a:rPr lang="cs-CZ" sz="3000" dirty="0" err="1" smtClean="0"/>
              <a:t>ox</a:t>
            </a:r>
            <a:r>
              <a:rPr lang="cs-CZ" sz="3000" dirty="0" smtClean="0"/>
              <a:t>. </a:t>
            </a:r>
            <a:r>
              <a:rPr lang="cs-CZ" sz="3000" spc="-50" dirty="0" smtClean="0"/>
              <a:t>manganistý</a:t>
            </a:r>
            <a:r>
              <a:rPr lang="cs-CZ" sz="3000" b="1" spc="-50" dirty="0" smtClean="0"/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Mn</a:t>
            </a:r>
            <a:r>
              <a:rPr lang="cs-CZ" sz="3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000" b="1" dirty="0" smtClean="0">
                <a:solidFill>
                  <a:srgbClr val="FF0000"/>
                </a:solidFill>
              </a:rPr>
              <a:t>O</a:t>
            </a:r>
            <a:r>
              <a:rPr lang="cs-CZ" sz="3000" b="1" baseline="-25000" dirty="0" smtClean="0">
                <a:solidFill>
                  <a:srgbClr val="FF0000"/>
                </a:solidFill>
              </a:rPr>
              <a:t>7</a:t>
            </a:r>
          </a:p>
          <a:p>
            <a:pPr marL="914400" lvl="1" indent="-514350">
              <a:buNone/>
            </a:pPr>
            <a:endParaRPr lang="cs-CZ" baseline="-25000" dirty="0" smtClean="0"/>
          </a:p>
          <a:p>
            <a:pPr marL="514350" indent="-514350">
              <a:buFont typeface="+mj-lt"/>
              <a:buAutoNum type="arabicPeriod" startAt="11"/>
            </a:pPr>
            <a:endParaRPr lang="cs-CZ" baseline="-25000" dirty="0" smtClean="0"/>
          </a:p>
          <a:p>
            <a:pPr marL="514350" indent="-51435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443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DOMÁCÍ ÚKOL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7295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000" dirty="0" smtClean="0"/>
              <a:t>Vnímejme následující dvojice VZOREC-NÁZEV jako první sadu „nových chemických slovíček“, která je potřeba znát zpaměti!</a:t>
            </a:r>
          </a:p>
          <a:p>
            <a:pPr marL="1314450" lvl="2" indent="-514350">
              <a:buNone/>
            </a:pPr>
            <a:r>
              <a:rPr lang="cs-CZ" sz="2000" b="1" i="1" dirty="0" smtClean="0">
                <a:solidFill>
                  <a:prstClr val="black"/>
                </a:solidFill>
              </a:rPr>
              <a:t>Poznámka:</a:t>
            </a:r>
            <a:r>
              <a:rPr lang="cs-CZ" sz="2000" dirty="0" smtClean="0">
                <a:solidFill>
                  <a:prstClr val="black"/>
                </a:solidFill>
              </a:rPr>
              <a:t> Jaký další název můžeme přiřadit </a:t>
            </a:r>
            <a:r>
              <a:rPr lang="cs-CZ" sz="2000" b="1" dirty="0" smtClean="0">
                <a:solidFill>
                  <a:prstClr val="black"/>
                </a:solidFill>
              </a:rPr>
              <a:t>H</a:t>
            </a:r>
            <a:r>
              <a:rPr lang="cs-CZ" sz="20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</a:rPr>
              <a:t>S</a:t>
            </a:r>
            <a:r>
              <a:rPr lang="cs-CZ" sz="2000" dirty="0" smtClean="0">
                <a:solidFill>
                  <a:prstClr val="black"/>
                </a:solidFill>
              </a:rPr>
              <a:t>?</a:t>
            </a:r>
            <a:endParaRPr lang="cs-CZ" sz="2000" dirty="0" smtClean="0"/>
          </a:p>
          <a:p>
            <a:pPr marL="914400" lvl="1" indent="-514350">
              <a:buNone/>
            </a:pPr>
            <a:endParaRPr lang="cs-CZ" sz="16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85786" y="4643446"/>
            <a:ext cx="1928826" cy="1614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endParaRPr kumimoji="0" lang="cs-CZ" sz="4400" b="1" i="0" u="none" strike="noStrike" kern="1200" cap="none" spc="0" normalizeH="0" baseline="-2500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voda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85720" y="3000372"/>
            <a:ext cx="3043230" cy="16859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peroxid vodíku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86116" y="3000372"/>
            <a:ext cx="2257412" cy="16859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NH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amoniak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714612" y="4643446"/>
            <a:ext cx="2971792" cy="1971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HNO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kyselina dusičná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3EB91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soli: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dusičnany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3EB91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572132" y="2714620"/>
            <a:ext cx="2971792" cy="23288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kyselina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sulfanová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soli: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sulfidy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rgbClr val="3EB91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857884" y="4672010"/>
            <a:ext cx="2900354" cy="2185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kyselina sírová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soli: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sírany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3EB91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DOMÁCÍ ÚKOL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514350" lvl="0" indent="-514350">
              <a:spcBef>
                <a:spcPts val="600"/>
              </a:spcBef>
              <a:buFont typeface="+mj-lt"/>
              <a:buAutoNum type="arabicPeriod" startAt="2"/>
            </a:pPr>
            <a:r>
              <a:rPr lang="cs-CZ" sz="2400" dirty="0" smtClean="0"/>
              <a:t>Využijte např. následujících odkazů a opakujte a procvičujte „křížové pravidlo“ v názvosloví: 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oxidy</a:t>
            </a:r>
            <a:r>
              <a:rPr lang="cs-CZ" sz="2400" dirty="0" smtClean="0"/>
              <a:t> … anion: </a:t>
            </a:r>
            <a:r>
              <a:rPr lang="cs-CZ" sz="2400" b="1" dirty="0" smtClean="0"/>
              <a:t>O</a:t>
            </a:r>
            <a:r>
              <a:rPr lang="cs-CZ" sz="2400" b="1" baseline="30000" dirty="0" smtClean="0"/>
              <a:t>-II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sulfidy</a:t>
            </a:r>
            <a:r>
              <a:rPr lang="cs-CZ" sz="2400" dirty="0" smtClean="0"/>
              <a:t> … anion: </a:t>
            </a:r>
            <a:r>
              <a:rPr lang="cs-CZ" sz="2400" b="1" dirty="0" smtClean="0"/>
              <a:t>S</a:t>
            </a:r>
            <a:r>
              <a:rPr lang="cs-CZ" sz="2400" b="1" baseline="30000" dirty="0" smtClean="0"/>
              <a:t>-II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halogenidy</a:t>
            </a:r>
            <a:r>
              <a:rPr lang="cs-CZ" sz="2400" dirty="0" smtClean="0"/>
              <a:t> … anion: </a:t>
            </a:r>
            <a:r>
              <a:rPr lang="cs-CZ" sz="2400" b="1" dirty="0" smtClean="0"/>
              <a:t>X</a:t>
            </a:r>
            <a:r>
              <a:rPr lang="cs-CZ" sz="2400" b="1" baseline="30000" dirty="0" smtClean="0"/>
              <a:t>-I</a:t>
            </a:r>
            <a:r>
              <a:rPr lang="cs-CZ" sz="2400" b="1" dirty="0" smtClean="0"/>
              <a:t>, např. Cl</a:t>
            </a:r>
            <a:r>
              <a:rPr lang="cs-CZ" sz="2400" b="1" baseline="30000" dirty="0" smtClean="0"/>
              <a:t>-I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sz="2400" b="1" dirty="0" smtClean="0"/>
              <a:t>hydroxidy</a:t>
            </a:r>
            <a:r>
              <a:rPr lang="cs-CZ" sz="2400" dirty="0" smtClean="0"/>
              <a:t> … anion: </a:t>
            </a:r>
            <a:r>
              <a:rPr lang="cs-CZ" sz="2400" b="1" dirty="0" smtClean="0"/>
              <a:t>(OH)</a:t>
            </a:r>
            <a:r>
              <a:rPr lang="cs-CZ" sz="2400" b="1" baseline="30000" dirty="0" smtClean="0"/>
              <a:t>-I</a:t>
            </a:r>
          </a:p>
          <a:p>
            <a:pPr marL="36000" indent="-51435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mojeskola.cz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Vyuka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Php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Learning</a:t>
            </a:r>
            <a:r>
              <a:rPr lang="cs-CZ" sz="1800" b="1" dirty="0" smtClean="0">
                <a:hlinkClick r:id="rId2"/>
              </a:rPr>
              <a:t>/Chemie/nazvoslovi2.php</a:t>
            </a:r>
          </a:p>
          <a:p>
            <a:pPr marL="36000" indent="-514350"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mojeskola.cz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Vyuka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Php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Vypocty.php</a:t>
            </a:r>
            <a:endParaRPr lang="cs-CZ" sz="1800" b="1" dirty="0" smtClean="0">
              <a:hlinkClick r:id="rId2"/>
            </a:endParaRPr>
          </a:p>
          <a:p>
            <a:pPr marL="1293300" lvl="3" indent="-514350">
              <a:spcBef>
                <a:spcPts val="0"/>
              </a:spcBef>
              <a:buNone/>
            </a:pPr>
            <a:r>
              <a:rPr lang="cs-CZ" sz="1400" b="1" dirty="0" smtClean="0"/>
              <a:t>… tam hledejte více</a:t>
            </a:r>
            <a:endParaRPr lang="cs-CZ" sz="1400" b="1" dirty="0" smtClean="0">
              <a:hlinkClick r:id="rId2"/>
            </a:endParaRPr>
          </a:p>
          <a:p>
            <a:pPr marL="36000" indent="-514350"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procvicuj.cz</a:t>
            </a:r>
            <a:r>
              <a:rPr lang="cs-CZ" sz="1800" b="1" dirty="0" smtClean="0">
                <a:hlinkClick r:id="rId2"/>
              </a:rPr>
              <a:t>/demo/chemie/chemie_</a:t>
            </a:r>
            <a:r>
              <a:rPr lang="cs-CZ" sz="1800" b="1" dirty="0" err="1" smtClean="0">
                <a:hlinkClick r:id="rId2"/>
              </a:rPr>
              <a:t>nazvoslovi</a:t>
            </a:r>
            <a:r>
              <a:rPr lang="cs-CZ" sz="1800" b="1" dirty="0" smtClean="0">
                <a:hlinkClick r:id="rId2"/>
              </a:rPr>
              <a:t>/index.</a:t>
            </a:r>
            <a:r>
              <a:rPr lang="cs-CZ" sz="1800" b="1" dirty="0" err="1" smtClean="0">
                <a:hlinkClick r:id="rId2"/>
              </a:rPr>
              <a:t>php</a:t>
            </a:r>
            <a:endParaRPr lang="cs-CZ" sz="1800" b="1" dirty="0" smtClean="0">
              <a:hlinkClick r:id="rId2"/>
            </a:endParaRPr>
          </a:p>
          <a:p>
            <a:pPr marL="36000" indent="-514350"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aristoteles.cz</a:t>
            </a:r>
            <a:r>
              <a:rPr lang="cs-CZ" sz="1800" b="1" dirty="0" smtClean="0">
                <a:hlinkClick r:id="rId2"/>
              </a:rPr>
              <a:t>/chemie/chemie.</a:t>
            </a:r>
            <a:r>
              <a:rPr lang="cs-CZ" sz="1800" b="1" dirty="0" err="1" smtClean="0">
                <a:hlinkClick r:id="rId2"/>
              </a:rPr>
              <a:t>php</a:t>
            </a:r>
            <a:r>
              <a:rPr lang="cs-CZ" sz="1800" b="1" dirty="0" smtClean="0">
                <a:hlinkClick r:id="rId2"/>
              </a:rPr>
              <a:t> </a:t>
            </a:r>
            <a:endParaRPr lang="cs-CZ" sz="1800" b="1" dirty="0" smtClean="0"/>
          </a:p>
          <a:p>
            <a:pPr marL="36000" lvl="2" indent="-514350">
              <a:spcBef>
                <a:spcPts val="0"/>
              </a:spcBef>
              <a:buNone/>
            </a:pPr>
            <a:r>
              <a:rPr lang="cs-CZ" sz="1800" dirty="0" smtClean="0"/>
              <a:t>např. </a:t>
            </a:r>
          </a:p>
          <a:p>
            <a:pPr marL="36000" lvl="2" indent="-514350">
              <a:spcBef>
                <a:spcPts val="0"/>
              </a:spcBef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aristoteles.cz</a:t>
            </a:r>
            <a:r>
              <a:rPr lang="cs-CZ" sz="1800" b="1" dirty="0" smtClean="0">
                <a:hlinkClick r:id="rId2"/>
              </a:rPr>
              <a:t>/chemie/</a:t>
            </a:r>
            <a:r>
              <a:rPr lang="cs-CZ" sz="1800" b="1" dirty="0" err="1" smtClean="0">
                <a:hlinkClick r:id="rId2"/>
              </a:rPr>
              <a:t>chemicke</a:t>
            </a:r>
            <a:r>
              <a:rPr lang="cs-CZ" sz="1800" b="1" dirty="0" smtClean="0">
                <a:hlinkClick r:id="rId2"/>
              </a:rPr>
              <a:t>_</a:t>
            </a:r>
            <a:r>
              <a:rPr lang="cs-CZ" sz="1800" b="1" dirty="0" err="1" smtClean="0">
                <a:hlinkClick r:id="rId2"/>
              </a:rPr>
              <a:t>nazvoslovi</a:t>
            </a:r>
            <a:r>
              <a:rPr lang="cs-CZ" sz="1800" b="1" dirty="0" smtClean="0">
                <a:hlinkClick r:id="rId2"/>
              </a:rPr>
              <a:t>/oxidy/oxidy-</a:t>
            </a:r>
            <a:r>
              <a:rPr lang="cs-CZ" sz="1800" b="1" dirty="0" err="1" smtClean="0">
                <a:hlinkClick r:id="rId2"/>
              </a:rPr>
              <a:t>nazvoslovi.php</a:t>
            </a:r>
            <a:endParaRPr lang="cs-CZ" sz="1800" b="1" dirty="0" smtClean="0"/>
          </a:p>
          <a:p>
            <a:pPr marL="36000" lvl="1" indent="-514350">
              <a:spcBef>
                <a:spcPts val="0"/>
              </a:spcBef>
              <a:buNone/>
            </a:pPr>
            <a:endParaRPr lang="cs-CZ" sz="1800" b="1" baseline="30000" dirty="0" smtClean="0"/>
          </a:p>
          <a:p>
            <a:pPr marL="36000" indent="-514350"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fce.vutbr.cz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che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doc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chemnom.swf</a:t>
            </a:r>
            <a:r>
              <a:rPr lang="cs-CZ" sz="1800" b="1" dirty="0" smtClean="0"/>
              <a:t>  (je drobnějšího písma) …aj.</a:t>
            </a:r>
          </a:p>
          <a:p>
            <a:pPr marL="514350" indent="-514350">
              <a:spcBef>
                <a:spcPts val="0"/>
              </a:spcBef>
              <a:buFont typeface="Wingdings" pitchFamily="2" charset="2"/>
              <a:buChar char="Ø"/>
            </a:pPr>
            <a:endParaRPr lang="cs-CZ" sz="2000" b="1" dirty="0" smtClean="0"/>
          </a:p>
          <a:p>
            <a:pPr marL="514350" indent="-514350">
              <a:spcBef>
                <a:spcPts val="0"/>
              </a:spcBef>
              <a:buFont typeface="Wingdings" pitchFamily="2" charset="2"/>
              <a:buChar char="Ø"/>
            </a:pPr>
            <a:endParaRPr lang="cs-CZ" sz="2000" b="1" dirty="0" smtClean="0"/>
          </a:p>
          <a:p>
            <a:pPr marL="914400" lvl="1" indent="-514350">
              <a:buNone/>
            </a:pPr>
            <a:endParaRPr lang="cs-CZ" sz="2400" b="1" baseline="30000" dirty="0" smtClean="0"/>
          </a:p>
          <a:p>
            <a:pPr marL="914400" lvl="1" indent="-514350">
              <a:buNone/>
            </a:pPr>
            <a:endParaRPr lang="cs-CZ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DOMÁCÍ ÚKOL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592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sz="2400" dirty="0" smtClean="0"/>
              <a:t>Vnímejme následující dvojice VZOREC-NÁZEV jako druhou sadu „nových chemických slovíček“, která je potřeba znát zpaměti!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58" y="3214686"/>
            <a:ext cx="4000528" cy="27860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b="1" dirty="0" smtClean="0"/>
              <a:t>NaCl</a:t>
            </a:r>
            <a:r>
              <a:rPr lang="cs-CZ" sz="3200" dirty="0" smtClean="0"/>
              <a:t> chlorid sodný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3200" b="1" dirty="0" smtClean="0"/>
              <a:t>CaCl</a:t>
            </a:r>
            <a:r>
              <a:rPr lang="cs-CZ" sz="3200" b="1" baseline="-25000" dirty="0" smtClean="0"/>
              <a:t>2</a:t>
            </a:r>
            <a:r>
              <a:rPr lang="cs-CZ" sz="3200" dirty="0" smtClean="0"/>
              <a:t> chlorid vápenatý</a:t>
            </a:r>
          </a:p>
          <a:p>
            <a:pPr marL="342900" indent="-342900">
              <a:spcBef>
                <a:spcPct val="20000"/>
              </a:spcBef>
            </a:pPr>
            <a:r>
              <a:rPr lang="cs-CZ" sz="3200" b="1" dirty="0" smtClean="0"/>
              <a:t>CaSO</a:t>
            </a:r>
            <a:r>
              <a:rPr lang="cs-CZ" sz="3200" b="1" baseline="-25000" dirty="0" smtClean="0"/>
              <a:t>4</a:t>
            </a:r>
            <a:r>
              <a:rPr lang="cs-CZ" sz="3200" dirty="0" smtClean="0"/>
              <a:t> síran vápenatý</a:t>
            </a:r>
          </a:p>
          <a:p>
            <a:pPr marL="342900" indent="-342900">
              <a:spcBef>
                <a:spcPct val="20000"/>
              </a:spcBef>
            </a:pPr>
            <a:r>
              <a:rPr lang="cs-CZ" sz="3200" b="1" dirty="0" smtClean="0"/>
              <a:t>Ca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(PO</a:t>
            </a:r>
            <a:r>
              <a:rPr lang="cs-CZ" sz="3200" b="1" baseline="-25000" dirty="0" smtClean="0"/>
              <a:t>4</a:t>
            </a:r>
            <a:r>
              <a:rPr lang="cs-CZ" sz="3200" b="1" dirty="0" smtClean="0"/>
              <a:t>)</a:t>
            </a:r>
            <a:r>
              <a:rPr lang="cs-CZ" sz="3200" b="1" baseline="-25000" dirty="0" smtClean="0"/>
              <a:t>2</a:t>
            </a:r>
            <a:r>
              <a:rPr lang="cs-CZ" sz="3200" dirty="0" smtClean="0"/>
              <a:t> </a:t>
            </a:r>
          </a:p>
          <a:p>
            <a:pPr marL="800100" lvl="1" indent="-342900">
              <a:spcBef>
                <a:spcPct val="20000"/>
              </a:spcBef>
            </a:pPr>
            <a:r>
              <a:rPr lang="cs-CZ" sz="3200" dirty="0" smtClean="0"/>
              <a:t>fosforečnan vápenatý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1968" y="3214686"/>
            <a:ext cx="4572032" cy="36433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000" b="1" dirty="0" smtClean="0"/>
              <a:t>H</a:t>
            </a:r>
            <a:r>
              <a:rPr lang="cs-CZ" sz="3000" b="1" baseline="-25000" dirty="0" smtClean="0"/>
              <a:t>2</a:t>
            </a:r>
            <a:r>
              <a:rPr lang="cs-CZ" sz="3000" b="1" dirty="0" smtClean="0"/>
              <a:t>CO</a:t>
            </a:r>
            <a:r>
              <a:rPr lang="cs-CZ" sz="3000" b="1" baseline="-25000" dirty="0" smtClean="0"/>
              <a:t>3</a:t>
            </a:r>
            <a:r>
              <a:rPr lang="cs-CZ" sz="3000" dirty="0" smtClean="0"/>
              <a:t> kyselina uhličitá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3000" b="1" dirty="0" smtClean="0"/>
              <a:t>NaHCO</a:t>
            </a:r>
            <a:r>
              <a:rPr lang="cs-CZ" sz="3000" b="1" baseline="-25000" dirty="0" smtClean="0"/>
              <a:t>3</a:t>
            </a:r>
            <a:r>
              <a:rPr lang="cs-CZ" sz="3000" dirty="0" smtClean="0"/>
              <a:t> </a:t>
            </a:r>
            <a:r>
              <a:rPr lang="cs-CZ" sz="3000" dirty="0" err="1" smtClean="0"/>
              <a:t>hydrogenuhličitan</a:t>
            </a:r>
            <a:r>
              <a:rPr lang="cs-CZ" sz="3000" dirty="0" smtClean="0"/>
              <a:t> </a:t>
            </a:r>
          </a:p>
          <a:p>
            <a:pPr marL="1257300" lvl="2" indent="-342900">
              <a:spcBef>
                <a:spcPct val="20000"/>
              </a:spcBef>
            </a:pPr>
            <a:r>
              <a:rPr lang="cs-CZ" sz="3000" dirty="0" smtClean="0"/>
              <a:t>		sodný</a:t>
            </a:r>
          </a:p>
          <a:p>
            <a:pPr marL="342900" indent="-342900">
              <a:spcBef>
                <a:spcPct val="20000"/>
              </a:spcBef>
            </a:pPr>
            <a:r>
              <a:rPr lang="cs-CZ" sz="3000" b="1" dirty="0" smtClean="0"/>
              <a:t>Na</a:t>
            </a:r>
            <a:r>
              <a:rPr lang="cs-CZ" sz="3000" b="1" baseline="-25000" dirty="0" smtClean="0"/>
              <a:t>2</a:t>
            </a:r>
            <a:r>
              <a:rPr lang="cs-CZ" sz="3000" b="1" dirty="0" smtClean="0"/>
              <a:t>CO</a:t>
            </a:r>
            <a:r>
              <a:rPr lang="cs-CZ" sz="3000" b="1" baseline="-25000" dirty="0" smtClean="0"/>
              <a:t>3</a:t>
            </a:r>
            <a:r>
              <a:rPr lang="cs-CZ" sz="3000" dirty="0" smtClean="0"/>
              <a:t> uhličitan sodný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000" b="1" dirty="0" smtClean="0"/>
              <a:t>CaCO</a:t>
            </a:r>
            <a:r>
              <a:rPr lang="cs-CZ" sz="3000" b="1" baseline="-25000" dirty="0" smtClean="0"/>
              <a:t>3</a:t>
            </a:r>
            <a:r>
              <a:rPr lang="cs-CZ" sz="3000" dirty="0" smtClean="0"/>
              <a:t> uhličitan vápenatý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DOMÁCÍ ÚKOL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7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Vytvořte si karty! </a:t>
            </a:r>
            <a:r>
              <a:rPr lang="cs-CZ" dirty="0" smtClean="0"/>
              <a:t>Jaké a jak?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Vezměte si tvrdý papír, nastříhejte ho na vhodně velké obdélníčky.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 jedné strany obdélníčku (tj. jakési karty) napište vzorec sloučeniny, na druhou stranu karty odpovídající název sloučeniny.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Karty promíchejte, pak karty jednotlivě snímejte – pro nápis na snímané kartě doplňte druhé ze dvojice, tj.  k názvu vzorec a ke vzorci název.  Takto si vzorce nejlépe sami procvičíte! </a:t>
            </a:r>
            <a:r>
              <a:rPr lang="cs-CZ" sz="2400" dirty="0" smtClean="0">
                <a:sym typeface="Wingdings" pitchFamily="2" charset="2"/>
              </a:rPr>
              <a:t>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sym typeface="Wingdings" pitchFamily="2" charset="2"/>
              </a:rPr>
              <a:t>Karty doneste do příští vyučovací hodiny!</a:t>
            </a:r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buNone/>
            </a:pPr>
            <a:r>
              <a:rPr lang="cs-CZ" sz="1200" b="1" dirty="0" smtClean="0"/>
              <a:t>Obrázek tematický</a:t>
            </a:r>
          </a:p>
          <a:p>
            <a:pPr>
              <a:spcBef>
                <a:spcPts val="0"/>
              </a:spcBef>
              <a:buNone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office.</a:t>
            </a:r>
            <a:r>
              <a:rPr lang="cs-CZ" sz="1200" i="1" dirty="0" err="1" smtClean="0"/>
              <a:t>microsoft.com</a:t>
            </a:r>
            <a:r>
              <a:rPr lang="cs-CZ" sz="1200" dirty="0" smtClean="0"/>
              <a:t> [online]. [cit. 31.8.2012]. Dostupný na WWW: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=chemie&amp;ex=1#</a:t>
            </a:r>
            <a:r>
              <a:rPr lang="cs-CZ" sz="1200" dirty="0" err="1" smtClean="0">
                <a:hlinkClick r:id="rId2"/>
              </a:rPr>
              <a:t>pg</a:t>
            </a:r>
            <a:r>
              <a:rPr lang="cs-CZ" sz="1200" dirty="0" smtClean="0">
                <a:hlinkClick r:id="rId2"/>
              </a:rPr>
              <a:t>:5|</a:t>
            </a:r>
            <a:endParaRPr lang="cs-CZ" sz="1200" dirty="0" smtClean="0"/>
          </a:p>
          <a:p>
            <a:pPr>
              <a:spcBef>
                <a:spcPts val="0"/>
              </a:spcBef>
              <a:buNone/>
            </a:pPr>
            <a:r>
              <a:rPr lang="cs-CZ" sz="1200" b="1" dirty="0" smtClean="0"/>
              <a:t>Obrázek učitelky </a:t>
            </a:r>
          </a:p>
          <a:p>
            <a:pPr>
              <a:spcBef>
                <a:spcPts val="0"/>
              </a:spcBef>
              <a:buNone/>
            </a:pPr>
            <a:r>
              <a:rPr lang="cs-CZ" sz="1200" dirty="0" smtClean="0"/>
              <a:t>AUTOR NEUVEDEN. Klipart Office Microsoft</a:t>
            </a:r>
          </a:p>
          <a:p>
            <a:pPr>
              <a:spcBef>
                <a:spcPts val="0"/>
              </a:spcBef>
              <a:buNone/>
            </a:pPr>
            <a:r>
              <a:rPr lang="cs-CZ" sz="1200" b="1" dirty="0" smtClean="0"/>
              <a:t>Obrázek vítězů</a:t>
            </a:r>
            <a:endParaRPr lang="cs-CZ" sz="1200" dirty="0" smtClean="0"/>
          </a:p>
          <a:p>
            <a:pPr>
              <a:spcBef>
                <a:spcPts val="0"/>
              </a:spcBef>
              <a:buNone/>
            </a:pPr>
            <a:r>
              <a:rPr lang="cs-CZ" sz="1200" dirty="0" smtClean="0"/>
              <a:t>AUTOR NEUVEDEN. 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 [online]. [cit. 12.5.2013]. Dostupný na WWW: </a:t>
            </a:r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=v%C3%</a:t>
            </a:r>
            <a:r>
              <a:rPr lang="cs-CZ" sz="1200" dirty="0" err="1" smtClean="0">
                <a:hlinkClick r:id="rId3"/>
              </a:rPr>
              <a:t>ADt</a:t>
            </a:r>
            <a:r>
              <a:rPr lang="cs-CZ" sz="1200" dirty="0" smtClean="0">
                <a:hlinkClick r:id="rId3"/>
              </a:rPr>
              <a:t>%C4%9Bz&amp;ex=2#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:MC900441936|</a:t>
            </a:r>
            <a:endParaRPr lang="cs-CZ" sz="1200" dirty="0" smtClean="0"/>
          </a:p>
          <a:p>
            <a:pPr lvl="1">
              <a:spcBef>
                <a:spcPts val="0"/>
              </a:spcBef>
              <a:buNone/>
            </a:pP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3282</TotalTime>
  <Words>1770</Words>
  <Application>Microsoft Office PowerPoint</Application>
  <PresentationFormat>Předvádění na obrazovce (4:3)</PresentationFormat>
  <Paragraphs>418</Paragraphs>
  <Slides>43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Snímek 1</vt:lpstr>
      <vt:lpstr>Chemická symbolika</vt:lpstr>
      <vt:lpstr>Základ chemické symboliky</vt:lpstr>
      <vt:lpstr> Pokyny pro všechny žáky</vt:lpstr>
      <vt:lpstr> Pokyny pro všechny žáky</vt:lpstr>
      <vt:lpstr>1. přípravné kolo</vt:lpstr>
      <vt:lpstr>STOP 1. přípravnému kolu</vt:lpstr>
      <vt:lpstr>Pokyny pro všechny zapisovatele:</vt:lpstr>
      <vt:lpstr>1. KOLO</vt:lpstr>
      <vt:lpstr>STOP 1. kolu</vt:lpstr>
      <vt:lpstr>Pokyny pro všechny zapisovatele:</vt:lpstr>
      <vt:lpstr>1. KOLO - řešení</vt:lpstr>
      <vt:lpstr>Pokyny pro všechny zapisovatele:</vt:lpstr>
      <vt:lpstr> Pokyny pro všechny žáky</vt:lpstr>
      <vt:lpstr> Pokyny pro všechny žáky</vt:lpstr>
      <vt:lpstr>2. přípravné kolo</vt:lpstr>
      <vt:lpstr>STOP 2. přípravnému kolu</vt:lpstr>
      <vt:lpstr>Pokyny pro všechny zapisovatele:</vt:lpstr>
      <vt:lpstr>Pokyny pro všechny zapisovatele:</vt:lpstr>
      <vt:lpstr>2. KOLO</vt:lpstr>
      <vt:lpstr>STOP 2. kolu</vt:lpstr>
      <vt:lpstr>Pokyny pro všechny zapisovatele:</vt:lpstr>
      <vt:lpstr>2. KOLO - řešení</vt:lpstr>
      <vt:lpstr>Pokyny pro všechny zapisovatele:</vt:lpstr>
      <vt:lpstr> Pokyny pro všechny žáky</vt:lpstr>
      <vt:lpstr>3. přípravné kolo </vt:lpstr>
      <vt:lpstr>Koncovky</vt:lpstr>
      <vt:lpstr> Pokyny pro všechny žáky</vt:lpstr>
      <vt:lpstr>„Křížové pravidlo“</vt:lpstr>
      <vt:lpstr>„Křížové pravidlo“</vt:lpstr>
      <vt:lpstr>„Křížové pravidlo“</vt:lpstr>
      <vt:lpstr>STOP 3. přípravnému kolu</vt:lpstr>
      <vt:lpstr>Pokyny pro všechny zapisovatele:</vt:lpstr>
      <vt:lpstr>Pokyny pro všechny zapisovatele:</vt:lpstr>
      <vt:lpstr>3. KOLO</vt:lpstr>
      <vt:lpstr>STOP 3. kolu</vt:lpstr>
      <vt:lpstr>Pokyny pro všechny zapisovatele:</vt:lpstr>
      <vt:lpstr>3. KOLO - řešení</vt:lpstr>
      <vt:lpstr>DOMÁCÍ ÚKOL</vt:lpstr>
      <vt:lpstr>DOMÁCÍ ÚKOL</vt:lpstr>
      <vt:lpstr>DOMÁCÍ ÚKOL</vt:lpstr>
      <vt:lpstr>DOMÁCÍ ÚKOL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603</cp:revision>
  <dcterms:created xsi:type="dcterms:W3CDTF">2013-04-13T08:37:52Z</dcterms:created>
  <dcterms:modified xsi:type="dcterms:W3CDTF">2013-06-20T20:11:56Z</dcterms:modified>
</cp:coreProperties>
</file>