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82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VY_32_INOVACE_08_06_Národní </a:t>
          </a:r>
          <a:r>
            <a:rPr lang="cs-CZ" sz="2000" baseline="0" dirty="0" smtClean="0"/>
            <a:t>obrození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VY_32_INOVACE_08_06_Národní </a:t>
          </a:r>
          <a:r>
            <a:rPr lang="cs-CZ" sz="2000" kern="1200" baseline="0" dirty="0" smtClean="0"/>
            <a:t>obrození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8217389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počátcích </a:t>
            </a:r>
            <a:r>
              <a:rPr lang="cs-CZ" sz="2200" dirty="0" smtClean="0"/>
              <a:t>národního obrození. Obrázky řady osobností </a:t>
            </a:r>
            <a:r>
              <a:rPr lang="cs-CZ" sz="2200" dirty="0" smtClean="0"/>
              <a:t>nejsou v učebnici k dispozici. Učitel tyto obrázky může využít i k podněcování diskuze se žáky. Následuje zápis. Po něm  si žáci ověří svoje znalosti spojováním obrázků </a:t>
            </a:r>
            <a:r>
              <a:rPr lang="cs-CZ" sz="2200" dirty="0" smtClean="0"/>
              <a:t>osobností národního obrození s jejich jmény. </a:t>
            </a:r>
            <a:r>
              <a:rPr lang="cs-CZ" sz="2200" dirty="0" smtClean="0"/>
              <a:t>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</a:t>
            </a:r>
            <a:r>
              <a:rPr lang="cs-CZ" sz="2200" dirty="0" smtClean="0"/>
              <a:t>osobností národního obrození k jejich jménům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</a:t>
            </a:r>
            <a:r>
              <a:rPr lang="cs-CZ" sz="2200" dirty="0" smtClean="0"/>
              <a:t>národní obrození, </a:t>
            </a:r>
            <a:r>
              <a:rPr lang="cs-CZ" sz="2200" dirty="0" err="1" smtClean="0"/>
              <a:t>Dobner</a:t>
            </a:r>
            <a:r>
              <a:rPr lang="cs-CZ" sz="2200" dirty="0" smtClean="0"/>
              <a:t>, </a:t>
            </a:r>
            <a:r>
              <a:rPr lang="cs-CZ" sz="2200" dirty="0" err="1" smtClean="0"/>
              <a:t>Pelcl</a:t>
            </a:r>
            <a:r>
              <a:rPr lang="cs-CZ" sz="2200" dirty="0" smtClean="0"/>
              <a:t>, Dobrovský, </a:t>
            </a:r>
            <a:r>
              <a:rPr lang="cs-CZ" sz="2200" dirty="0" err="1" smtClean="0"/>
              <a:t>Puchmajer</a:t>
            </a:r>
            <a:r>
              <a:rPr lang="cs-CZ" sz="2200" dirty="0" smtClean="0"/>
              <a:t>, Kramerius, </a:t>
            </a:r>
            <a:r>
              <a:rPr lang="cs-CZ" sz="2200" dirty="0" smtClean="0"/>
              <a:t>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3922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8839200" cy="1143000"/>
          </a:xfrm>
        </p:spPr>
        <p:txBody>
          <a:bodyPr/>
          <a:lstStyle/>
          <a:p>
            <a:r>
              <a:rPr lang="cs-CZ" sz="4000"/>
              <a:t>ČESKÉ NÁRODNÍ OBROZENÍ</a:t>
            </a:r>
          </a:p>
        </p:txBody>
      </p:sp>
      <p:pic>
        <p:nvPicPr>
          <p:cNvPr id="7170" name="Picture 2" descr="Soubor:Ctin&amp;ecaron;ves, &amp;Rcaron;íp a obe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611888" cy="4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033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Gelasius</a:t>
            </a:r>
            <a:r>
              <a:rPr lang="cs-CZ" dirty="0"/>
              <a:t> </a:t>
            </a:r>
            <a:r>
              <a:rPr lang="cs-CZ" dirty="0" err="1"/>
              <a:t>Dobner</a:t>
            </a:r>
            <a:endParaRPr lang="cs-CZ" dirty="0"/>
          </a:p>
        </p:txBody>
      </p:sp>
      <p:pic>
        <p:nvPicPr>
          <p:cNvPr id="6146" name="Picture 2" descr="Soubor:DOBN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3057525" cy="412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826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František Martin </a:t>
            </a:r>
            <a:r>
              <a:rPr lang="cs-CZ" dirty="0" err="1"/>
              <a:t>Pelcl</a:t>
            </a:r>
            <a:endParaRPr lang="cs-CZ" dirty="0"/>
          </a:p>
        </p:txBody>
      </p:sp>
      <p:pic>
        <p:nvPicPr>
          <p:cNvPr id="5122" name="Picture 2" descr="Soubor:Pelcl Rychn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88772"/>
            <a:ext cx="3926210" cy="523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133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953000" y="2438400"/>
            <a:ext cx="41910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Josef Dobrovský</a:t>
            </a:r>
            <a:br>
              <a:rPr lang="cs-CZ" dirty="0"/>
            </a:br>
            <a:r>
              <a:rPr lang="cs-CZ" dirty="0"/>
              <a:t>1753-1829</a:t>
            </a:r>
          </a:p>
        </p:txBody>
      </p:sp>
      <p:pic>
        <p:nvPicPr>
          <p:cNvPr id="4098" name="Picture 2" descr="Soubor:Josef Dobrovsky Vili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46767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03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Antonín Jaroslav </a:t>
            </a:r>
            <a:r>
              <a:rPr lang="cs-CZ" dirty="0" err="1"/>
              <a:t>Puchmajer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1769-1820</a:t>
            </a:r>
          </a:p>
        </p:txBody>
      </p:sp>
      <p:pic>
        <p:nvPicPr>
          <p:cNvPr id="3074" name="Picture 2" descr="Soubor:A-Puchmaj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00808"/>
            <a:ext cx="3744416" cy="499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643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Matěj Václav Kramerius</a:t>
            </a:r>
            <a:br>
              <a:rPr lang="cs-CZ" dirty="0"/>
            </a:br>
            <a:r>
              <a:rPr lang="cs-CZ" dirty="0"/>
              <a:t>1753-1808</a:t>
            </a:r>
          </a:p>
        </p:txBody>
      </p:sp>
      <p:pic>
        <p:nvPicPr>
          <p:cNvPr id="2050" name="Picture 2" descr="Soubor:Vaclav Matej Kramerius Zoula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57"/>
          <a:stretch/>
        </p:blipFill>
        <p:spPr bwMode="auto">
          <a:xfrm>
            <a:off x="2601400" y="1412776"/>
            <a:ext cx="3914775" cy="525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02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70104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příčiny vzniku:</a:t>
            </a:r>
          </a:p>
          <a:p>
            <a:pPr>
              <a:lnSpc>
                <a:spcPct val="90000"/>
              </a:lnSpc>
            </a:pPr>
            <a:r>
              <a:rPr lang="cs-CZ" sz="3000"/>
              <a:t>pod vlivem francouzské revoluce – </a:t>
            </a:r>
            <a:r>
              <a:rPr lang="cs-CZ" sz="3000" u="sng"/>
              <a:t>utváření národů</a:t>
            </a:r>
          </a:p>
          <a:p>
            <a:pPr>
              <a:lnSpc>
                <a:spcPct val="90000"/>
              </a:lnSpc>
            </a:pPr>
            <a:r>
              <a:rPr lang="cs-CZ" sz="3000"/>
              <a:t>soužití lidí ve městech – společný jazyk</a:t>
            </a:r>
          </a:p>
          <a:p>
            <a:pPr>
              <a:lnSpc>
                <a:spcPct val="90000"/>
              </a:lnSpc>
            </a:pPr>
            <a:r>
              <a:rPr lang="cs-CZ" sz="3000"/>
              <a:t>zaostávání politické a hospodářské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I. fáze – </a:t>
            </a:r>
            <a:r>
              <a:rPr lang="cs-CZ" sz="3000" u="sng"/>
              <a:t>historicko-jazyková</a:t>
            </a:r>
          </a:p>
          <a:p>
            <a:pPr>
              <a:lnSpc>
                <a:spcPct val="90000"/>
              </a:lnSpc>
            </a:pPr>
            <a:r>
              <a:rPr lang="cs-CZ" sz="3000" u="sng"/>
              <a:t>čeština od 16.st. upadala</a:t>
            </a:r>
            <a:r>
              <a:rPr lang="cs-CZ" sz="3000"/>
              <a:t> – nebyla používána jako státní jazyk</a:t>
            </a:r>
            <a:r>
              <a:rPr lang="cs-CZ" sz="300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000"/>
              <a:t>neměla pojmy pro nové jevy</a:t>
            </a:r>
            <a:r>
              <a:rPr lang="cs-CZ" sz="300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000"/>
              <a:t>snaha oživit (obrodit jazyk)</a:t>
            </a:r>
          </a:p>
          <a:p>
            <a:pPr>
              <a:lnSpc>
                <a:spcPct val="90000"/>
              </a:lnSpc>
            </a:pPr>
            <a:r>
              <a:rPr lang="cs-CZ" sz="3000" u="sng"/>
              <a:t>poznání minulosti</a:t>
            </a:r>
            <a:r>
              <a:rPr lang="cs-CZ" sz="3000"/>
              <a:t> (Dobner a Pelcl)</a:t>
            </a:r>
          </a:p>
          <a:p>
            <a:pPr>
              <a:lnSpc>
                <a:spcPct val="90000"/>
              </a:lnSpc>
            </a:pPr>
            <a:r>
              <a:rPr lang="cs-CZ" sz="3000" u="sng"/>
              <a:t>Josef Dobrovský</a:t>
            </a:r>
            <a:r>
              <a:rPr lang="cs-CZ" sz="3000"/>
              <a:t> – položil základy moderní češtiny</a:t>
            </a:r>
          </a:p>
          <a:p>
            <a:pPr>
              <a:lnSpc>
                <a:spcPct val="90000"/>
              </a:lnSpc>
            </a:pPr>
            <a:r>
              <a:rPr lang="cs-CZ" sz="3000"/>
              <a:t>lidová tvorba</a:t>
            </a:r>
          </a:p>
          <a:p>
            <a:pPr>
              <a:lnSpc>
                <a:spcPct val="90000"/>
              </a:lnSpc>
            </a:pPr>
            <a:r>
              <a:rPr lang="cs-CZ" sz="3000"/>
              <a:t>Václav Matěj </a:t>
            </a:r>
            <a:r>
              <a:rPr lang="cs-CZ" sz="3000" u="sng"/>
              <a:t>Kramerius</a:t>
            </a:r>
            <a:r>
              <a:rPr lang="cs-CZ" sz="3000"/>
              <a:t> – založil </a:t>
            </a:r>
            <a:r>
              <a:rPr lang="cs-CZ" sz="3000" u="sng"/>
              <a:t>Českou expedici</a:t>
            </a:r>
            <a:r>
              <a:rPr lang="cs-CZ" sz="3000"/>
              <a:t> a vydával české noviny</a:t>
            </a:r>
          </a:p>
          <a:p>
            <a:pPr>
              <a:lnSpc>
                <a:spcPct val="90000"/>
              </a:lnSpc>
            </a:pPr>
            <a:r>
              <a:rPr lang="cs-CZ" sz="3000"/>
              <a:t>Antonín Jaroslav Puchmajer – básník</a:t>
            </a:r>
          </a:p>
        </p:txBody>
      </p:sp>
    </p:spTree>
    <p:extLst>
      <p:ext uri="{BB962C8B-B14F-4D97-AF65-F5344CB8AC3E}">
        <p14:creationId xmlns:p14="http://schemas.microsoft.com/office/powerpoint/2010/main" val="187447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Antonín Jaroslav </a:t>
            </a:r>
            <a:r>
              <a:rPr lang="cs-CZ" sz="2400" dirty="0" err="1" smtClean="0"/>
              <a:t>Puchmajer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Josef Dobrovský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err="1"/>
              <a:t>Gelasius</a:t>
            </a:r>
            <a:r>
              <a:rPr lang="cs-CZ" sz="2400" dirty="0"/>
              <a:t> </a:t>
            </a:r>
            <a:r>
              <a:rPr lang="cs-CZ" sz="2400" dirty="0" err="1"/>
              <a:t>Dobner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105472" y="3340091"/>
            <a:ext cx="3186608" cy="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86607" y="1462154"/>
            <a:ext cx="3105473" cy="42711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1462154"/>
            <a:ext cx="3312332" cy="39562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7" name="Picture 2" descr="Soubor:A-Puchmaj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98" y="4497118"/>
            <a:ext cx="1638182" cy="218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Soubor:Josef Dobrovsky Vilim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98" y="2521184"/>
            <a:ext cx="1619672" cy="197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Soubor:DOBNER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33"/>
          <a:stretch/>
        </p:blipFill>
        <p:spPr bwMode="auto">
          <a:xfrm>
            <a:off x="657625" y="613069"/>
            <a:ext cx="1563618" cy="190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AKTRON.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http://upload.wikimedia.org/wikipedia/commons/thumb/f/f8/Ctin%C4%9Bves%2C_%C5%98%C3%ADp_a_obec.jpg/800px-Ctin%C4%9Bves%2C_%C5%98%C3%ADp_a_obec.jpg </a:t>
            </a:r>
            <a:endParaRPr lang="cs-CZ" sz="1200" dirty="0" smtClean="0"/>
          </a:p>
          <a:p>
            <a:r>
              <a:rPr lang="cs-CZ" sz="1200" dirty="0"/>
              <a:t>MALOVEC, Miroslav.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http://upload.wikimedia.org/wikipedia/commons/e/e5/DOBNER.JPG </a:t>
            </a:r>
            <a:endParaRPr lang="cs-CZ" sz="1200" dirty="0" smtClean="0"/>
          </a:p>
          <a:p>
            <a:r>
              <a:rPr lang="cs-CZ" sz="1200" dirty="0"/>
              <a:t>MANKA.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http://upload.wikimedia.org/wikipedia/commons/thumb/7/73/Pelcl_Rychnov.jpg/450px-Pelcl_Rychnov.jpg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http://upload.wikimedia.org/wikipedia/commons/thumb/6/68/Josef_Dobrovsky_Vilimek.jpg/491px-Josef_Dobrovsky_Vilimek.jpg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</a:t>
            </a:r>
            <a:r>
              <a:rPr lang="cs-CZ" sz="1200" dirty="0" smtClean="0"/>
              <a:t>upload.wikimedia.org/wikipedia/commons/thumb/4/4b/A-Puchmajer.JPG/450px-A-Puchmajer.JPG</a:t>
            </a:r>
          </a:p>
          <a:p>
            <a:r>
              <a:rPr lang="cs-CZ" sz="1200" dirty="0"/>
              <a:t>GUSTAV (AUGUSTIN) ZOULA.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/>
              <a:t>28.12.2012]. </a:t>
            </a:r>
            <a:r>
              <a:rPr lang="cs-CZ" sz="1200" dirty="0"/>
              <a:t>Dostupný na WWW: http://upload.wikimedia.org/wikipedia/commons/thumb/8/80/Vaclav_Matej_Kramerius_Zoula.png/411px-Vaclav_Matej_Kramerius_Zoula.png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</TotalTime>
  <Words>407</Words>
  <Application>Microsoft Office PowerPoint</Application>
  <PresentationFormat>Předvádění na obrazovce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ČESKÉ NÁRODNÍ OBROZENÍ</vt:lpstr>
      <vt:lpstr>Gelasius Dobner</vt:lpstr>
      <vt:lpstr>František Martin Pelcl</vt:lpstr>
      <vt:lpstr>Josef Dobrovský 1753-1829</vt:lpstr>
      <vt:lpstr>Antonín Jaroslav Puchmajer 1769-1820</vt:lpstr>
      <vt:lpstr>Matěj Václav Kramerius 1753-1808</vt:lpstr>
      <vt:lpstr>Prezentace aplikace PowerPoint</vt:lpstr>
      <vt:lpstr>Antonín Jaroslav Puchmajer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56</cp:revision>
  <dcterms:created xsi:type="dcterms:W3CDTF">2011-06-20T10:40:08Z</dcterms:created>
  <dcterms:modified xsi:type="dcterms:W3CDTF">2013-06-18T19:19:53Z</dcterms:modified>
</cp:coreProperties>
</file>