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E173934F-D507-4636-8A53-610A5B01249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9D85C4F-4890-4B6F-8CDB-A4397F4A2BF1}" type="datetimeFigureOut">
              <a:rPr lang="cs-CZ" smtClean="0"/>
              <a:t>27.5.2013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Vyukove-tabulky/Modely-teles.html" TargetMode="External"/><Relationship Id="rId2" Type="http://schemas.openxmlformats.org/officeDocument/2006/relationships/hyperlink" Target="http://www.datakabinet.cz/cs/Vyukove-materialy-a-data/Matematika-a-jeji-aplikace/Ilustrace-a-obrazky/Kolmy-jehlan-bez-popisu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1956047"/>
          </a:xfrm>
        </p:spPr>
        <p:txBody>
          <a:bodyPr/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JEHLANU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3608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043608" y="594928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VY_42_INOVACE_ 30_02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816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jehlanu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860032" y="1780991"/>
                <a:ext cx="2088000" cy="901785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i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8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1780991"/>
                <a:ext cx="2088000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28575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55975"/>
            <a:ext cx="3871258" cy="3562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Kosoúhelník 3"/>
          <p:cNvSpPr/>
          <p:nvPr/>
        </p:nvSpPr>
        <p:spPr>
          <a:xfrm rot="21240000" flipH="1">
            <a:off x="848106" y="4075435"/>
            <a:ext cx="3168087" cy="512011"/>
          </a:xfrm>
          <a:prstGeom prst="parallelogram">
            <a:avLst>
              <a:gd name="adj" fmla="val 222430"/>
            </a:avLst>
          </a:prstGeom>
          <a:solidFill>
            <a:srgbClr val="FF0000">
              <a:alpha val="2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403173" y="1780991"/>
            <a:ext cx="0" cy="25586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43808" y="4869160"/>
            <a:ext cx="1567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 </a:t>
            </a:r>
            <a:r>
              <a:rPr lang="cs-CZ" sz="2800" i="1" dirty="0" err="1" smtClean="0"/>
              <a:t>S</a:t>
            </a:r>
            <a:r>
              <a:rPr lang="cs-CZ" sz="2800" i="1" baseline="-25000" dirty="0" err="1" smtClean="0"/>
              <a:t>p</a:t>
            </a:r>
            <a:endParaRPr lang="cs-CZ" sz="2800" i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2843808" y="4221090"/>
            <a:ext cx="216024" cy="648070"/>
          </a:xfrm>
          <a:prstGeom prst="straightConnector1">
            <a:avLst/>
          </a:prstGeom>
          <a:ln w="19050"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403173" y="335699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v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3217122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err="1" smtClean="0"/>
              <a:t>S</a:t>
            </a:r>
            <a:r>
              <a:rPr lang="cs-CZ" sz="2800" i="1" baseline="-25000" dirty="0" err="1" smtClean="0"/>
              <a:t>p</a:t>
            </a:r>
            <a:r>
              <a:rPr lang="cs-CZ" sz="2800" i="1" dirty="0" smtClean="0"/>
              <a:t> </a:t>
            </a:r>
            <a:r>
              <a:rPr lang="cs-CZ" sz="2800" dirty="0" smtClean="0"/>
              <a:t>…. obsah podstavy</a:t>
            </a:r>
          </a:p>
          <a:p>
            <a:r>
              <a:rPr lang="cs-CZ" sz="2800" i="1" dirty="0" smtClean="0"/>
              <a:t>v</a:t>
            </a:r>
            <a:r>
              <a:rPr lang="cs-CZ" sz="2800" dirty="0" smtClean="0"/>
              <a:t> … výška jehlanu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4622938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Objem jehlanu je třetina objemu hranolu se shodnou podstavou a výškou.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7914" y="4499828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06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4" grpId="0" animBg="1"/>
      <p:bldP spid="10" grpId="0"/>
      <p:bldP spid="16" grpId="0"/>
      <p:bldP spid="17" grpId="0"/>
      <p:bldP spid="18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620000" cy="1143000"/>
          </a:xfrm>
        </p:spPr>
        <p:txBody>
          <a:bodyPr/>
          <a:lstStyle/>
          <a:p>
            <a:r>
              <a:rPr lang="cs-CZ" b="1" dirty="0" smtClean="0"/>
              <a:t>Objem pravidelného čtyřbokého jehlanu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3304" y="1862294"/>
            <a:ext cx="3835562" cy="3529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771800" y="1700808"/>
            <a:ext cx="2448272" cy="504055"/>
          </a:xfrm>
          <a:prstGeom prst="straightConnector1">
            <a:avLst/>
          </a:prstGeom>
          <a:ln w="28575">
            <a:solidFill>
              <a:schemeClr val="bg2">
                <a:lumMod val="2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220072" y="197403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Podstava - čtverec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478617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4833493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a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27158" y="370413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v</a:t>
            </a:r>
            <a:endParaRPr lang="cs-CZ" sz="2400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21893" y="5392165"/>
                <a:ext cx="2950794" cy="9017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𝑉</m:t>
                      </m:r>
                      <m:r>
                        <a:rPr lang="cs-CZ" sz="28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. </m:t>
                      </m:r>
                      <m:r>
                        <a:rPr lang="cs-CZ" sz="28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1893" y="5392165"/>
                <a:ext cx="2950794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99992" y="2636912"/>
                <a:ext cx="2950794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𝑉</m:t>
                      </m:r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. </m:t>
                      </m:r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636912"/>
                <a:ext cx="2950794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355976" y="3501900"/>
                <a:ext cx="2950794" cy="866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𝑉</m:t>
                      </m:r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</a:rPr>
                            <m:t>. 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3501900"/>
                <a:ext cx="2950794" cy="86613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406136" y="4400426"/>
                <a:ext cx="2950794" cy="866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𝑉</m:t>
                      </m:r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</a:rPr>
                        <m:t>. </m:t>
                      </m:r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6136" y="4400426"/>
                <a:ext cx="2950794" cy="86613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406136" y="5379714"/>
                <a:ext cx="2950794" cy="7254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𝑉</m:t>
                      </m:r>
                      <m:r>
                        <a:rPr lang="cs-CZ" sz="2400" b="0" i="1" smtClean="0"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6136" y="5379714"/>
                <a:ext cx="2950794" cy="72545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611277" y="4820839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51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9" grpId="0"/>
      <p:bldP spid="10" grpId="0"/>
      <p:bldP spid="8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047" y="188640"/>
            <a:ext cx="76200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395536" y="2568494"/>
            <a:ext cx="5336648" cy="2432568"/>
            <a:chOff x="504718" y="1628800"/>
            <a:chExt cx="5579450" cy="2801900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04718" y="1628800"/>
              <a:ext cx="4968552" cy="2801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763688" y="4061368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rgbClr val="FF0000"/>
                  </a:solidFill>
                </a:rPr>
                <a:t>a = 5 cm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067944" y="3954504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>
                  <a:solidFill>
                    <a:srgbClr val="FF0000"/>
                  </a:solidFill>
                </a:rPr>
                <a:t>b</a:t>
              </a:r>
              <a:r>
                <a:rPr lang="cs-CZ" b="1" i="1" dirty="0" smtClean="0">
                  <a:solidFill>
                    <a:srgbClr val="FF0000"/>
                  </a:solidFill>
                </a:rPr>
                <a:t> = 3 cm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006411" y="2940950"/>
              <a:ext cx="20162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>
                  <a:solidFill>
                    <a:srgbClr val="FF0000"/>
                  </a:solidFill>
                </a:rPr>
                <a:t>v</a:t>
              </a:r>
              <a:r>
                <a:rPr lang="cs-CZ" b="1" i="1" dirty="0" smtClean="0">
                  <a:solidFill>
                    <a:srgbClr val="FF0000"/>
                  </a:solidFill>
                </a:rPr>
                <a:t> = 4 cm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504718" y="1551329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objem čtyřbokého jehlanu s obdélníkovou podstavou. Rozměry jehlanu jsou uvedeny na obrázku.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80112" y="2259215"/>
                <a:ext cx="2088000" cy="90178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8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2259215"/>
                <a:ext cx="2088000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373553" y="4298657"/>
                <a:ext cx="2820406" cy="90178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.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𝟓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3553" y="4298657"/>
                <a:ext cx="2820406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634720" y="5517232"/>
                <a:ext cx="2088000" cy="52322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u="sng" smtClean="0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𝐕</m:t>
                    </m:r>
                    <m:r>
                      <a:rPr lang="cs-CZ" sz="2800" b="1" u="sng" smtClean="0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u="sng" smtClean="0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𝟐𝟎</m:t>
                    </m:r>
                    <m:r>
                      <a:rPr lang="cs-CZ" sz="2800" b="1" i="1" u="sng" smtClean="0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1" u="sng" smtClean="0">
                        <a:solidFill>
                          <a:schemeClr val="accent4">
                            <a:lumMod val="50000"/>
                          </a:schemeClr>
                        </a:solidFill>
                        <a:latin typeface="Cambria Math"/>
                      </a:rPr>
                      <m:t>𝒄𝒎</m:t>
                    </m:r>
                  </m:oMath>
                </a14:m>
                <a:r>
                  <a:rPr lang="cs-CZ" sz="2800" b="1" i="1" u="sng" baseline="30000" dirty="0" smtClean="0">
                    <a:solidFill>
                      <a:schemeClr val="accent4">
                        <a:lumMod val="50000"/>
                      </a:schemeClr>
                    </a:solidFill>
                  </a:rPr>
                  <a:t>3</a:t>
                </a:r>
                <a:endParaRPr lang="cs-CZ" sz="2800" b="1" i="1" u="sng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4720" y="5517232"/>
                <a:ext cx="2088000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4651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445567" y="3333886"/>
                <a:ext cx="2561894" cy="901785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8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𝒂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𝒃</m:t>
                      </m:r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8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8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5567" y="3333886"/>
                <a:ext cx="2561894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755575" y="4587636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8664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0993" y="1343983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Vypočítej objem pravidelného čtyřbokého jehlanu. Rozměry jehlanu jsou uvedeny na obrázku.</a:t>
            </a:r>
            <a:endParaRPr lang="cs-CZ" sz="2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79046" y="2084827"/>
            <a:ext cx="3128858" cy="2446264"/>
            <a:chOff x="471706" y="2134864"/>
            <a:chExt cx="3880601" cy="2948643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1706" y="2134864"/>
              <a:ext cx="3204000" cy="29486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043608" y="4653860"/>
              <a:ext cx="2088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rgbClr val="FF0000"/>
                  </a:solidFill>
                </a:rPr>
                <a:t>a = 6 cm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651037" y="3690845"/>
              <a:ext cx="1701270" cy="4451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err="1" smtClean="0">
                  <a:solidFill>
                    <a:srgbClr val="FF0000"/>
                  </a:solidFill>
                </a:rPr>
                <a:t>v</a:t>
              </a:r>
              <a:r>
                <a:rPr lang="cs-CZ" b="1" i="1" baseline="-25000" dirty="0" err="1" smtClean="0">
                  <a:solidFill>
                    <a:srgbClr val="FF0000"/>
                  </a:solidFill>
                </a:rPr>
                <a:t>s</a:t>
              </a:r>
              <a:r>
                <a:rPr lang="cs-CZ" b="1" i="1" dirty="0" smtClean="0">
                  <a:solidFill>
                    <a:srgbClr val="FF0000"/>
                  </a:solidFill>
                </a:rPr>
                <a:t> = 5 cm</a:t>
              </a:r>
              <a:endParaRPr lang="cs-CZ" b="1" i="1" dirty="0">
                <a:solidFill>
                  <a:srgbClr val="FF0000"/>
                </a:solidFill>
              </a:endParaRPr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2073706" y="2348880"/>
              <a:ext cx="842110" cy="2232248"/>
            </a:xfrm>
            <a:prstGeom prst="line">
              <a:avLst/>
            </a:prstGeom>
            <a:ln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1687" y="4951360"/>
                <a:ext cx="2088000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687" y="4951360"/>
                <a:ext cx="2088000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92411" y="3139009"/>
                <a:ext cx="104400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𝑣</m:t>
                      </m:r>
                      <m:r>
                        <a:rPr lang="cs-CZ" sz="2400" b="0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400" i="1" dirty="0">
                  <a:solidFill>
                    <a:schemeClr val="accent4">
                      <a:lumMod val="5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411" y="3139009"/>
                <a:ext cx="104400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598387" y="3391195"/>
            <a:ext cx="898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v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1870709" y="2262380"/>
            <a:ext cx="0" cy="1800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Skupina 22"/>
          <p:cNvGrpSpPr/>
          <p:nvPr/>
        </p:nvGrpSpPr>
        <p:grpSpPr>
          <a:xfrm>
            <a:off x="4198972" y="2134122"/>
            <a:ext cx="1147722" cy="2108442"/>
            <a:chOff x="900130" y="4553072"/>
            <a:chExt cx="1147722" cy="2108442"/>
          </a:xfrm>
        </p:grpSpPr>
        <p:sp>
          <p:nvSpPr>
            <p:cNvPr id="19" name="Pravoúhlý trojúhelník 18"/>
            <p:cNvSpPr/>
            <p:nvPr/>
          </p:nvSpPr>
          <p:spPr>
            <a:xfrm>
              <a:off x="1255764" y="4553072"/>
              <a:ext cx="792088" cy="1743001"/>
            </a:xfrm>
            <a:prstGeom prst="rtTriangle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900130" y="5805904"/>
              <a:ext cx="720000" cy="855610"/>
              <a:chOff x="3022052" y="5538853"/>
              <a:chExt cx="720000" cy="855610"/>
            </a:xfrm>
          </p:grpSpPr>
          <p:sp>
            <p:nvSpPr>
              <p:cNvPr id="20" name="Výseč 19"/>
              <p:cNvSpPr/>
              <p:nvPr/>
            </p:nvSpPr>
            <p:spPr>
              <a:xfrm>
                <a:off x="3022052" y="5674463"/>
                <a:ext cx="720000" cy="720000"/>
              </a:xfrm>
              <a:prstGeom prst="pie">
                <a:avLst>
                  <a:gd name="adj1" fmla="val 16151068"/>
                  <a:gd name="adj2" fmla="val 7911"/>
                </a:avLst>
              </a:prstGeom>
              <a:noFill/>
              <a:ln w="952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3382052" y="5538853"/>
                <a:ext cx="288000" cy="468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00B0F0"/>
                    </a:solidFill>
                  </a:rPr>
                  <a:t>.</a:t>
                </a:r>
                <a:endParaRPr lang="cs-CZ" sz="2800" b="1" dirty="0">
                  <a:solidFill>
                    <a:srgbClr val="00B0F0"/>
                  </a:solidFill>
                </a:endParaRP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812380" y="2455459"/>
                <a:ext cx="1334408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1600" b="1" i="1" baseline="-25000" dirty="0" err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𝒔</m:t>
                      </m:r>
                      <m:r>
                        <a:rPr lang="cs-CZ" sz="1600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= </m:t>
                      </m:r>
                      <m:r>
                        <a:rPr lang="cs-CZ" sz="1600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𝟓</m:t>
                      </m:r>
                      <m:r>
                        <a:rPr lang="cs-CZ" sz="1600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600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sz="1600" b="1" i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380" y="2455459"/>
                <a:ext cx="1334408" cy="33855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519260" y="3887116"/>
                <a:ext cx="1803751" cy="5159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16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𝒄𝒎</m:t>
                      </m:r>
                    </m:oMath>
                  </m:oMathPara>
                </a14:m>
                <a:endParaRPr lang="cs-CZ" sz="16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9260" y="3887116"/>
                <a:ext cx="1803751" cy="515975"/>
              </a:xfrm>
              <a:prstGeom prst="rect">
                <a:avLst/>
              </a:prstGeom>
              <a:blipFill rotWithShape="1">
                <a:blip r:embed="rId6"/>
                <a:stretch>
                  <a:fillRect b="-4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824912" y="2954343"/>
                <a:ext cx="7886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𝒗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 ?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4912" y="2954343"/>
                <a:ext cx="788640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>
            <a:stCxn id="19" idx="0"/>
          </p:cNvCxnSpPr>
          <p:nvPr/>
        </p:nvCxnSpPr>
        <p:spPr>
          <a:xfrm>
            <a:off x="4554606" y="2134122"/>
            <a:ext cx="0" cy="174844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6092411" y="3484136"/>
                <a:ext cx="2506134" cy="6905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𝒗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000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2000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000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𝒔</m:t>
                              </m:r>
                            </m:sub>
                          </m:sSub>
                        </m:e>
                        <m:sup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chemeClr val="accent4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chemeClr val="accent4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𝒂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chemeClr val="accent4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i="1" dirty="0">
                  <a:solidFill>
                    <a:schemeClr val="accent4">
                      <a:lumMod val="5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411" y="3484136"/>
                <a:ext cx="2506134" cy="6905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092411" y="4253594"/>
                <a:ext cx="2317465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𝒗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  <m:sSup>
                        <m:sSupPr>
                          <m:ctrlP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e>
                        <m:sup>
                          <m: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000" b="1" i="1" dirty="0">
                  <a:solidFill>
                    <a:schemeClr val="accent4">
                      <a:lumMod val="5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411" y="4253594"/>
                <a:ext cx="2317465" cy="4070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092411" y="4758972"/>
                <a:ext cx="2506134" cy="4426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𝒗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radPr>
                        <m:deg/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e>
                      </m:rad>
                    </m:oMath>
                  </m:oMathPara>
                </a14:m>
                <a:endParaRPr lang="cs-CZ" sz="2000" b="1" i="1" dirty="0">
                  <a:solidFill>
                    <a:schemeClr val="accent4">
                      <a:lumMod val="5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411" y="4758972"/>
                <a:ext cx="2506134" cy="4426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092411" y="5301208"/>
                <a:ext cx="2506134" cy="4426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𝒗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radPr>
                        <m:deg/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e>
                      </m:rad>
                    </m:oMath>
                  </m:oMathPara>
                </a14:m>
                <a:endParaRPr lang="cs-CZ" sz="2000" b="1" i="1" dirty="0">
                  <a:solidFill>
                    <a:schemeClr val="accent4">
                      <a:lumMod val="5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2411" y="5301208"/>
                <a:ext cx="2506134" cy="4426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108686" y="5842842"/>
                <a:ext cx="250613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𝒗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𝟒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𝒄𝒎</m:t>
                      </m:r>
                    </m:oMath>
                  </m:oMathPara>
                </a14:m>
                <a:endParaRPr lang="cs-CZ" sz="2000" b="1" i="1" dirty="0">
                  <a:solidFill>
                    <a:schemeClr val="accent4">
                      <a:lumMod val="5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8686" y="5842842"/>
                <a:ext cx="2506134" cy="4001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684319" y="4457143"/>
                <a:ext cx="2088000" cy="670568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0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0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0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0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319" y="4457143"/>
                <a:ext cx="2088000" cy="67056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723863" y="5169026"/>
                <a:ext cx="2084619" cy="670568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0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</m:t>
                      </m:r>
                      <m:r>
                        <a:rPr lang="cs-CZ" sz="20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𝟔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0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0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3863" y="5169026"/>
                <a:ext cx="2084619" cy="67056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684319" y="5842842"/>
                <a:ext cx="2084619" cy="407099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000" b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000" b="1" i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𝟒𝟖</m:t>
                      </m:r>
                      <m:r>
                        <a:rPr lang="cs-CZ" sz="2000" b="1" i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000" b="1" i="1" u="sng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u="sng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sz="2000" b="1" i="1" u="sng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000" b="1" u="sng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4319" y="5842842"/>
                <a:ext cx="2084619" cy="40709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Volný tvar 38"/>
          <p:cNvSpPr/>
          <p:nvPr/>
        </p:nvSpPr>
        <p:spPr>
          <a:xfrm>
            <a:off x="2159875" y="2455459"/>
            <a:ext cx="2612443" cy="886831"/>
          </a:xfrm>
          <a:custGeom>
            <a:avLst/>
            <a:gdLst>
              <a:gd name="connsiteX0" fmla="*/ 0 w 2475186"/>
              <a:gd name="connsiteY0" fmla="*/ 886831 h 886831"/>
              <a:gd name="connsiteX1" fmla="*/ 1087821 w 2475186"/>
              <a:gd name="connsiteY1" fmla="*/ 3962 h 886831"/>
              <a:gd name="connsiteX2" fmla="*/ 2475186 w 2475186"/>
              <a:gd name="connsiteY2" fmla="*/ 539989 h 886831"/>
              <a:gd name="connsiteX3" fmla="*/ 2475186 w 2475186"/>
              <a:gd name="connsiteY3" fmla="*/ 539989 h 886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75186" h="886831">
                <a:moveTo>
                  <a:pt x="0" y="886831"/>
                </a:moveTo>
                <a:cubicBezTo>
                  <a:pt x="337645" y="474300"/>
                  <a:pt x="675290" y="61769"/>
                  <a:pt x="1087821" y="3962"/>
                </a:cubicBezTo>
                <a:cubicBezTo>
                  <a:pt x="1500352" y="-53845"/>
                  <a:pt x="2475186" y="539989"/>
                  <a:pt x="2475186" y="539989"/>
                </a:cubicBezTo>
                <a:lnTo>
                  <a:pt x="2475186" y="539989"/>
                </a:lnTo>
              </a:path>
            </a:pathLst>
          </a:custGeom>
          <a:noFill/>
          <a:ln>
            <a:tailEnd type="stealth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441332" y="4030543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4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4613552" y="2077714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3304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3" grpId="0"/>
      <p:bldP spid="14" grpId="0"/>
      <p:bldP spid="15" grpId="0"/>
      <p:bldP spid="25" grpId="0"/>
      <p:bldP spid="26" grpId="0"/>
      <p:bldP spid="27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 animBg="1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732" y="188640"/>
            <a:ext cx="7620000" cy="1143000"/>
          </a:xfrm>
        </p:spPr>
        <p:txBody>
          <a:bodyPr/>
          <a:lstStyle/>
          <a:p>
            <a:r>
              <a:rPr lang="cs-CZ" b="1" dirty="0" smtClean="0"/>
              <a:t>Příklady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2756" y="1163793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 objem pravidelného trojbokého jehlanu. Výška jehlanu je 7 cm, délka podstavné hrany 6 cm.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2046" y="2063940"/>
            <a:ext cx="2579539" cy="2408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734" y="4072754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a = 6 cm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21906" y="4191982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a = 6 cm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50175" y="3236069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v</a:t>
            </a:r>
            <a:r>
              <a:rPr lang="cs-CZ" sz="2000" b="1" i="1" dirty="0" smtClean="0">
                <a:solidFill>
                  <a:srgbClr val="FF0000"/>
                </a:solidFill>
              </a:rPr>
              <a:t> = 7 cm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82046" y="4674846"/>
                <a:ext cx="2088000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b>
                        <m:sSubPr>
                          <m:ctrlP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046" y="4674846"/>
                <a:ext cx="2088000" cy="78617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82046" y="5589240"/>
                <a:ext cx="2548115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𝒂</m:t>
                          </m:r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. </m:t>
                          </m:r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sz="2400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</m:sub>
                          </m:sSub>
                        </m:num>
                        <m:den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24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046" y="5589240"/>
                <a:ext cx="2548115" cy="7861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554" y="2047440"/>
            <a:ext cx="2534856" cy="1533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426717" y="3351233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rgbClr val="FF0000"/>
                </a:solidFill>
              </a:rPr>
              <a:t>a = 6 cm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5193087" y="2124358"/>
            <a:ext cx="0" cy="126000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157896" y="2406569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err="1" smtClean="0">
                <a:solidFill>
                  <a:srgbClr val="FF0000"/>
                </a:solidFill>
              </a:rPr>
              <a:t>v</a:t>
            </a:r>
            <a:r>
              <a:rPr lang="cs-CZ" sz="2000" b="1" i="1" baseline="-25000" dirty="0" err="1">
                <a:solidFill>
                  <a:srgbClr val="FF0000"/>
                </a:solidFill>
              </a:rPr>
              <a:t>a</a:t>
            </a:r>
            <a:r>
              <a:rPr lang="cs-CZ" sz="2000" b="1" i="1" dirty="0" smtClean="0">
                <a:solidFill>
                  <a:srgbClr val="FF0000"/>
                </a:solidFill>
              </a:rPr>
              <a:t> = ?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37477" y="2754358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rgbClr val="FF0000"/>
                </a:solidFill>
              </a:rPr>
              <a:t>a = 6 cm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487315" y="3159719"/>
                <a:ext cx="2012154" cy="6306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𝒂</m:t>
                              </m:r>
                            </m:sub>
                          </m:sSub>
                        </m:e>
                        <m:sup>
                          <m: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−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>
                                      <a:solidFill>
                                        <a:schemeClr val="accent4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>
                                      <a:solidFill>
                                        <a:schemeClr val="accent4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𝒂</m:t>
                                  </m:r>
                                </m:num>
                                <m:den>
                                  <m:r>
                                    <a:rPr lang="cs-CZ" b="1" i="1">
                                      <a:solidFill>
                                        <a:schemeClr val="accent4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  <a:ea typeface="Cambria Math" pitchFamily="18" charset="0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7315" y="3159719"/>
                <a:ext cx="2012154" cy="63062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487315" y="3901583"/>
                <a:ext cx="1776191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𝒂</m:t>
                              </m:r>
                            </m:sub>
                          </m:sSub>
                        </m:e>
                        <m:sup>
                          <m: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−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e>
                        <m:sup>
                          <m: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7315" y="3901583"/>
                <a:ext cx="1776191" cy="3755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408799" y="4341330"/>
                <a:ext cx="1692964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 </m:t>
                              </m:r>
                              <m:r>
                                <a:rPr lang="cs-CZ" b="1" i="1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𝒗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chemeClr val="accent4">
                                      <a:lumMod val="50000"/>
                                    </a:schemeClr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𝒂</m:t>
                              </m:r>
                            </m:sub>
                          </m:sSub>
                        </m:e>
                        <m:sup>
                          <m:r>
                            <a:rPr lang="cs-CZ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𝟑𝟔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−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𝟗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8799" y="4341330"/>
                <a:ext cx="1692964" cy="3755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551042" y="4829920"/>
                <a:ext cx="1217833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𝒗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𝒂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𝟐𝟕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1042" y="4829920"/>
                <a:ext cx="1217833" cy="40197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487315" y="5231890"/>
                <a:ext cx="15359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𝒗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𝒂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𝟓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𝒄𝒎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7315" y="5231890"/>
                <a:ext cx="153593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491880" y="4072754"/>
                <a:ext cx="2548115" cy="7861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. </m:t>
                          </m:r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. 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𝟕</m:t>
                      </m:r>
                    </m:oMath>
                  </m:oMathPara>
                </a14:m>
                <a:endParaRPr lang="cs-CZ" sz="24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072754"/>
                <a:ext cx="2548115" cy="7861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509447" y="4874955"/>
                <a:ext cx="2548115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𝟑𝟔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400" b="1" i="1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9447" y="4874955"/>
                <a:ext cx="2548115" cy="470000"/>
              </a:xfrm>
              <a:prstGeom prst="rect">
                <a:avLst/>
              </a:prstGeom>
              <a:blipFill rotWithShape="1">
                <a:blip r:embed="rId12"/>
                <a:stretch>
                  <a:fillRect l="-718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538851" y="5375413"/>
                <a:ext cx="2548115" cy="470000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𝐕</m:t>
                      </m:r>
                      <m:r>
                        <a:rPr lang="cs-CZ" sz="2400" b="1" i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400" b="1" i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𝟑𝟔</m:t>
                      </m:r>
                      <m:r>
                        <a:rPr lang="cs-CZ" sz="2400" b="1" i="1" u="sng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400" b="1" i="1" u="sng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u="sng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sz="2400" b="1" i="1" u="sng" smtClean="0">
                              <a:solidFill>
                                <a:schemeClr val="accent4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400" b="1" u="sng" dirty="0">
                  <a:solidFill>
                    <a:schemeClr val="accent4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8851" y="5375413"/>
                <a:ext cx="2548115" cy="470000"/>
              </a:xfrm>
              <a:prstGeom prst="rect">
                <a:avLst/>
              </a:prstGeom>
              <a:blipFill rotWithShape="1">
                <a:blip r:embed="rId13"/>
                <a:stretch>
                  <a:fillRect l="-718"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3509447" y="2614005"/>
            <a:ext cx="1476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rgbClr val="FF0000"/>
                </a:solidFill>
              </a:rPr>
              <a:t>a = 6 cm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28862" y="2090205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obr. </a:t>
            </a:r>
            <a:r>
              <a:rPr lang="cs-CZ" dirty="0"/>
              <a:t> 6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5593048" y="1994790"/>
            <a:ext cx="1232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obr. </a:t>
            </a:r>
            <a:r>
              <a:rPr lang="cs-CZ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52425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5" grpId="0"/>
      <p:bldP spid="9" grpId="0"/>
      <p:bldP spid="10" grpId="0"/>
      <p:bldP spid="11" grpId="0"/>
      <p:bldP spid="14" grpId="0"/>
      <p:bldP spid="20" grpId="0"/>
      <p:bldP spid="21" grpId="0"/>
      <p:bldP spid="17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20690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058833"/>
            <a:ext cx="82859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0000"/>
                </a:solidFill>
              </a:rPr>
              <a:t>Texty jsou vlastní originální tvorbou autora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556792"/>
            <a:ext cx="76328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Citace:</a:t>
            </a:r>
          </a:p>
          <a:p>
            <a:r>
              <a:rPr lang="cs-CZ" sz="2000" dirty="0" smtClean="0"/>
              <a:t>obr. 1 - 4 </a:t>
            </a:r>
          </a:p>
          <a:p>
            <a:r>
              <a:rPr lang="cs-CZ" sz="2000" dirty="0"/>
              <a:t>Kolmý jehlan bez popisu. </a:t>
            </a:r>
            <a:r>
              <a:rPr lang="cs-CZ" sz="2000" i="1" dirty="0" err="1"/>
              <a:t>Datakabinet</a:t>
            </a:r>
            <a:r>
              <a:rPr lang="cs-CZ" sz="2000" dirty="0"/>
              <a:t> [online]. 2012 [cit. 2013-04-05]. Dostupné z: </a:t>
            </a:r>
            <a:r>
              <a:rPr lang="cs-CZ" sz="2000" dirty="0">
                <a:hlinkClick r:id="rId2"/>
              </a:rPr>
              <a:t>http://www.datakabinet.cz/cs/Vyukove-materialy-a-data/Matematika-a-jeji-aplikace/Ilustrace-a-obrazky/Kolmy-jehlan-bez-popisu.html</a:t>
            </a:r>
            <a:r>
              <a:rPr lang="cs-CZ" sz="2000" dirty="0"/>
              <a:t> </a:t>
            </a:r>
            <a:endParaRPr lang="pl-PL" sz="2000" dirty="0"/>
          </a:p>
          <a:p>
            <a:r>
              <a:rPr lang="pl-PL" sz="2000" dirty="0" smtClean="0"/>
              <a:t> </a:t>
            </a:r>
          </a:p>
          <a:p>
            <a:r>
              <a:rPr lang="pl-PL" sz="2000" dirty="0" smtClean="0"/>
              <a:t>obr. 5</a:t>
            </a:r>
          </a:p>
          <a:p>
            <a:r>
              <a:rPr lang="cs-CZ" sz="2000" dirty="0"/>
              <a:t>Všechny objekty použité k vytvoření tohoto </a:t>
            </a:r>
            <a:r>
              <a:rPr lang="cs-CZ" sz="2000" dirty="0" smtClean="0"/>
              <a:t>obrázku </a:t>
            </a:r>
            <a:r>
              <a:rPr lang="cs-CZ" sz="2000" dirty="0"/>
              <a:t>jsou součástí softwaru Microsoft® Office.</a:t>
            </a:r>
          </a:p>
          <a:p>
            <a:endParaRPr lang="pl-PL" sz="2000" dirty="0" smtClean="0"/>
          </a:p>
          <a:p>
            <a:r>
              <a:rPr lang="pl-PL" sz="2000" dirty="0" smtClean="0"/>
              <a:t>obr. </a:t>
            </a:r>
            <a:r>
              <a:rPr lang="pl-PL" sz="2000" dirty="0"/>
              <a:t>6</a:t>
            </a:r>
            <a:r>
              <a:rPr lang="pl-PL" sz="2000" dirty="0" smtClean="0"/>
              <a:t>, 7</a:t>
            </a:r>
          </a:p>
          <a:p>
            <a:r>
              <a:rPr lang="cs-CZ" sz="2000" dirty="0"/>
              <a:t>Modely těles. </a:t>
            </a:r>
            <a:r>
              <a:rPr lang="cs-CZ" sz="2000" i="1" dirty="0" err="1"/>
              <a:t>Datakabinet</a:t>
            </a:r>
            <a:r>
              <a:rPr lang="cs-CZ" sz="2000" dirty="0"/>
              <a:t> [online]. 2012 [cit. 2013-04-05]. Dostupné z: </a:t>
            </a:r>
            <a:r>
              <a:rPr lang="cs-CZ" sz="2000" dirty="0">
                <a:hlinkClick r:id="rId3"/>
              </a:rPr>
              <a:t>http://www.datakabinet.cz/cs/Vyukove-materialy-a-data/Matematika-a-jeji-aplikace/Vyukove-tabulky/Modely-teles.html</a:t>
            </a:r>
            <a:r>
              <a:rPr lang="cs-CZ" sz="2000" dirty="0"/>
              <a:t> </a:t>
            </a:r>
            <a:endParaRPr lang="pl-PL" sz="2000" dirty="0" smtClean="0"/>
          </a:p>
          <a:p>
            <a:endParaRPr lang="pl-PL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07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30832" y="1124744"/>
            <a:ext cx="822960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Škola: Základní škola Trávníky Otrokovice, příspěvková organizace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Číslo projektu: CZ.1.07/1.4.00/21.2637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Název výukového materiálu: Objem jehlanu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Autor: Mgr. Miroslava Málková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Vytvořeno: </a:t>
            </a:r>
            <a:r>
              <a:rPr lang="cs-CZ" dirty="0"/>
              <a:t>6</a:t>
            </a:r>
            <a:r>
              <a:rPr lang="cs-CZ" dirty="0" smtClean="0"/>
              <a:t>. dubna 2013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Ročník: 9.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Vzdělávací oblast: Matematika a její aplikace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Vzdělávací obor: Matematika a její aplikace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Tematický okruh: Geometrie v rovině a v prostoru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Téma: Jehlan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Pomůcky: notebook, dataprojektor, sešit, psací potřeby, výukové tabulky a materiály </a:t>
            </a:r>
            <a:r>
              <a:rPr lang="cs-CZ" dirty="0" err="1"/>
              <a:t>D</a:t>
            </a:r>
            <a:r>
              <a:rPr lang="cs-CZ" dirty="0" err="1" smtClean="0"/>
              <a:t>atakabinetu</a:t>
            </a:r>
            <a:endParaRPr lang="cs-CZ" dirty="0" smtClean="0"/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Anotace: Vzdělávací materiál je určen k výkladu učiva o objemu jehlanu. Obsahuje několik příkladů s řešením na výpočet objemu jehlanu.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064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295</TotalTime>
  <Words>653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OBJEM JEHLANU</vt:lpstr>
      <vt:lpstr>Objem jehlanu</vt:lpstr>
      <vt:lpstr>Objem pravidelného čtyřbokého jehlanu</vt:lpstr>
      <vt:lpstr>Příklady</vt:lpstr>
      <vt:lpstr>Příklady</vt:lpstr>
      <vt:lpstr>Příklady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 JEHLANU</dc:title>
  <dc:creator>malkova</dc:creator>
  <cp:lastModifiedBy>malkova</cp:lastModifiedBy>
  <cp:revision>32</cp:revision>
  <dcterms:created xsi:type="dcterms:W3CDTF">2013-05-11T05:46:17Z</dcterms:created>
  <dcterms:modified xsi:type="dcterms:W3CDTF">2013-05-27T18:46:25Z</dcterms:modified>
</cp:coreProperties>
</file>