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2" r:id="rId1"/>
  </p:sldMasterIdLst>
  <p:notesMasterIdLst>
    <p:notesMasterId r:id="rId19"/>
  </p:notesMasterIdLst>
  <p:sldIdLst>
    <p:sldId id="283" r:id="rId2"/>
    <p:sldId id="257" r:id="rId3"/>
    <p:sldId id="258" r:id="rId4"/>
    <p:sldId id="270" r:id="rId5"/>
    <p:sldId id="265" r:id="rId6"/>
    <p:sldId id="271" r:id="rId7"/>
    <p:sldId id="282" r:id="rId8"/>
    <p:sldId id="272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5" r:id="rId18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Lucida Sans Unicode" pitchFamily="34" charset="0"/>
        <a:cs typeface="Lucida Sans Unicode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00"/>
    <a:srgbClr val="FF00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35" autoAdjust="0"/>
    <p:restoredTop sz="94461" autoAdjust="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6" b="1" i="0" u="none" strike="noStrike" baseline="0">
                <a:solidFill>
                  <a:schemeClr val="tx1"/>
                </a:solidFill>
                <a:latin typeface="Lucida Sans Unicode"/>
                <a:ea typeface="Lucida Sans Unicode"/>
                <a:cs typeface="Lucida Sans Unicode"/>
              </a:defRPr>
            </a:pPr>
            <a:r>
              <a:rPr lang="cs-CZ" sz="2400" dirty="0"/>
              <a:t>Výškové rozpětí v ČR</a:t>
            </a:r>
          </a:p>
        </c:rich>
      </c:tx>
      <c:layout>
        <c:manualLayout>
          <c:xMode val="edge"/>
          <c:yMode val="edge"/>
          <c:x val="0.23720136518771331"/>
          <c:y val="2.1220159151193633E-2"/>
        </c:manualLayout>
      </c:layout>
      <c:overlay val="0"/>
      <c:spPr>
        <a:noFill/>
        <a:ln w="25478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9965870307167236"/>
          <c:y val="0.25198938992042441"/>
          <c:w val="0.49892968789689879"/>
          <c:h val="0.70064368167571289"/>
        </c:manualLayout>
      </c:layout>
      <c:areaChart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Roviny - 4 % (do 30 m)</c:v>
                </c:pt>
              </c:strCache>
            </c:strRef>
          </c:tx>
          <c:spPr>
            <a:solidFill>
              <a:schemeClr val="accent1"/>
            </a:solidFill>
            <a:ln w="12739">
              <a:solidFill>
                <a:schemeClr val="tx1"/>
              </a:solidFill>
              <a:prstDash val="solid"/>
            </a:ln>
          </c:spPr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0</c:v>
                </c:pt>
                <c:pt idx="1">
                  <c:v>15</c:v>
                </c:pt>
                <c:pt idx="2">
                  <c:v>30</c:v>
                </c:pt>
                <c:pt idx="3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Pahorkatiny - 50 % (30-150 m)</c:v>
                </c:pt>
              </c:strCache>
            </c:strRef>
          </c:tx>
          <c:spPr>
            <a:solidFill>
              <a:schemeClr val="accent2"/>
            </a:solidFill>
            <a:ln w="12739">
              <a:solidFill>
                <a:schemeClr val="tx1"/>
              </a:solidFill>
              <a:prstDash val="solid"/>
            </a:ln>
          </c:spPr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0</c:v>
                </c:pt>
                <c:pt idx="1">
                  <c:v>40</c:v>
                </c:pt>
                <c:pt idx="2">
                  <c:v>120</c:v>
                </c:pt>
                <c:pt idx="3">
                  <c:v>0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Vrchoviny - 34 % (150-300 m)</c:v>
                </c:pt>
              </c:strCache>
            </c:strRef>
          </c:tx>
          <c:spPr>
            <a:solidFill>
              <a:schemeClr val="hlink"/>
            </a:solidFill>
            <a:ln w="12739">
              <a:solidFill>
                <a:schemeClr val="tx1"/>
              </a:solidFill>
              <a:prstDash val="solid"/>
            </a:ln>
          </c:spPr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Sheet1!$B$4:$E$4</c:f>
              <c:numCache>
                <c:formatCode>General</c:formatCode>
                <c:ptCount val="4"/>
                <c:pt idx="0">
                  <c:v>0</c:v>
                </c:pt>
                <c:pt idx="1">
                  <c:v>50</c:v>
                </c:pt>
                <c:pt idx="2">
                  <c:v>150</c:v>
                </c:pt>
                <c:pt idx="3">
                  <c:v>0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Hornatiny - 12 % (přes 300 m)</c:v>
                </c:pt>
              </c:strCache>
            </c:strRef>
          </c:tx>
          <c:spPr>
            <a:solidFill>
              <a:schemeClr val="folHlink"/>
            </a:solidFill>
            <a:ln w="12739">
              <a:solidFill>
                <a:schemeClr val="tx1"/>
              </a:solidFill>
              <a:prstDash val="solid"/>
            </a:ln>
          </c:spPr>
          <c:cat>
            <c:numRef>
              <c:f>Sheet1!$B$1:$E$1</c:f>
              <c:numCache>
                <c:formatCode>General</c:formatCode>
                <c:ptCount val="4"/>
              </c:numCache>
            </c:numRef>
          </c:cat>
          <c:val>
            <c:numRef>
              <c:f>Sheet1!$B$5:$E$5</c:f>
              <c:numCache>
                <c:formatCode>General</c:formatCode>
                <c:ptCount val="4"/>
                <c:pt idx="0">
                  <c:v>0</c:v>
                </c:pt>
                <c:pt idx="1">
                  <c:v>60</c:v>
                </c:pt>
                <c:pt idx="2">
                  <c:v>150</c:v>
                </c:pt>
                <c:pt idx="3">
                  <c:v>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2022016"/>
        <c:axId val="22023552"/>
      </c:areaChart>
      <c:catAx>
        <c:axId val="220220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8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630" b="1" i="0" u="none" strike="noStrike" baseline="0">
                <a:solidFill>
                  <a:schemeClr val="tx1"/>
                </a:solidFill>
                <a:latin typeface="Lucida Sans Unicode"/>
                <a:ea typeface="Lucida Sans Unicode"/>
                <a:cs typeface="Lucida Sans Unicode"/>
              </a:defRPr>
            </a:pPr>
            <a:endParaRPr lang="cs-CZ"/>
          </a:p>
        </c:txPr>
        <c:crossAx val="220235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2023552"/>
        <c:scaling>
          <c:orientation val="minMax"/>
          <c:max val="500"/>
        </c:scaling>
        <c:delete val="0"/>
        <c:axPos val="l"/>
        <c:majorGridlines>
          <c:spPr>
            <a:ln w="3185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/>
              <a:lstStyle/>
              <a:p>
                <a:pPr>
                  <a:defRPr sz="1630" b="1" i="0" u="none" strike="noStrike" baseline="0">
                    <a:solidFill>
                      <a:schemeClr val="tx1"/>
                    </a:solidFill>
                    <a:latin typeface="Lucida Sans Unicode"/>
                    <a:ea typeface="Lucida Sans Unicode"/>
                    <a:cs typeface="Lucida Sans Unicode"/>
                  </a:defRPr>
                </a:pPr>
                <a:r>
                  <a:rPr lang="cs-CZ"/>
                  <a:t>m n. m.</a:t>
                </a:r>
              </a:p>
            </c:rich>
          </c:tx>
          <c:layout>
            <c:manualLayout>
              <c:xMode val="edge"/>
              <c:yMode val="edge"/>
              <c:x val="1.877133105802048E-2"/>
              <c:y val="0.44827586206896552"/>
            </c:manualLayout>
          </c:layout>
          <c:overlay val="0"/>
          <c:spPr>
            <a:noFill/>
            <a:ln w="25478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8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630" b="1" i="0" u="none" strike="noStrike" baseline="0">
                <a:solidFill>
                  <a:schemeClr val="tx1"/>
                </a:solidFill>
                <a:latin typeface="Lucida Sans Unicode"/>
                <a:ea typeface="Lucida Sans Unicode"/>
                <a:cs typeface="Lucida Sans Unicode"/>
              </a:defRPr>
            </a:pPr>
            <a:endParaRPr lang="cs-CZ"/>
          </a:p>
        </c:txPr>
        <c:crossAx val="22022016"/>
        <c:crosses val="autoZero"/>
        <c:crossBetween val="midCat"/>
        <c:majorUnit val="100"/>
        <c:minorUnit val="20"/>
      </c:valAx>
      <c:spPr>
        <a:noFill/>
        <a:ln w="12739">
          <a:solidFill>
            <a:schemeClr val="tx1"/>
          </a:solidFill>
          <a:prstDash val="solid"/>
        </a:ln>
      </c:spPr>
    </c:plotArea>
    <c:legend>
      <c:legendPos val="r"/>
      <c:legendEntry>
        <c:idx val="0"/>
        <c:txPr>
          <a:bodyPr/>
          <a:lstStyle/>
          <a:p>
            <a:pPr>
              <a:defRPr sz="1400" b="1" i="0" u="none" strike="noStrike" baseline="0">
                <a:solidFill>
                  <a:schemeClr val="tx1"/>
                </a:solidFill>
                <a:latin typeface="Lucida Sans Unicode"/>
                <a:ea typeface="Lucida Sans Unicode"/>
                <a:cs typeface="Lucida Sans Unicode"/>
              </a:defRPr>
            </a:pPr>
            <a:endParaRPr lang="cs-CZ"/>
          </a:p>
        </c:txPr>
      </c:legendEntry>
      <c:legendEntry>
        <c:idx val="1"/>
        <c:txPr>
          <a:bodyPr/>
          <a:lstStyle/>
          <a:p>
            <a:pPr>
              <a:defRPr sz="1400" b="1" i="0" u="none" strike="noStrike" baseline="0">
                <a:solidFill>
                  <a:schemeClr val="tx1"/>
                </a:solidFill>
                <a:latin typeface="Lucida Sans Unicode"/>
                <a:ea typeface="Lucida Sans Unicode"/>
                <a:cs typeface="Lucida Sans Unicode"/>
              </a:defRPr>
            </a:pPr>
            <a:endParaRPr lang="cs-CZ"/>
          </a:p>
        </c:txPr>
      </c:legendEntry>
      <c:legendEntry>
        <c:idx val="2"/>
        <c:txPr>
          <a:bodyPr/>
          <a:lstStyle/>
          <a:p>
            <a:pPr>
              <a:defRPr sz="1400" b="1" i="0" u="none" strike="noStrike" baseline="0">
                <a:solidFill>
                  <a:schemeClr val="tx1"/>
                </a:solidFill>
                <a:latin typeface="Lucida Sans Unicode"/>
                <a:ea typeface="Lucida Sans Unicode"/>
                <a:cs typeface="Lucida Sans Unicode"/>
              </a:defRPr>
            </a:pPr>
            <a:endParaRPr lang="cs-CZ"/>
          </a:p>
        </c:txPr>
      </c:legendEntry>
      <c:legendEntry>
        <c:idx val="3"/>
        <c:txPr>
          <a:bodyPr/>
          <a:lstStyle/>
          <a:p>
            <a:pPr>
              <a:defRPr sz="1400" b="1" i="0" u="none" strike="noStrike" baseline="0">
                <a:solidFill>
                  <a:schemeClr val="tx1"/>
                </a:solidFill>
                <a:latin typeface="Lucida Sans Unicode"/>
                <a:ea typeface="Lucida Sans Unicode"/>
                <a:cs typeface="Lucida Sans Unicode"/>
              </a:defRPr>
            </a:pPr>
            <a:endParaRPr lang="cs-CZ"/>
          </a:p>
        </c:txPr>
      </c:legendEntry>
      <c:layout>
        <c:manualLayout>
          <c:xMode val="edge"/>
          <c:yMode val="edge"/>
          <c:x val="0.71080139255387231"/>
          <c:y val="0.2867531673280469"/>
          <c:w val="0.26708786013704439"/>
          <c:h val="0.57858406710635135"/>
        </c:manualLayout>
      </c:layout>
      <c:overlay val="0"/>
      <c:spPr>
        <a:noFill/>
        <a:ln w="3185">
          <a:solidFill>
            <a:schemeClr val="tx1"/>
          </a:solidFill>
          <a:prstDash val="solid"/>
        </a:ln>
      </c:spPr>
      <c:txPr>
        <a:bodyPr/>
        <a:lstStyle/>
        <a:p>
          <a:pPr>
            <a:defRPr sz="1103" b="1" i="0" u="none" strike="noStrike" baseline="0">
              <a:solidFill>
                <a:schemeClr val="tx1"/>
              </a:solidFill>
              <a:latin typeface="Lucida Sans Unicode"/>
              <a:ea typeface="Lucida Sans Unicode"/>
              <a:cs typeface="Lucida Sans Unicode"/>
            </a:defRPr>
          </a:pPr>
          <a:endParaRPr lang="cs-CZ"/>
        </a:p>
      </c:txPr>
    </c:legend>
    <c:plotVisOnly val="1"/>
    <c:dispBlanksAs val="zero"/>
    <c:showDLblsOverMax val="0"/>
  </c:chart>
  <c:spPr>
    <a:noFill/>
    <a:ln>
      <a:solidFill>
        <a:schemeClr val="tx1"/>
      </a:solidFill>
    </a:ln>
  </c:spPr>
  <c:txPr>
    <a:bodyPr/>
    <a:lstStyle/>
    <a:p>
      <a:pPr>
        <a:defRPr sz="1630" b="1" i="0" u="none" strike="noStrike" baseline="0">
          <a:solidFill>
            <a:schemeClr val="tx1"/>
          </a:solidFill>
          <a:latin typeface="Lucida Sans Unicode"/>
          <a:ea typeface="Lucida Sans Unicode"/>
          <a:cs typeface="Lucida Sans Unicode"/>
        </a:defRPr>
      </a:pPr>
      <a:endParaRPr lang="cs-CZ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noProof="0" smtClean="0"/>
          </a:p>
        </p:txBody>
      </p:sp>
    </p:spTree>
    <p:extLst>
      <p:ext uri="{BB962C8B-B14F-4D97-AF65-F5344CB8AC3E}">
        <p14:creationId xmlns:p14="http://schemas.microsoft.com/office/powerpoint/2010/main" val="41424100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52C32B4-4E8C-4174-ACE1-06563C7CA4F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5D621B-B6E9-4FBA-B813-A3EA3DF7AF3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40BB45-E4EE-40DB-BC8D-15FC5BB933B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9154F6-1673-4E98-96E7-6132F9203D2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B35363-3AFD-4FD1-A1C8-A0A9DDD3DA5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341C18-BD1F-4B94-AD0E-948FFB42EE38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A87D975-04E2-4EFD-A3C5-92691B9038C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7F0561-7926-440C-AB98-7F94E3EE9220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0B646A-9949-49EE-AECF-204B946CC05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7CF0C95-033A-4486-AA79-FFAAD68B13D5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4F6F0C7-BDB4-4B73-849A-6C05322695C9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128588"/>
            <a:ext cx="8228013" cy="59959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457200" y="6245225"/>
            <a:ext cx="2132013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>
          <a:xfrm>
            <a:off x="3124200" y="6245225"/>
            <a:ext cx="2894013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>
          <a:xfrm>
            <a:off x="6553200" y="6245225"/>
            <a:ext cx="2132013" cy="474663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EC335D3-55F5-42A0-A396-0C408C843DE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79795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pPr>
              <a:defRPr/>
            </a:pPr>
            <a:fld id="{4DD81F0E-88C5-4700-A223-11236DDE63F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959" y="496144"/>
            <a:ext cx="8068302" cy="55568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640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3"/>
          <p:cNvSpPr txBox="1">
            <a:spLocks noChangeArrowheads="1"/>
          </p:cNvSpPr>
          <p:nvPr/>
        </p:nvSpPr>
        <p:spPr bwMode="auto">
          <a:xfrm>
            <a:off x="1311275" y="1289050"/>
            <a:ext cx="2324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84212" y="116632"/>
            <a:ext cx="792003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cs-CZ" sz="4800" b="1" dirty="0">
                <a:solidFill>
                  <a:srgbClr val="CC6600"/>
                </a:solidFill>
              </a:rPr>
              <a:t>Povrch dnešní krajiny</a:t>
            </a:r>
            <a:r>
              <a:rPr lang="cs-CZ" sz="3600" b="1" dirty="0">
                <a:solidFill>
                  <a:schemeClr val="accent2"/>
                </a:solidFill>
              </a:rPr>
              <a:t> 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460815" y="995352"/>
            <a:ext cx="8135937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Times New Roman" pitchFamily="18" charset="0"/>
              <a:buChar char="•"/>
            </a:pPr>
            <a:r>
              <a:rPr lang="cs-CZ" sz="2800" dirty="0">
                <a:solidFill>
                  <a:schemeClr val="accent2"/>
                </a:solidFill>
              </a:rPr>
              <a:t> povrch ČR je pestrý – střídají se roviny, pánve, kotliny a vysočiny</a:t>
            </a:r>
          </a:p>
        </p:txBody>
      </p:sp>
      <p:graphicFrame>
        <p:nvGraphicFramePr>
          <p:cNvPr id="2064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834393"/>
              </p:ext>
            </p:extLst>
          </p:nvPr>
        </p:nvGraphicFramePr>
        <p:xfrm>
          <a:off x="1835696" y="2636912"/>
          <a:ext cx="6096000" cy="4067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Graf" r:id="rId4" imgW="6096000" imgH="4067085" progId="MSGraph.Chart.8">
                  <p:embed followColorScheme="full"/>
                </p:oleObj>
              </mc:Choice>
              <mc:Fallback>
                <p:oleObj name="Graf" r:id="rId4" imgW="6096000" imgH="4067085" progId="MSGraph.Chart.8">
                  <p:embed followColorScheme="full"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5696" y="2636912"/>
                        <a:ext cx="6096000" cy="4067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Obdélník 8"/>
          <p:cNvSpPr/>
          <p:nvPr/>
        </p:nvSpPr>
        <p:spPr>
          <a:xfrm>
            <a:off x="509347" y="1949459"/>
            <a:ext cx="8135937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Times New Roman" pitchFamily="18" charset="0"/>
              <a:buChar char="•"/>
            </a:pPr>
            <a:r>
              <a:rPr lang="cs-CZ" sz="2800" dirty="0">
                <a:solidFill>
                  <a:schemeClr val="accent2"/>
                </a:solidFill>
              </a:rPr>
              <a:t> </a:t>
            </a:r>
            <a:r>
              <a:rPr lang="cs-CZ" sz="2800" dirty="0" smtClean="0">
                <a:solidFill>
                  <a:schemeClr val="accent2"/>
                </a:solidFill>
              </a:rPr>
              <a:t>nejvyšší pohoří se rozkládají při státní hranici</a:t>
            </a:r>
            <a:endParaRPr lang="cs-CZ" sz="28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  <p:bldP spid="14" grpId="1"/>
      <p:bldOleChart spid="2064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327365" y="251032"/>
            <a:ext cx="8135938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defTabSz="914400">
              <a:buFont typeface="Times New Roman" pitchFamily="18" charset="0"/>
              <a:buChar char="•"/>
            </a:pPr>
            <a:r>
              <a:rPr lang="cs-CZ" sz="2800" dirty="0">
                <a:solidFill>
                  <a:schemeClr val="accent2"/>
                </a:solidFill>
              </a:rPr>
              <a:t> většina našeho území leží v nadmořské výšce do 600 m</a:t>
            </a:r>
          </a:p>
        </p:txBody>
      </p:sp>
      <p:sp>
        <p:nvSpPr>
          <p:cNvPr id="2" name="Obdélník 13"/>
          <p:cNvSpPr/>
          <p:nvPr/>
        </p:nvSpPr>
        <p:spPr>
          <a:xfrm>
            <a:off x="1441449" y="1132442"/>
            <a:ext cx="73437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cs-CZ" sz="2400" dirty="0">
                <a:solidFill>
                  <a:schemeClr val="accent2"/>
                </a:solidFill>
              </a:rPr>
              <a:t> </a:t>
            </a:r>
            <a:r>
              <a:rPr lang="cs-CZ" sz="2800" dirty="0">
                <a:solidFill>
                  <a:schemeClr val="accent2"/>
                </a:solidFill>
              </a:rPr>
              <a:t>74 % území leží ve výšce 201 – 600 m n. m.</a:t>
            </a:r>
          </a:p>
        </p:txBody>
      </p:sp>
      <p:sp>
        <p:nvSpPr>
          <p:cNvPr id="3086" name="AutoShape 14"/>
          <p:cNvSpPr>
            <a:spLocks noChangeArrowheads="1"/>
          </p:cNvSpPr>
          <p:nvPr/>
        </p:nvSpPr>
        <p:spPr bwMode="auto">
          <a:xfrm>
            <a:off x="680357" y="1250383"/>
            <a:ext cx="649288" cy="287338"/>
          </a:xfrm>
          <a:prstGeom prst="rightArrow">
            <a:avLst>
              <a:gd name="adj1" fmla="val 50000"/>
              <a:gd name="adj2" fmla="val 56492"/>
            </a:avLst>
          </a:prstGeom>
          <a:solidFill>
            <a:srgbClr val="00B8FF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" name="Obdélník 13"/>
          <p:cNvSpPr/>
          <p:nvPr/>
        </p:nvSpPr>
        <p:spPr>
          <a:xfrm>
            <a:off x="98241" y="1844824"/>
            <a:ext cx="69944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buFont typeface="Times New Roman" pitchFamily="18" charset="0"/>
              <a:buChar char="•"/>
            </a:pPr>
            <a:r>
              <a:rPr lang="cs-CZ" sz="2400" dirty="0">
                <a:solidFill>
                  <a:schemeClr val="accent2"/>
                </a:solidFill>
              </a:rPr>
              <a:t> polovinu rozlohy ČR dle výškového rozpětí </a:t>
            </a:r>
            <a:r>
              <a:rPr lang="cs-CZ" sz="2400" dirty="0" smtClean="0">
                <a:solidFill>
                  <a:schemeClr val="accent2"/>
                </a:solidFill>
              </a:rPr>
              <a:t>tvoří</a:t>
            </a:r>
            <a:r>
              <a:rPr lang="cs-CZ" sz="2800" dirty="0" smtClean="0">
                <a:solidFill>
                  <a:schemeClr val="accent2"/>
                </a:solidFill>
              </a:rPr>
              <a:t>:</a:t>
            </a:r>
            <a:endParaRPr lang="cs-CZ" sz="2800" dirty="0">
              <a:solidFill>
                <a:schemeClr val="accent2"/>
              </a:solidFill>
            </a:endParaRPr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6876256" y="1932563"/>
            <a:ext cx="237626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PAHORKATINY</a:t>
            </a:r>
          </a:p>
        </p:txBody>
      </p:sp>
      <p:graphicFrame>
        <p:nvGraphicFramePr>
          <p:cNvPr id="4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0242091"/>
              </p:ext>
            </p:extLst>
          </p:nvPr>
        </p:nvGraphicFramePr>
        <p:xfrm>
          <a:off x="327365" y="2852936"/>
          <a:ext cx="8652183" cy="34966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" grpId="0"/>
      <p:bldP spid="3086" grpId="0" animBg="1"/>
      <p:bldP spid="3" grpId="0"/>
      <p:bldP spid="3088" grpId="0"/>
      <p:bldGraphic spid="4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/>
          <p:nvPr/>
        </p:nvSpPr>
        <p:spPr>
          <a:xfrm>
            <a:off x="309563" y="188640"/>
            <a:ext cx="46799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cs-CZ" sz="2800" b="1" u="sng" dirty="0">
                <a:solidFill>
                  <a:srgbClr val="CC6600"/>
                </a:solidFill>
              </a:rPr>
              <a:t>Rozmanitost naší krajiny</a:t>
            </a:r>
            <a:r>
              <a:rPr lang="cs-CZ" sz="2400" u="sng" dirty="0">
                <a:solidFill>
                  <a:srgbClr val="CC6600"/>
                </a:solidFill>
              </a:rPr>
              <a:t>:</a:t>
            </a:r>
          </a:p>
        </p:txBody>
      </p:sp>
      <p:sp>
        <p:nvSpPr>
          <p:cNvPr id="2" name="Obdélník 13"/>
          <p:cNvSpPr/>
          <p:nvPr/>
        </p:nvSpPr>
        <p:spPr>
          <a:xfrm>
            <a:off x="313957" y="742915"/>
            <a:ext cx="34839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cs-CZ" sz="2800" b="1" dirty="0" smtClean="0">
                <a:solidFill>
                  <a:srgbClr val="FF0000"/>
                </a:solidFill>
              </a:rPr>
              <a:t>– sopečný původ: </a:t>
            </a:r>
            <a:r>
              <a:rPr lang="cs-CZ" sz="2400" dirty="0" smtClean="0">
                <a:solidFill>
                  <a:schemeClr val="accent2"/>
                </a:solidFill>
              </a:rPr>
              <a:t> 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3" name="Obdélník 13"/>
          <p:cNvSpPr/>
          <p:nvPr/>
        </p:nvSpPr>
        <p:spPr>
          <a:xfrm>
            <a:off x="313957" y="1916832"/>
            <a:ext cx="61203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cs-CZ" sz="2800" b="1" dirty="0">
                <a:solidFill>
                  <a:srgbClr val="FF0000"/>
                </a:solidFill>
              </a:rPr>
              <a:t>– pozůstatky horského </a:t>
            </a:r>
            <a:r>
              <a:rPr lang="cs-CZ" sz="2800" b="1" dirty="0" smtClean="0">
                <a:solidFill>
                  <a:srgbClr val="FF0000"/>
                </a:solidFill>
              </a:rPr>
              <a:t>zalednění: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Obdélník 13"/>
          <p:cNvSpPr/>
          <p:nvPr/>
        </p:nvSpPr>
        <p:spPr>
          <a:xfrm>
            <a:off x="292186" y="3111653"/>
            <a:ext cx="381610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cs-CZ" sz="2800" b="1" dirty="0">
                <a:solidFill>
                  <a:srgbClr val="FF0000"/>
                </a:solidFill>
              </a:rPr>
              <a:t>– vápencová </a:t>
            </a:r>
            <a:r>
              <a:rPr lang="cs-CZ" sz="2800" b="1" dirty="0" smtClean="0">
                <a:solidFill>
                  <a:srgbClr val="FF0000"/>
                </a:solidFill>
              </a:rPr>
              <a:t>krajina: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Obdélník 13"/>
          <p:cNvSpPr/>
          <p:nvPr/>
        </p:nvSpPr>
        <p:spPr>
          <a:xfrm>
            <a:off x="292186" y="4882388"/>
            <a:ext cx="233997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cs-CZ" sz="2800" b="1" dirty="0">
                <a:solidFill>
                  <a:srgbClr val="FF0000"/>
                </a:solidFill>
              </a:rPr>
              <a:t>– </a:t>
            </a:r>
            <a:r>
              <a:rPr lang="cs-CZ" sz="2800" b="1" dirty="0" smtClean="0">
                <a:solidFill>
                  <a:srgbClr val="FF0000"/>
                </a:solidFill>
              </a:rPr>
              <a:t>pískovec: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0972" name="Rectangle 12"/>
          <p:cNvSpPr>
            <a:spLocks noChangeArrowheads="1"/>
          </p:cNvSpPr>
          <p:nvPr/>
        </p:nvSpPr>
        <p:spPr bwMode="auto">
          <a:xfrm>
            <a:off x="617800" y="1261846"/>
            <a:ext cx="809213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800" dirty="0">
                <a:solidFill>
                  <a:schemeClr val="accent2"/>
                </a:solidFill>
              </a:rPr>
              <a:t>České středohoří – tvary v podobě </a:t>
            </a:r>
            <a:r>
              <a:rPr lang="cs-CZ" sz="2800" dirty="0" smtClean="0">
                <a:solidFill>
                  <a:schemeClr val="accent2"/>
                </a:solidFill>
              </a:rPr>
              <a:t>kup a </a:t>
            </a:r>
            <a:r>
              <a:rPr lang="cs-CZ" sz="2800" dirty="0">
                <a:solidFill>
                  <a:schemeClr val="accent2"/>
                </a:solidFill>
              </a:rPr>
              <a:t>homolí</a:t>
            </a:r>
          </a:p>
        </p:txBody>
      </p:sp>
      <p:sp>
        <p:nvSpPr>
          <p:cNvPr id="40973" name="Rectangle 13"/>
          <p:cNvSpPr>
            <a:spLocks noChangeArrowheads="1"/>
          </p:cNvSpPr>
          <p:nvPr/>
        </p:nvSpPr>
        <p:spPr bwMode="auto">
          <a:xfrm>
            <a:off x="683568" y="2460229"/>
            <a:ext cx="624849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chemeClr val="accent2"/>
                </a:solidFill>
              </a:rPr>
              <a:t>Šumava </a:t>
            </a:r>
            <a:r>
              <a:rPr lang="cs-CZ" sz="2800" dirty="0">
                <a:solidFill>
                  <a:schemeClr val="accent2"/>
                </a:solidFill>
              </a:rPr>
              <a:t>a Krkonoše </a:t>
            </a:r>
            <a:r>
              <a:rPr lang="cs-CZ" sz="2800" dirty="0" smtClean="0">
                <a:solidFill>
                  <a:schemeClr val="accent2"/>
                </a:solidFill>
              </a:rPr>
              <a:t>– údolí</a:t>
            </a:r>
            <a:r>
              <a:rPr lang="cs-CZ" sz="2800" dirty="0">
                <a:solidFill>
                  <a:schemeClr val="accent2"/>
                </a:solidFill>
              </a:rPr>
              <a:t>, jezera</a:t>
            </a:r>
          </a:p>
        </p:txBody>
      </p:sp>
      <p:sp>
        <p:nvSpPr>
          <p:cNvPr id="40974" name="Rectangle 14"/>
          <p:cNvSpPr>
            <a:spLocks noChangeArrowheads="1"/>
          </p:cNvSpPr>
          <p:nvPr/>
        </p:nvSpPr>
        <p:spPr bwMode="auto">
          <a:xfrm>
            <a:off x="772479" y="3645024"/>
            <a:ext cx="700394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sz="2800" dirty="0">
                <a:solidFill>
                  <a:schemeClr val="accent2"/>
                </a:solidFill>
              </a:rPr>
              <a:t>Moravský kras, Český kras – </a:t>
            </a:r>
          </a:p>
          <a:p>
            <a:r>
              <a:rPr lang="cs-CZ" sz="2800" dirty="0">
                <a:solidFill>
                  <a:schemeClr val="accent2"/>
                </a:solidFill>
              </a:rPr>
              <a:t>krápníkové jeskyně, ponorné řeky</a:t>
            </a:r>
          </a:p>
        </p:txBody>
      </p:sp>
      <p:sp>
        <p:nvSpPr>
          <p:cNvPr id="40975" name="Rectangle 15"/>
          <p:cNvSpPr>
            <a:spLocks noChangeArrowheads="1"/>
          </p:cNvSpPr>
          <p:nvPr/>
        </p:nvSpPr>
        <p:spPr bwMode="auto">
          <a:xfrm>
            <a:off x="755576" y="5425819"/>
            <a:ext cx="671850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2"/>
                </a:solidFill>
              </a:rPr>
              <a:t>Děčínská vrchovina, Prachovské skály – </a:t>
            </a:r>
          </a:p>
          <a:p>
            <a:r>
              <a:rPr lang="cs-CZ" sz="2800" dirty="0">
                <a:solidFill>
                  <a:schemeClr val="accent2"/>
                </a:solidFill>
              </a:rPr>
              <a:t>skalní města, kaňony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409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409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409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0" dur="80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1" dur="80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80"/>
                                        <p:tgtEl>
                                          <p:spTgt spid="409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/>
      <p:bldP spid="2" grpId="0"/>
      <p:bldP spid="3" grpId="0"/>
      <p:bldP spid="4" grpId="0"/>
      <p:bldP spid="5" grpId="0"/>
      <p:bldP spid="40972" grpId="0"/>
      <p:bldP spid="40973" grpId="0"/>
      <p:bldP spid="40974" grpId="0"/>
      <p:bldP spid="409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/>
          <p:cNvSpPr txBox="1">
            <a:spLocks noChangeArrowheads="1"/>
          </p:cNvSpPr>
          <p:nvPr/>
        </p:nvSpPr>
        <p:spPr bwMode="auto">
          <a:xfrm>
            <a:off x="530703" y="2500678"/>
            <a:ext cx="23241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545896" y="1569711"/>
            <a:ext cx="180089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b="1" dirty="0">
                <a:solidFill>
                  <a:srgbClr val="FF0000"/>
                </a:solidFill>
              </a:rPr>
              <a:t>– </a:t>
            </a:r>
            <a:r>
              <a:rPr lang="cs-CZ" sz="2800" b="1" dirty="0" smtClean="0">
                <a:solidFill>
                  <a:srgbClr val="FF0000"/>
                </a:solidFill>
              </a:rPr>
              <a:t>roviny: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3" name="Obdélník 13"/>
          <p:cNvSpPr>
            <a:spLocks noChangeArrowheads="1"/>
          </p:cNvSpPr>
          <p:nvPr/>
        </p:nvSpPr>
        <p:spPr bwMode="auto">
          <a:xfrm rot="10800000" flipV="1">
            <a:off x="530702" y="2760045"/>
            <a:ext cx="181608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b="1" dirty="0">
                <a:solidFill>
                  <a:srgbClr val="FF0000"/>
                </a:solidFill>
              </a:rPr>
              <a:t>– </a:t>
            </a:r>
            <a:r>
              <a:rPr lang="cs-CZ" sz="2800" b="1" dirty="0" smtClean="0">
                <a:solidFill>
                  <a:srgbClr val="FF0000"/>
                </a:solidFill>
              </a:rPr>
              <a:t>pánve: 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Obdélník 13"/>
          <p:cNvSpPr>
            <a:spLocks noChangeArrowheads="1"/>
          </p:cNvSpPr>
          <p:nvPr/>
        </p:nvSpPr>
        <p:spPr bwMode="auto">
          <a:xfrm rot="10800000" flipV="1">
            <a:off x="873602" y="3222077"/>
            <a:ext cx="7129537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Sokolovská a Mostecká pánev – těžba uhlí</a:t>
            </a:r>
          </a:p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Třeboňská, Českobudějovická – rybníky</a:t>
            </a:r>
          </a:p>
        </p:txBody>
      </p:sp>
      <p:sp>
        <p:nvSpPr>
          <p:cNvPr id="5" name="Obdélník 13"/>
          <p:cNvSpPr>
            <a:spLocks noChangeArrowheads="1"/>
          </p:cNvSpPr>
          <p:nvPr/>
        </p:nvSpPr>
        <p:spPr bwMode="auto">
          <a:xfrm rot="10800000" flipV="1">
            <a:off x="489830" y="4187356"/>
            <a:ext cx="35274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b="1" dirty="0">
                <a:solidFill>
                  <a:srgbClr val="FF0000"/>
                </a:solidFill>
              </a:rPr>
              <a:t>– flyšové </a:t>
            </a:r>
            <a:r>
              <a:rPr lang="cs-CZ" sz="2800" b="1" dirty="0" smtClean="0">
                <a:solidFill>
                  <a:srgbClr val="FF0000"/>
                </a:solidFill>
              </a:rPr>
              <a:t>pohoří: 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6" name="Obdélník 13"/>
          <p:cNvSpPr>
            <a:spLocks noChangeArrowheads="1"/>
          </p:cNvSpPr>
          <p:nvPr/>
        </p:nvSpPr>
        <p:spPr bwMode="auto">
          <a:xfrm rot="10800000" flipV="1">
            <a:off x="873603" y="4754084"/>
            <a:ext cx="669768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Moravskoslezské Beskydy, Bílé Karpaty</a:t>
            </a:r>
          </a:p>
        </p:txBody>
      </p:sp>
      <p:sp>
        <p:nvSpPr>
          <p:cNvPr id="7" name="Obdélník 13"/>
          <p:cNvSpPr>
            <a:spLocks noChangeArrowheads="1"/>
          </p:cNvSpPr>
          <p:nvPr/>
        </p:nvSpPr>
        <p:spPr bwMode="auto">
          <a:xfrm rot="10800000" flipV="1">
            <a:off x="545896" y="5381935"/>
            <a:ext cx="1516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b="1" dirty="0">
                <a:solidFill>
                  <a:srgbClr val="FF0000"/>
                </a:solidFill>
              </a:rPr>
              <a:t>– </a:t>
            </a:r>
            <a:r>
              <a:rPr lang="cs-CZ" sz="2800" b="1" dirty="0" smtClean="0">
                <a:solidFill>
                  <a:srgbClr val="FF0000"/>
                </a:solidFill>
              </a:rPr>
              <a:t>úvaly: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1" name="Obdélník 13"/>
          <p:cNvSpPr>
            <a:spLocks noChangeArrowheads="1"/>
          </p:cNvSpPr>
          <p:nvPr/>
        </p:nvSpPr>
        <p:spPr bwMode="auto">
          <a:xfrm rot="10800000" flipV="1">
            <a:off x="873603" y="6067068"/>
            <a:ext cx="59323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 smtClean="0">
                <a:solidFill>
                  <a:schemeClr val="accent2"/>
                </a:solidFill>
              </a:rPr>
              <a:t>Dolnomoravský </a:t>
            </a:r>
            <a:r>
              <a:rPr lang="cs-CZ" sz="2800" dirty="0">
                <a:solidFill>
                  <a:schemeClr val="accent2"/>
                </a:solidFill>
              </a:rPr>
              <a:t>úval – úrodná půda</a:t>
            </a: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 rot="10800000" flipV="1">
            <a:off x="873602" y="2117099"/>
            <a:ext cx="73065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 smtClean="0">
                <a:solidFill>
                  <a:schemeClr val="accent2"/>
                </a:solidFill>
              </a:rPr>
              <a:t>Česká </a:t>
            </a:r>
            <a:r>
              <a:rPr lang="cs-CZ" sz="2800" dirty="0">
                <a:solidFill>
                  <a:schemeClr val="accent2"/>
                </a:solidFill>
              </a:rPr>
              <a:t>tabule </a:t>
            </a:r>
            <a:r>
              <a:rPr lang="cs-CZ" sz="2800" dirty="0" smtClean="0">
                <a:solidFill>
                  <a:schemeClr val="accent2"/>
                </a:solidFill>
              </a:rPr>
              <a:t>– nejúrodnější oblast Čech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3" name="Obdélník 13"/>
          <p:cNvSpPr>
            <a:spLocks noChangeArrowheads="1"/>
          </p:cNvSpPr>
          <p:nvPr/>
        </p:nvSpPr>
        <p:spPr bwMode="auto">
          <a:xfrm rot="10800000" flipV="1">
            <a:off x="467544" y="116632"/>
            <a:ext cx="331204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b="1" dirty="0">
                <a:solidFill>
                  <a:srgbClr val="FF0000"/>
                </a:solidFill>
              </a:rPr>
              <a:t>– žulová </a:t>
            </a:r>
            <a:r>
              <a:rPr lang="cs-CZ" sz="2800" b="1" dirty="0" smtClean="0">
                <a:solidFill>
                  <a:srgbClr val="FF0000"/>
                </a:solidFill>
              </a:rPr>
              <a:t>tělesa: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15" name="Rectangle 17"/>
          <p:cNvSpPr>
            <a:spLocks noChangeArrowheads="1"/>
          </p:cNvSpPr>
          <p:nvPr/>
        </p:nvSpPr>
        <p:spPr bwMode="auto">
          <a:xfrm>
            <a:off x="841549" y="639852"/>
            <a:ext cx="694292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B8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cs-CZ" sz="2800" dirty="0">
                <a:solidFill>
                  <a:schemeClr val="accent2"/>
                </a:solidFill>
              </a:rPr>
              <a:t>Středočeská pahorkatina, Českomoravská</a:t>
            </a:r>
          </a:p>
          <a:p>
            <a:r>
              <a:rPr lang="cs-CZ" sz="2800" dirty="0">
                <a:solidFill>
                  <a:schemeClr val="accent2"/>
                </a:solidFill>
              </a:rPr>
              <a:t>Vrchovina, Krkonoše – skalní útvary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" grpId="0"/>
      <p:bldP spid="4" grpId="0"/>
      <p:bldP spid="5" grpId="0"/>
      <p:bldP spid="6" grpId="0"/>
      <p:bldP spid="7" grpId="0"/>
      <p:bldP spid="11" grpId="0"/>
      <p:bldP spid="1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0" name="Picture 4" descr="800px-Milesovka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260350"/>
            <a:ext cx="7200900" cy="5400675"/>
          </a:xfrm>
        </p:spPr>
      </p:pic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1043608" y="5838776"/>
            <a:ext cx="720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České středohoří – Milešovka (837 m n. m.)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1691680" y="5842812"/>
            <a:ext cx="72008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 smtClean="0">
                <a:solidFill>
                  <a:schemeClr val="accent2"/>
                </a:solidFill>
              </a:rPr>
              <a:t>Čertovo jezero – ledovcového původu</a:t>
            </a:r>
            <a:endParaRPr lang="cs-CZ" sz="2800" dirty="0">
              <a:solidFill>
                <a:schemeClr val="accent2"/>
              </a:solidFill>
            </a:endParaRPr>
          </a:p>
        </p:txBody>
      </p:sp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50" y="161876"/>
            <a:ext cx="7620000" cy="567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6897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899592" y="5871435"/>
            <a:ext cx="770485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Moravský kras – Macocha (138,4 m hluboká)</a:t>
            </a:r>
          </a:p>
        </p:txBody>
      </p:sp>
      <p:pic>
        <p:nvPicPr>
          <p:cNvPr id="47111" name="Picture 7" descr="Soubor:MacochaDn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83535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2123728" y="5875212"/>
            <a:ext cx="63373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Moravský kras – jeskyně </a:t>
            </a:r>
            <a:r>
              <a:rPr lang="cs-CZ" sz="2800" dirty="0" err="1">
                <a:solidFill>
                  <a:schemeClr val="accent2"/>
                </a:solidFill>
              </a:rPr>
              <a:t>Balcarka</a:t>
            </a:r>
            <a:endParaRPr lang="cs-CZ" sz="2800" dirty="0">
              <a:solidFill>
                <a:schemeClr val="accent2"/>
              </a:solidFill>
            </a:endParaRPr>
          </a:p>
        </p:txBody>
      </p:sp>
      <p:pic>
        <p:nvPicPr>
          <p:cNvPr id="49157" name="Picture 5" descr="800px-Jeskyně_Balcarka32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85625"/>
            <a:ext cx="8228013" cy="548191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3131840" y="5885745"/>
            <a:ext cx="316907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Prachovské skály</a:t>
            </a:r>
          </a:p>
        </p:txBody>
      </p:sp>
      <p:pic>
        <p:nvPicPr>
          <p:cNvPr id="50181" name="Picture 5" descr="796px-prachovskeskaly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0"/>
            <a:ext cx="7729537" cy="58166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1545213" y="5916940"/>
            <a:ext cx="64087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Žulový </a:t>
            </a:r>
            <a:r>
              <a:rPr lang="cs-CZ" sz="2800" dirty="0" smtClean="0">
                <a:solidFill>
                  <a:schemeClr val="accent2"/>
                </a:solidFill>
              </a:rPr>
              <a:t>útvar Dívčí kameny – Krkonoše</a:t>
            </a:r>
            <a:endParaRPr lang="cs-CZ" sz="2800" dirty="0">
              <a:solidFill>
                <a:schemeClr val="accent2"/>
              </a:solidFill>
            </a:endParaRPr>
          </a:p>
        </p:txBody>
      </p:sp>
      <p:pic>
        <p:nvPicPr>
          <p:cNvPr id="51207" name="Picture 7" descr="&amp;Zcaron;ulové skály (tory) Dív&amp;ccaron;í kameny, Krkonoš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534414"/>
            <a:ext cx="7878720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1763688" y="5843915"/>
            <a:ext cx="57610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Česká tabule – Český ráj a Trosky</a:t>
            </a:r>
          </a:p>
        </p:txBody>
      </p:sp>
      <p:pic>
        <p:nvPicPr>
          <p:cNvPr id="52229" name="Picture 5" descr="800px-Ceskyraj_trosky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0"/>
            <a:ext cx="7599362" cy="5699125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3276598" y="5301208"/>
            <a:ext cx="31676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Mostecká pánev</a:t>
            </a:r>
          </a:p>
        </p:txBody>
      </p:sp>
      <p:pic>
        <p:nvPicPr>
          <p:cNvPr id="53255" name="Picture 7" descr="Soubor:Nordböhmisches becken near Jeze&amp;rcaron;í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033" y="476672"/>
            <a:ext cx="8395550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3419872" y="5589240"/>
            <a:ext cx="251936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Flyš </a:t>
            </a:r>
            <a:r>
              <a:rPr lang="cs-CZ" sz="2800" dirty="0" smtClean="0">
                <a:solidFill>
                  <a:schemeClr val="accent2"/>
                </a:solidFill>
              </a:rPr>
              <a:t>– </a:t>
            </a:r>
            <a:r>
              <a:rPr lang="cs-CZ" sz="2800" dirty="0">
                <a:solidFill>
                  <a:schemeClr val="accent2"/>
                </a:solidFill>
              </a:rPr>
              <a:t>Karpaty</a:t>
            </a:r>
          </a:p>
        </p:txBody>
      </p:sp>
      <p:pic>
        <p:nvPicPr>
          <p:cNvPr id="54277" name="Picture 5" descr="karpty"/>
          <p:cNvPicPr>
            <a:picLocks noGrp="1"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333375"/>
            <a:ext cx="6840537" cy="51562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Obdélník 13"/>
          <p:cNvSpPr>
            <a:spLocks noChangeArrowheads="1"/>
          </p:cNvSpPr>
          <p:nvPr/>
        </p:nvSpPr>
        <p:spPr bwMode="auto">
          <a:xfrm rot="10800000" flipV="1">
            <a:off x="1475656" y="5922939"/>
            <a:ext cx="6408564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cs-CZ" sz="2800" dirty="0">
                <a:solidFill>
                  <a:schemeClr val="accent2"/>
                </a:solidFill>
              </a:rPr>
              <a:t>Panská skála u Kamenického Šenova</a:t>
            </a:r>
          </a:p>
        </p:txBody>
      </p:sp>
      <p:pic>
        <p:nvPicPr>
          <p:cNvPr id="55303" name="Picture 7" descr="Soubor:Panská skála(6) edi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899" y="332656"/>
            <a:ext cx="8214044" cy="54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40787" y="695615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http://upload.wikimedia.org/wikipedia/commons/e/e0/Milesovka.JPG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0533" y="84373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Použité zdroje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38060" y="1095725"/>
            <a:ext cx="78556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http://upload.wikimedia.org/wikipedia/commons/9/9a/Motiva%C4%8Dn%C3%AD-foto-%C4%8Certovo-jezero.jpg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38060" y="1773567"/>
            <a:ext cx="74386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http://upload.wikimedia.org/wikipedia/commons/7/77/MacochaDno.jpg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840787" y="2142899"/>
            <a:ext cx="77861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http://upload.wikimedia.org/wikipedia/commons/8/89/Jeskyn%C4%9B_Balcarka32.jpg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40787" y="2824727"/>
            <a:ext cx="802569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http://upload.wikimedia.org/wikipedia/commons/f/f4/Prachauer_felsen_03.jpg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91402" y="3631206"/>
            <a:ext cx="773766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http://upload.wikimedia.org/wikipedia/commons/8/89/Ceskyraj_trosky.JPG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991402" y="3220118"/>
            <a:ext cx="72007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http://itras.cz/fotogalerie/divci-kameny/velke/divci-kameny-003.jpg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56445" y="4738771"/>
            <a:ext cx="77726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http://upload.wikimedia.org/wikipedia/commons/0/0b/Carpathian_flysch_cm04.jpg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956445" y="4047503"/>
            <a:ext cx="773766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http://upload.wikimedia.org/wikipedia/commons/7/73/Nordb%C3%B6hmisches_becken_near_Jeze%C5%99%C3%AD.jpg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56445" y="5383255"/>
            <a:ext cx="76875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http://upload.wikimedia.org/wikipedia/commons/d/dd/Pansk%C3%A1_sk%C3%A1la%286%29_edit.jpg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84359" y="695615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5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84359" y="104807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6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4359" y="1742789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7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84359" y="209524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8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67959" y="278923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</a:t>
            </a:r>
            <a:r>
              <a:rPr lang="cs-CZ" sz="2000" dirty="0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84359" y="318934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10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84359" y="3589450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11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7959" y="4047503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12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67959" y="4693834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13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84359" y="5383255"/>
            <a:ext cx="12961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Str. 14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2959" y="6445431"/>
            <a:ext cx="75092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Pozn.: Všechny internetové stránky byly použity </a:t>
            </a:r>
            <a:r>
              <a:rPr lang="cs-CZ" sz="2000" dirty="0" smtClean="0">
                <a:solidFill>
                  <a:schemeClr val="tx1"/>
                </a:solidFill>
              </a:rPr>
              <a:t>10. 12. 2011.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120405" y="6029586"/>
            <a:ext cx="6860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>
                <a:solidFill>
                  <a:schemeClr val="tx1"/>
                </a:solidFill>
              </a:rPr>
              <a:t>A</a:t>
            </a:r>
            <a:r>
              <a:rPr lang="cs-CZ" sz="2000" dirty="0" smtClean="0">
                <a:solidFill>
                  <a:schemeClr val="tx1"/>
                </a:solidFill>
              </a:rPr>
              <a:t>plikace Microsoft Office PowerPoint</a:t>
            </a:r>
            <a:endParaRPr lang="cs-CZ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609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323528" y="332656"/>
            <a:ext cx="8228013" cy="5995987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cs-C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Žák</a:t>
            </a:r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porovnává a přiměřeně hodnotí 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povrch krajiny v ČR. Orientuje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 v základních zeměpisných pojmech a geografických prvcích.</a:t>
            </a:r>
          </a:p>
          <a:p>
            <a:pPr>
              <a:spcBef>
                <a:spcPts val="0"/>
              </a:spcBef>
            </a:pP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Učivo: 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Povrch krajiny v ČR</a:t>
            </a: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Rozsah: 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25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minut</a:t>
            </a:r>
          </a:p>
          <a:p>
            <a:pPr>
              <a:spcBef>
                <a:spcPts val="0"/>
              </a:spcBef>
            </a:pP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Další pomůcky: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doprovodný obrazový materiál, učebnice, mapa 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ČR</a:t>
            </a:r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ts val="0"/>
              </a:spcBef>
            </a:pPr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cs-CZ" sz="20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Ověřeno dne</a:t>
            </a:r>
            <a:r>
              <a:rPr lang="cs-CZ" sz="20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cs-CZ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9. 10. 2012 v 9. třídě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87006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493</TotalTime>
  <Words>375</Words>
  <Application>Microsoft Office PowerPoint</Application>
  <PresentationFormat>Předvádění na obrazovce (4:3)</PresentationFormat>
  <Paragraphs>75</Paragraphs>
  <Slides>17</Slides>
  <Notes>4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Exekutivní</vt:lpstr>
      <vt:lpstr>Graf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ČR povrch krajiny</dc:title>
  <dc:creator>Zdeněk Pola</dc:creator>
  <cp:lastModifiedBy>sborovna -</cp:lastModifiedBy>
  <cp:revision>100</cp:revision>
  <cp:lastPrinted>1601-01-01T00:00:00Z</cp:lastPrinted>
  <dcterms:created xsi:type="dcterms:W3CDTF">2010-03-07T16:42:28Z</dcterms:created>
  <dcterms:modified xsi:type="dcterms:W3CDTF">2013-06-13T12:30:10Z</dcterms:modified>
</cp:coreProperties>
</file>