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1229859" y="742262"/>
            <a:ext cx="6603187" cy="6449317"/>
            <a:chOff x="1126" y="332"/>
            <a:chExt cx="3991" cy="3898"/>
          </a:xfrm>
        </p:grpSpPr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1126" y="332"/>
              <a:ext cx="626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6" name="Rectangle 6"/>
            <p:cNvSpPr>
              <a:spLocks noChangeArrowheads="1"/>
            </p:cNvSpPr>
            <p:nvPr/>
          </p:nvSpPr>
          <p:spPr bwMode="auto">
            <a:xfrm>
              <a:off x="1666" y="380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4647" y="113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1239" y="154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239" y="1733"/>
              <a:ext cx="513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7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1666" y="1781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1187" y="1905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87" y="2127"/>
              <a:ext cx="52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2063" y="2127"/>
              <a:ext cx="5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1187" y="2256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1239" y="2127"/>
              <a:ext cx="82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1239" y="2127"/>
              <a:ext cx="41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1571" y="21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2124" y="1905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2124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5057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2124" y="2320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2178" y="2063"/>
              <a:ext cx="2879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2178" y="2063"/>
              <a:ext cx="27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Gymnázium, Chomutov, Mostecká 3000, příspěvková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2178" y="2192"/>
              <a:ext cx="2879" cy="12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2178" y="2191"/>
              <a:ext cx="593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organizace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2673" y="2196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178" y="189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1178" y="1898"/>
              <a:ext cx="8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1186" y="189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1186" y="1905"/>
              <a:ext cx="931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2117" y="1905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2" name="Rectangle 32"/>
            <p:cNvSpPr>
              <a:spLocks noChangeArrowheads="1"/>
            </p:cNvSpPr>
            <p:nvPr/>
          </p:nvSpPr>
          <p:spPr bwMode="auto">
            <a:xfrm>
              <a:off x="2117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3" name="Rectangle 33"/>
            <p:cNvSpPr>
              <a:spLocks noChangeArrowheads="1"/>
            </p:cNvSpPr>
            <p:nvPr/>
          </p:nvSpPr>
          <p:spPr bwMode="auto">
            <a:xfrm>
              <a:off x="2124" y="189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4" name="Rectangle 34"/>
            <p:cNvSpPr>
              <a:spLocks noChangeArrowheads="1"/>
            </p:cNvSpPr>
            <p:nvPr/>
          </p:nvSpPr>
          <p:spPr bwMode="auto">
            <a:xfrm>
              <a:off x="2124" y="1905"/>
              <a:ext cx="2986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5" name="Rectangle 35"/>
            <p:cNvSpPr>
              <a:spLocks noChangeArrowheads="1"/>
            </p:cNvSpPr>
            <p:nvPr/>
          </p:nvSpPr>
          <p:spPr bwMode="auto">
            <a:xfrm>
              <a:off x="5110" y="189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6" name="Rectangle 36"/>
            <p:cNvSpPr>
              <a:spLocks noChangeArrowheads="1"/>
            </p:cNvSpPr>
            <p:nvPr/>
          </p:nvSpPr>
          <p:spPr bwMode="auto">
            <a:xfrm>
              <a:off x="5110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7" name="Rectangle 37"/>
            <p:cNvSpPr>
              <a:spLocks noChangeArrowheads="1"/>
            </p:cNvSpPr>
            <p:nvPr/>
          </p:nvSpPr>
          <p:spPr bwMode="auto">
            <a:xfrm>
              <a:off x="1182" y="2451"/>
              <a:ext cx="939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8" name="Rectangle 38"/>
            <p:cNvSpPr>
              <a:spLocks noChangeArrowheads="1"/>
            </p:cNvSpPr>
            <p:nvPr/>
          </p:nvSpPr>
          <p:spPr bwMode="auto">
            <a:xfrm>
              <a:off x="1178" y="1932"/>
              <a:ext cx="8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9" name="Rectangle 39"/>
            <p:cNvSpPr>
              <a:spLocks noChangeArrowheads="1"/>
            </p:cNvSpPr>
            <p:nvPr/>
          </p:nvSpPr>
          <p:spPr bwMode="auto">
            <a:xfrm>
              <a:off x="2121" y="2451"/>
              <a:ext cx="2993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0" name="Rectangle 40"/>
            <p:cNvSpPr>
              <a:spLocks noChangeArrowheads="1"/>
            </p:cNvSpPr>
            <p:nvPr/>
          </p:nvSpPr>
          <p:spPr bwMode="auto">
            <a:xfrm>
              <a:off x="2117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1" name="Rectangle 41"/>
            <p:cNvSpPr>
              <a:spLocks noChangeArrowheads="1"/>
            </p:cNvSpPr>
            <p:nvPr/>
          </p:nvSpPr>
          <p:spPr bwMode="auto">
            <a:xfrm>
              <a:off x="5110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" name="Rectangle 42"/>
            <p:cNvSpPr>
              <a:spLocks noChangeArrowheads="1"/>
            </p:cNvSpPr>
            <p:nvPr/>
          </p:nvSpPr>
          <p:spPr bwMode="auto">
            <a:xfrm>
              <a:off x="1187" y="250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" name="Rectangle 43"/>
            <p:cNvSpPr>
              <a:spLocks noChangeArrowheads="1"/>
            </p:cNvSpPr>
            <p:nvPr/>
          </p:nvSpPr>
          <p:spPr bwMode="auto">
            <a:xfrm>
              <a:off x="1187" y="2528"/>
              <a:ext cx="52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4" name="Rectangle 44"/>
            <p:cNvSpPr>
              <a:spLocks noChangeArrowheads="1"/>
            </p:cNvSpPr>
            <p:nvPr/>
          </p:nvSpPr>
          <p:spPr bwMode="auto">
            <a:xfrm>
              <a:off x="2063" y="2528"/>
              <a:ext cx="5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5" name="Rectangle 45"/>
            <p:cNvSpPr>
              <a:spLocks noChangeArrowheads="1"/>
            </p:cNvSpPr>
            <p:nvPr/>
          </p:nvSpPr>
          <p:spPr bwMode="auto">
            <a:xfrm>
              <a:off x="1187" y="2656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6" name="Rectangle 46"/>
            <p:cNvSpPr>
              <a:spLocks noChangeArrowheads="1"/>
            </p:cNvSpPr>
            <p:nvPr/>
          </p:nvSpPr>
          <p:spPr bwMode="auto">
            <a:xfrm>
              <a:off x="1239" y="2528"/>
              <a:ext cx="82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7" name="Rectangle 47"/>
            <p:cNvSpPr>
              <a:spLocks noChangeArrowheads="1"/>
            </p:cNvSpPr>
            <p:nvPr/>
          </p:nvSpPr>
          <p:spPr bwMode="auto">
            <a:xfrm>
              <a:off x="1239" y="2527"/>
              <a:ext cx="452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AUTOR: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8" name="Rectangle 48"/>
            <p:cNvSpPr>
              <a:spLocks noChangeArrowheads="1"/>
            </p:cNvSpPr>
            <p:nvPr/>
          </p:nvSpPr>
          <p:spPr bwMode="auto">
            <a:xfrm>
              <a:off x="1600" y="25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9" name="Rectangle 49"/>
            <p:cNvSpPr>
              <a:spLocks noChangeArrowheads="1"/>
            </p:cNvSpPr>
            <p:nvPr/>
          </p:nvSpPr>
          <p:spPr bwMode="auto">
            <a:xfrm>
              <a:off x="2124" y="2501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0" name="Rectangle 50"/>
            <p:cNvSpPr>
              <a:spLocks noChangeArrowheads="1"/>
            </p:cNvSpPr>
            <p:nvPr/>
          </p:nvSpPr>
          <p:spPr bwMode="auto">
            <a:xfrm>
              <a:off x="2124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" name="Rectangle 51"/>
            <p:cNvSpPr>
              <a:spLocks noChangeArrowheads="1"/>
            </p:cNvSpPr>
            <p:nvPr/>
          </p:nvSpPr>
          <p:spPr bwMode="auto">
            <a:xfrm>
              <a:off x="5057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2" name="Rectangle 52"/>
            <p:cNvSpPr>
              <a:spLocks noChangeArrowheads="1"/>
            </p:cNvSpPr>
            <p:nvPr/>
          </p:nvSpPr>
          <p:spPr bwMode="auto">
            <a:xfrm>
              <a:off x="2124" y="2652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3" name="Rectangle 53"/>
            <p:cNvSpPr>
              <a:spLocks noChangeArrowheads="1"/>
            </p:cNvSpPr>
            <p:nvPr/>
          </p:nvSpPr>
          <p:spPr bwMode="auto">
            <a:xfrm>
              <a:off x="2178" y="253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4" name="Rectangle 54"/>
            <p:cNvSpPr>
              <a:spLocks noChangeArrowheads="1"/>
            </p:cNvSpPr>
            <p:nvPr/>
          </p:nvSpPr>
          <p:spPr bwMode="auto">
            <a:xfrm>
              <a:off x="2178" y="2533"/>
              <a:ext cx="946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Radka Fuchsová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5" name="Rectangle 55"/>
            <p:cNvSpPr>
              <a:spLocks noChangeArrowheads="1"/>
            </p:cNvSpPr>
            <p:nvPr/>
          </p:nvSpPr>
          <p:spPr bwMode="auto">
            <a:xfrm>
              <a:off x="3019" y="2533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6" name="Rectangle 56"/>
            <p:cNvSpPr>
              <a:spLocks noChangeArrowheads="1"/>
            </p:cNvSpPr>
            <p:nvPr/>
          </p:nvSpPr>
          <p:spPr bwMode="auto">
            <a:xfrm>
              <a:off x="1178" y="2478"/>
              <a:ext cx="8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7" name="Rectangle 57"/>
            <p:cNvSpPr>
              <a:spLocks noChangeArrowheads="1"/>
            </p:cNvSpPr>
            <p:nvPr/>
          </p:nvSpPr>
          <p:spPr bwMode="auto">
            <a:xfrm>
              <a:off x="1186" y="2478"/>
              <a:ext cx="931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8" name="Rectangle 58"/>
            <p:cNvSpPr>
              <a:spLocks noChangeArrowheads="1"/>
            </p:cNvSpPr>
            <p:nvPr/>
          </p:nvSpPr>
          <p:spPr bwMode="auto">
            <a:xfrm>
              <a:off x="1186" y="2501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9" name="Rectangle 59"/>
            <p:cNvSpPr>
              <a:spLocks noChangeArrowheads="1"/>
            </p:cNvSpPr>
            <p:nvPr/>
          </p:nvSpPr>
          <p:spPr bwMode="auto">
            <a:xfrm>
              <a:off x="2124" y="2501"/>
              <a:ext cx="17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0" name="Rectangle 60"/>
            <p:cNvSpPr>
              <a:spLocks noChangeArrowheads="1"/>
            </p:cNvSpPr>
            <p:nvPr/>
          </p:nvSpPr>
          <p:spPr bwMode="auto">
            <a:xfrm>
              <a:off x="2117" y="2501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1" name="Rectangle 61"/>
            <p:cNvSpPr>
              <a:spLocks noChangeArrowheads="1"/>
            </p:cNvSpPr>
            <p:nvPr/>
          </p:nvSpPr>
          <p:spPr bwMode="auto">
            <a:xfrm>
              <a:off x="2117" y="2478"/>
              <a:ext cx="24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2" name="Rectangle 62"/>
            <p:cNvSpPr>
              <a:spLocks noChangeArrowheads="1"/>
            </p:cNvSpPr>
            <p:nvPr/>
          </p:nvSpPr>
          <p:spPr bwMode="auto">
            <a:xfrm>
              <a:off x="2141" y="2478"/>
              <a:ext cx="2969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3" name="Rectangle 63"/>
            <p:cNvSpPr>
              <a:spLocks noChangeArrowheads="1"/>
            </p:cNvSpPr>
            <p:nvPr/>
          </p:nvSpPr>
          <p:spPr bwMode="auto">
            <a:xfrm>
              <a:off x="2141" y="2501"/>
              <a:ext cx="296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4" name="Rectangle 64"/>
            <p:cNvSpPr>
              <a:spLocks noChangeArrowheads="1"/>
            </p:cNvSpPr>
            <p:nvPr/>
          </p:nvSpPr>
          <p:spPr bwMode="auto">
            <a:xfrm>
              <a:off x="5110" y="2478"/>
              <a:ext cx="7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5" name="Rectangle 65"/>
            <p:cNvSpPr>
              <a:spLocks noChangeArrowheads="1"/>
            </p:cNvSpPr>
            <p:nvPr/>
          </p:nvSpPr>
          <p:spPr bwMode="auto">
            <a:xfrm>
              <a:off x="1182" y="2656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6" name="Rectangle 66"/>
            <p:cNvSpPr>
              <a:spLocks noChangeArrowheads="1"/>
            </p:cNvSpPr>
            <p:nvPr/>
          </p:nvSpPr>
          <p:spPr bwMode="auto">
            <a:xfrm>
              <a:off x="1178" y="2528"/>
              <a:ext cx="8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7" name="Rectangle 67"/>
            <p:cNvSpPr>
              <a:spLocks noChangeArrowheads="1"/>
            </p:cNvSpPr>
            <p:nvPr/>
          </p:nvSpPr>
          <p:spPr bwMode="auto">
            <a:xfrm>
              <a:off x="2121" y="2656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8" name="Rectangle 68"/>
            <p:cNvSpPr>
              <a:spLocks noChangeArrowheads="1"/>
            </p:cNvSpPr>
            <p:nvPr/>
          </p:nvSpPr>
          <p:spPr bwMode="auto">
            <a:xfrm>
              <a:off x="2117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9" name="Rectangle 69"/>
            <p:cNvSpPr>
              <a:spLocks noChangeArrowheads="1"/>
            </p:cNvSpPr>
            <p:nvPr/>
          </p:nvSpPr>
          <p:spPr bwMode="auto">
            <a:xfrm>
              <a:off x="5110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0" name="Rectangle 70"/>
            <p:cNvSpPr>
              <a:spLocks noChangeArrowheads="1"/>
            </p:cNvSpPr>
            <p:nvPr/>
          </p:nvSpPr>
          <p:spPr bwMode="auto">
            <a:xfrm>
              <a:off x="1187" y="2690"/>
              <a:ext cx="930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1" name="Rectangle 71"/>
            <p:cNvSpPr>
              <a:spLocks noChangeArrowheads="1"/>
            </p:cNvSpPr>
            <p:nvPr/>
          </p:nvSpPr>
          <p:spPr bwMode="auto">
            <a:xfrm>
              <a:off x="1187" y="2740"/>
              <a:ext cx="52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2" name="Rectangle 72"/>
            <p:cNvSpPr>
              <a:spLocks noChangeArrowheads="1"/>
            </p:cNvSpPr>
            <p:nvPr/>
          </p:nvSpPr>
          <p:spPr bwMode="auto">
            <a:xfrm>
              <a:off x="2063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3" name="Rectangle 73"/>
            <p:cNvSpPr>
              <a:spLocks noChangeArrowheads="1"/>
            </p:cNvSpPr>
            <p:nvPr/>
          </p:nvSpPr>
          <p:spPr bwMode="auto">
            <a:xfrm>
              <a:off x="1187" y="2868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4" name="Rectangle 74"/>
            <p:cNvSpPr>
              <a:spLocks noChangeArrowheads="1"/>
            </p:cNvSpPr>
            <p:nvPr/>
          </p:nvSpPr>
          <p:spPr bwMode="auto">
            <a:xfrm>
              <a:off x="1239" y="2740"/>
              <a:ext cx="82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5" name="Rectangle 75"/>
            <p:cNvSpPr>
              <a:spLocks noChangeArrowheads="1"/>
            </p:cNvSpPr>
            <p:nvPr/>
          </p:nvSpPr>
          <p:spPr bwMode="auto">
            <a:xfrm>
              <a:off x="1239" y="2739"/>
              <a:ext cx="431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NÁZEV: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6" name="Rectangle 76"/>
            <p:cNvSpPr>
              <a:spLocks noChangeArrowheads="1"/>
            </p:cNvSpPr>
            <p:nvPr/>
          </p:nvSpPr>
          <p:spPr bwMode="auto">
            <a:xfrm>
              <a:off x="1583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7" name="Rectangle 77"/>
            <p:cNvSpPr>
              <a:spLocks noChangeArrowheads="1"/>
            </p:cNvSpPr>
            <p:nvPr/>
          </p:nvSpPr>
          <p:spPr bwMode="auto">
            <a:xfrm>
              <a:off x="2124" y="2690"/>
              <a:ext cx="2987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8" name="Rectangle 78"/>
            <p:cNvSpPr>
              <a:spLocks noChangeArrowheads="1"/>
            </p:cNvSpPr>
            <p:nvPr/>
          </p:nvSpPr>
          <p:spPr bwMode="auto">
            <a:xfrm>
              <a:off x="2124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9" name="Rectangle 79"/>
            <p:cNvSpPr>
              <a:spLocks noChangeArrowheads="1"/>
            </p:cNvSpPr>
            <p:nvPr/>
          </p:nvSpPr>
          <p:spPr bwMode="auto">
            <a:xfrm>
              <a:off x="5057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0" name="Rectangle 80"/>
            <p:cNvSpPr>
              <a:spLocks noChangeArrowheads="1"/>
            </p:cNvSpPr>
            <p:nvPr/>
          </p:nvSpPr>
          <p:spPr bwMode="auto">
            <a:xfrm>
              <a:off x="2124" y="2868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1" name="Rectangle 81"/>
            <p:cNvSpPr>
              <a:spLocks noChangeArrowheads="1"/>
            </p:cNvSpPr>
            <p:nvPr/>
          </p:nvSpPr>
          <p:spPr bwMode="auto">
            <a:xfrm>
              <a:off x="2178" y="2765"/>
              <a:ext cx="2879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82" name="Rectangle 82"/>
            <p:cNvSpPr>
              <a:spLocks noChangeArrowheads="1"/>
            </p:cNvSpPr>
            <p:nvPr/>
          </p:nvSpPr>
          <p:spPr bwMode="auto">
            <a:xfrm>
              <a:off x="2178" y="2739"/>
              <a:ext cx="1633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VY_32_INOVACE_03A10_Question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tags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3" name="Rectangle 83"/>
            <p:cNvSpPr>
              <a:spLocks noChangeArrowheads="1"/>
            </p:cNvSpPr>
            <p:nvPr/>
          </p:nvSpPr>
          <p:spPr bwMode="auto">
            <a:xfrm>
              <a:off x="3519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4" name="Rectangle 84"/>
            <p:cNvSpPr>
              <a:spLocks noChangeArrowheads="1"/>
            </p:cNvSpPr>
            <p:nvPr/>
          </p:nvSpPr>
          <p:spPr bwMode="auto">
            <a:xfrm>
              <a:off x="1178" y="2683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5" name="Rectangle 85"/>
            <p:cNvSpPr>
              <a:spLocks noChangeArrowheads="1"/>
            </p:cNvSpPr>
            <p:nvPr/>
          </p:nvSpPr>
          <p:spPr bwMode="auto">
            <a:xfrm>
              <a:off x="1186" y="2683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6" name="Rectangle 86"/>
            <p:cNvSpPr>
              <a:spLocks noChangeArrowheads="1"/>
            </p:cNvSpPr>
            <p:nvPr/>
          </p:nvSpPr>
          <p:spPr bwMode="auto">
            <a:xfrm>
              <a:off x="1186" y="2690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7" name="Rectangle 87"/>
            <p:cNvSpPr>
              <a:spLocks noChangeArrowheads="1"/>
            </p:cNvSpPr>
            <p:nvPr/>
          </p:nvSpPr>
          <p:spPr bwMode="auto">
            <a:xfrm>
              <a:off x="2117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8" name="Rectangle 88"/>
            <p:cNvSpPr>
              <a:spLocks noChangeArrowheads="1"/>
            </p:cNvSpPr>
            <p:nvPr/>
          </p:nvSpPr>
          <p:spPr bwMode="auto">
            <a:xfrm>
              <a:off x="2124" y="2683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9" name="Rectangle 89"/>
            <p:cNvSpPr>
              <a:spLocks noChangeArrowheads="1"/>
            </p:cNvSpPr>
            <p:nvPr/>
          </p:nvSpPr>
          <p:spPr bwMode="auto">
            <a:xfrm>
              <a:off x="2124" y="2690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0" name="Rectangle 90"/>
            <p:cNvSpPr>
              <a:spLocks noChangeArrowheads="1"/>
            </p:cNvSpPr>
            <p:nvPr/>
          </p:nvSpPr>
          <p:spPr bwMode="auto">
            <a:xfrm>
              <a:off x="5110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1" name="Rectangle 91"/>
            <p:cNvSpPr>
              <a:spLocks noChangeArrowheads="1"/>
            </p:cNvSpPr>
            <p:nvPr/>
          </p:nvSpPr>
          <p:spPr bwMode="auto">
            <a:xfrm>
              <a:off x="1182" y="2890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2" name="Rectangle 92"/>
            <p:cNvSpPr>
              <a:spLocks noChangeArrowheads="1"/>
            </p:cNvSpPr>
            <p:nvPr/>
          </p:nvSpPr>
          <p:spPr bwMode="auto">
            <a:xfrm>
              <a:off x="1178" y="2717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3" name="Rectangle 93"/>
            <p:cNvSpPr>
              <a:spLocks noChangeArrowheads="1"/>
            </p:cNvSpPr>
            <p:nvPr/>
          </p:nvSpPr>
          <p:spPr bwMode="auto">
            <a:xfrm>
              <a:off x="2121" y="2890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4" name="Rectangle 94"/>
            <p:cNvSpPr>
              <a:spLocks noChangeArrowheads="1"/>
            </p:cNvSpPr>
            <p:nvPr/>
          </p:nvSpPr>
          <p:spPr bwMode="auto">
            <a:xfrm>
              <a:off x="2117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5" name="Rectangle 95"/>
            <p:cNvSpPr>
              <a:spLocks noChangeArrowheads="1"/>
            </p:cNvSpPr>
            <p:nvPr/>
          </p:nvSpPr>
          <p:spPr bwMode="auto">
            <a:xfrm>
              <a:off x="5110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6" name="Rectangle 96"/>
            <p:cNvSpPr>
              <a:spLocks noChangeArrowheads="1"/>
            </p:cNvSpPr>
            <p:nvPr/>
          </p:nvSpPr>
          <p:spPr bwMode="auto">
            <a:xfrm>
              <a:off x="1187" y="292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7" name="Rectangle 97"/>
            <p:cNvSpPr>
              <a:spLocks noChangeArrowheads="1"/>
            </p:cNvSpPr>
            <p:nvPr/>
          </p:nvSpPr>
          <p:spPr bwMode="auto">
            <a:xfrm>
              <a:off x="1187" y="2952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8" name="Rectangle 98"/>
            <p:cNvSpPr>
              <a:spLocks noChangeArrowheads="1"/>
            </p:cNvSpPr>
            <p:nvPr/>
          </p:nvSpPr>
          <p:spPr bwMode="auto">
            <a:xfrm>
              <a:off x="2063" y="2952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9" name="Rectangle 99"/>
            <p:cNvSpPr>
              <a:spLocks noChangeArrowheads="1"/>
            </p:cNvSpPr>
            <p:nvPr/>
          </p:nvSpPr>
          <p:spPr bwMode="auto">
            <a:xfrm>
              <a:off x="1187" y="308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0" name="Rectangle 100"/>
            <p:cNvSpPr>
              <a:spLocks noChangeArrowheads="1"/>
            </p:cNvSpPr>
            <p:nvPr/>
          </p:nvSpPr>
          <p:spPr bwMode="auto">
            <a:xfrm>
              <a:off x="1239" y="2952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1" name="Rectangle 101"/>
            <p:cNvSpPr>
              <a:spLocks noChangeArrowheads="1"/>
            </p:cNvSpPr>
            <p:nvPr/>
          </p:nvSpPr>
          <p:spPr bwMode="auto">
            <a:xfrm>
              <a:off x="1239" y="2952"/>
              <a:ext cx="3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TEMA: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2" name="Rectangle 102"/>
            <p:cNvSpPr>
              <a:spLocks noChangeArrowheads="1"/>
            </p:cNvSpPr>
            <p:nvPr/>
          </p:nvSpPr>
          <p:spPr bwMode="auto">
            <a:xfrm>
              <a:off x="1547" y="2957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3" name="Rectangle 103"/>
            <p:cNvSpPr>
              <a:spLocks noChangeArrowheads="1"/>
            </p:cNvSpPr>
            <p:nvPr/>
          </p:nvSpPr>
          <p:spPr bwMode="auto">
            <a:xfrm>
              <a:off x="2124" y="2925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4" name="Rectangle 104"/>
            <p:cNvSpPr>
              <a:spLocks noChangeArrowheads="1"/>
            </p:cNvSpPr>
            <p:nvPr/>
          </p:nvSpPr>
          <p:spPr bwMode="auto">
            <a:xfrm>
              <a:off x="2124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5" name="Rectangle 105"/>
            <p:cNvSpPr>
              <a:spLocks noChangeArrowheads="1"/>
            </p:cNvSpPr>
            <p:nvPr/>
          </p:nvSpPr>
          <p:spPr bwMode="auto">
            <a:xfrm>
              <a:off x="5057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6" name="Rectangle 106"/>
            <p:cNvSpPr>
              <a:spLocks noChangeArrowheads="1"/>
            </p:cNvSpPr>
            <p:nvPr/>
          </p:nvSpPr>
          <p:spPr bwMode="auto">
            <a:xfrm>
              <a:off x="2079" y="2897"/>
              <a:ext cx="2987" cy="27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Gramatika – A1, A2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107" name="Rectangle 109"/>
            <p:cNvSpPr>
              <a:spLocks noChangeArrowheads="1"/>
            </p:cNvSpPr>
            <p:nvPr/>
          </p:nvSpPr>
          <p:spPr bwMode="auto">
            <a:xfrm>
              <a:off x="3262" y="2958"/>
              <a:ext cx="0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8" name="Rectangle 112"/>
            <p:cNvSpPr>
              <a:spLocks noChangeArrowheads="1"/>
            </p:cNvSpPr>
            <p:nvPr/>
          </p:nvSpPr>
          <p:spPr bwMode="auto">
            <a:xfrm>
              <a:off x="3511" y="295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9" name="Rectangle 113"/>
            <p:cNvSpPr>
              <a:spLocks noChangeArrowheads="1"/>
            </p:cNvSpPr>
            <p:nvPr/>
          </p:nvSpPr>
          <p:spPr bwMode="auto">
            <a:xfrm>
              <a:off x="1178" y="2917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" name="Rectangle 114"/>
            <p:cNvSpPr>
              <a:spLocks noChangeArrowheads="1"/>
            </p:cNvSpPr>
            <p:nvPr/>
          </p:nvSpPr>
          <p:spPr bwMode="auto">
            <a:xfrm>
              <a:off x="1186" y="2917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" name="Rectangle 115"/>
            <p:cNvSpPr>
              <a:spLocks noChangeArrowheads="1"/>
            </p:cNvSpPr>
            <p:nvPr/>
          </p:nvSpPr>
          <p:spPr bwMode="auto">
            <a:xfrm>
              <a:off x="1186" y="2924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" name="Rectangle 116"/>
            <p:cNvSpPr>
              <a:spLocks noChangeArrowheads="1"/>
            </p:cNvSpPr>
            <p:nvPr/>
          </p:nvSpPr>
          <p:spPr bwMode="auto">
            <a:xfrm>
              <a:off x="2117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" name="Rectangle 117"/>
            <p:cNvSpPr>
              <a:spLocks noChangeArrowheads="1"/>
            </p:cNvSpPr>
            <p:nvPr/>
          </p:nvSpPr>
          <p:spPr bwMode="auto">
            <a:xfrm>
              <a:off x="2124" y="2917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" name="Rectangle 118"/>
            <p:cNvSpPr>
              <a:spLocks noChangeArrowheads="1"/>
            </p:cNvSpPr>
            <p:nvPr/>
          </p:nvSpPr>
          <p:spPr bwMode="auto">
            <a:xfrm>
              <a:off x="2124" y="2924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5" name="Rectangle 119"/>
            <p:cNvSpPr>
              <a:spLocks noChangeArrowheads="1"/>
            </p:cNvSpPr>
            <p:nvPr/>
          </p:nvSpPr>
          <p:spPr bwMode="auto">
            <a:xfrm>
              <a:off x="5110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" name="Rectangle 120"/>
            <p:cNvSpPr>
              <a:spLocks noChangeArrowheads="1"/>
            </p:cNvSpPr>
            <p:nvPr/>
          </p:nvSpPr>
          <p:spPr bwMode="auto">
            <a:xfrm>
              <a:off x="1182" y="3081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" name="Rectangle 121"/>
            <p:cNvSpPr>
              <a:spLocks noChangeArrowheads="1"/>
            </p:cNvSpPr>
            <p:nvPr/>
          </p:nvSpPr>
          <p:spPr bwMode="auto">
            <a:xfrm>
              <a:off x="1178" y="2951"/>
              <a:ext cx="8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" name="Rectangle 122"/>
            <p:cNvSpPr>
              <a:spLocks noChangeArrowheads="1"/>
            </p:cNvSpPr>
            <p:nvPr/>
          </p:nvSpPr>
          <p:spPr bwMode="auto">
            <a:xfrm>
              <a:off x="2121" y="3081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9" name="Rectangle 123"/>
            <p:cNvSpPr>
              <a:spLocks noChangeArrowheads="1"/>
            </p:cNvSpPr>
            <p:nvPr/>
          </p:nvSpPr>
          <p:spPr bwMode="auto">
            <a:xfrm>
              <a:off x="2117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0" name="Rectangle 124"/>
            <p:cNvSpPr>
              <a:spLocks noChangeArrowheads="1"/>
            </p:cNvSpPr>
            <p:nvPr/>
          </p:nvSpPr>
          <p:spPr bwMode="auto">
            <a:xfrm>
              <a:off x="5110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1" name="Rectangle 125"/>
            <p:cNvSpPr>
              <a:spLocks noChangeArrowheads="1"/>
            </p:cNvSpPr>
            <p:nvPr/>
          </p:nvSpPr>
          <p:spPr bwMode="auto">
            <a:xfrm>
              <a:off x="1187" y="3115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2" name="Rectangle 126"/>
            <p:cNvSpPr>
              <a:spLocks noChangeArrowheads="1"/>
            </p:cNvSpPr>
            <p:nvPr/>
          </p:nvSpPr>
          <p:spPr bwMode="auto">
            <a:xfrm>
              <a:off x="1187" y="3164"/>
              <a:ext cx="52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3" name="Rectangle 127"/>
            <p:cNvSpPr>
              <a:spLocks noChangeArrowheads="1"/>
            </p:cNvSpPr>
            <p:nvPr/>
          </p:nvSpPr>
          <p:spPr bwMode="auto">
            <a:xfrm>
              <a:off x="2063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Rectangle 128"/>
            <p:cNvSpPr>
              <a:spLocks noChangeArrowheads="1"/>
            </p:cNvSpPr>
            <p:nvPr/>
          </p:nvSpPr>
          <p:spPr bwMode="auto">
            <a:xfrm>
              <a:off x="1187" y="3293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Rectangle 129"/>
            <p:cNvSpPr>
              <a:spLocks noChangeArrowheads="1"/>
            </p:cNvSpPr>
            <p:nvPr/>
          </p:nvSpPr>
          <p:spPr bwMode="auto">
            <a:xfrm>
              <a:off x="1239" y="3164"/>
              <a:ext cx="82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Rectangle 130"/>
            <p:cNvSpPr>
              <a:spLocks noChangeArrowheads="1"/>
            </p:cNvSpPr>
            <p:nvPr/>
          </p:nvSpPr>
          <p:spPr bwMode="auto">
            <a:xfrm>
              <a:off x="1239" y="3163"/>
              <a:ext cx="9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ČÍSLO PROJEKTU: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7" name="Rectangle 131"/>
            <p:cNvSpPr>
              <a:spLocks noChangeArrowheads="1"/>
            </p:cNvSpPr>
            <p:nvPr/>
          </p:nvSpPr>
          <p:spPr bwMode="auto">
            <a:xfrm>
              <a:off x="2036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8" name="Rectangle 132"/>
            <p:cNvSpPr>
              <a:spLocks noChangeArrowheads="1"/>
            </p:cNvSpPr>
            <p:nvPr/>
          </p:nvSpPr>
          <p:spPr bwMode="auto">
            <a:xfrm>
              <a:off x="2124" y="3115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9" name="Rectangle 133"/>
            <p:cNvSpPr>
              <a:spLocks noChangeArrowheads="1"/>
            </p:cNvSpPr>
            <p:nvPr/>
          </p:nvSpPr>
          <p:spPr bwMode="auto">
            <a:xfrm>
              <a:off x="2124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0" name="Rectangle 134"/>
            <p:cNvSpPr>
              <a:spLocks noChangeArrowheads="1"/>
            </p:cNvSpPr>
            <p:nvPr/>
          </p:nvSpPr>
          <p:spPr bwMode="auto">
            <a:xfrm>
              <a:off x="5057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1" name="Rectangle 135"/>
            <p:cNvSpPr>
              <a:spLocks noChangeArrowheads="1"/>
            </p:cNvSpPr>
            <p:nvPr/>
          </p:nvSpPr>
          <p:spPr bwMode="auto">
            <a:xfrm>
              <a:off x="2124" y="3293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2" name="Rectangle 136"/>
            <p:cNvSpPr>
              <a:spLocks noChangeArrowheads="1"/>
            </p:cNvSpPr>
            <p:nvPr/>
          </p:nvSpPr>
          <p:spPr bwMode="auto">
            <a:xfrm>
              <a:off x="2178" y="3164"/>
              <a:ext cx="2879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3" name="Rectangle 137"/>
            <p:cNvSpPr>
              <a:spLocks noChangeArrowheads="1"/>
            </p:cNvSpPr>
            <p:nvPr/>
          </p:nvSpPr>
          <p:spPr bwMode="auto">
            <a:xfrm>
              <a:off x="2178" y="3163"/>
              <a:ext cx="1226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CZ.1.07/1.5.00/34.0816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4" name="Rectangle 138"/>
            <p:cNvSpPr>
              <a:spLocks noChangeArrowheads="1"/>
            </p:cNvSpPr>
            <p:nvPr/>
          </p:nvSpPr>
          <p:spPr bwMode="auto">
            <a:xfrm>
              <a:off x="3274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5" name="Rectangle 139"/>
            <p:cNvSpPr>
              <a:spLocks noChangeArrowheads="1"/>
            </p:cNvSpPr>
            <p:nvPr/>
          </p:nvSpPr>
          <p:spPr bwMode="auto">
            <a:xfrm>
              <a:off x="1178" y="310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6" name="Rectangle 140"/>
            <p:cNvSpPr>
              <a:spLocks noChangeArrowheads="1"/>
            </p:cNvSpPr>
            <p:nvPr/>
          </p:nvSpPr>
          <p:spPr bwMode="auto">
            <a:xfrm>
              <a:off x="1186" y="310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7" name="Rectangle 141"/>
            <p:cNvSpPr>
              <a:spLocks noChangeArrowheads="1"/>
            </p:cNvSpPr>
            <p:nvPr/>
          </p:nvSpPr>
          <p:spPr bwMode="auto">
            <a:xfrm>
              <a:off x="1186" y="3115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8" name="Rectangle 142"/>
            <p:cNvSpPr>
              <a:spLocks noChangeArrowheads="1"/>
            </p:cNvSpPr>
            <p:nvPr/>
          </p:nvSpPr>
          <p:spPr bwMode="auto">
            <a:xfrm>
              <a:off x="2117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9" name="Rectangle 143"/>
            <p:cNvSpPr>
              <a:spLocks noChangeArrowheads="1"/>
            </p:cNvSpPr>
            <p:nvPr/>
          </p:nvSpPr>
          <p:spPr bwMode="auto">
            <a:xfrm>
              <a:off x="2124" y="310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0" name="Rectangle 144"/>
            <p:cNvSpPr>
              <a:spLocks noChangeArrowheads="1"/>
            </p:cNvSpPr>
            <p:nvPr/>
          </p:nvSpPr>
          <p:spPr bwMode="auto">
            <a:xfrm>
              <a:off x="2124" y="3115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1" name="Rectangle 145"/>
            <p:cNvSpPr>
              <a:spLocks noChangeArrowheads="1"/>
            </p:cNvSpPr>
            <p:nvPr/>
          </p:nvSpPr>
          <p:spPr bwMode="auto">
            <a:xfrm>
              <a:off x="5110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2" name="Rectangle 146"/>
            <p:cNvSpPr>
              <a:spLocks noChangeArrowheads="1"/>
            </p:cNvSpPr>
            <p:nvPr/>
          </p:nvSpPr>
          <p:spPr bwMode="auto">
            <a:xfrm>
              <a:off x="1182" y="3315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3" name="Rectangle 147"/>
            <p:cNvSpPr>
              <a:spLocks noChangeArrowheads="1"/>
            </p:cNvSpPr>
            <p:nvPr/>
          </p:nvSpPr>
          <p:spPr bwMode="auto">
            <a:xfrm>
              <a:off x="1178" y="3142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4" name="Rectangle 148"/>
            <p:cNvSpPr>
              <a:spLocks noChangeArrowheads="1"/>
            </p:cNvSpPr>
            <p:nvPr/>
          </p:nvSpPr>
          <p:spPr bwMode="auto">
            <a:xfrm>
              <a:off x="2121" y="3315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5" name="Rectangle 149"/>
            <p:cNvSpPr>
              <a:spLocks noChangeArrowheads="1"/>
            </p:cNvSpPr>
            <p:nvPr/>
          </p:nvSpPr>
          <p:spPr bwMode="auto">
            <a:xfrm>
              <a:off x="2117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6" name="Rectangle 150"/>
            <p:cNvSpPr>
              <a:spLocks noChangeArrowheads="1"/>
            </p:cNvSpPr>
            <p:nvPr/>
          </p:nvSpPr>
          <p:spPr bwMode="auto">
            <a:xfrm>
              <a:off x="5110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7" name="Rectangle 151"/>
            <p:cNvSpPr>
              <a:spLocks noChangeArrowheads="1"/>
            </p:cNvSpPr>
            <p:nvPr/>
          </p:nvSpPr>
          <p:spPr bwMode="auto">
            <a:xfrm>
              <a:off x="1187" y="3349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8" name="Rectangle 152"/>
            <p:cNvSpPr>
              <a:spLocks noChangeArrowheads="1"/>
            </p:cNvSpPr>
            <p:nvPr/>
          </p:nvSpPr>
          <p:spPr bwMode="auto">
            <a:xfrm>
              <a:off x="1187" y="3376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9" name="Rectangle 153"/>
            <p:cNvSpPr>
              <a:spLocks noChangeArrowheads="1"/>
            </p:cNvSpPr>
            <p:nvPr/>
          </p:nvSpPr>
          <p:spPr bwMode="auto">
            <a:xfrm>
              <a:off x="2063" y="3376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0" name="Rectangle 154"/>
            <p:cNvSpPr>
              <a:spLocks noChangeArrowheads="1"/>
            </p:cNvSpPr>
            <p:nvPr/>
          </p:nvSpPr>
          <p:spPr bwMode="auto">
            <a:xfrm>
              <a:off x="1187" y="350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1" name="Rectangle 155"/>
            <p:cNvSpPr>
              <a:spLocks noChangeArrowheads="1"/>
            </p:cNvSpPr>
            <p:nvPr/>
          </p:nvSpPr>
          <p:spPr bwMode="auto">
            <a:xfrm>
              <a:off x="1239" y="3376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2" name="Rectangle 156"/>
            <p:cNvSpPr>
              <a:spLocks noChangeArrowheads="1"/>
            </p:cNvSpPr>
            <p:nvPr/>
          </p:nvSpPr>
          <p:spPr bwMode="auto">
            <a:xfrm>
              <a:off x="1239" y="3375"/>
              <a:ext cx="917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DATUM TVORBY: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3" name="Rectangle 157"/>
            <p:cNvSpPr>
              <a:spLocks noChangeArrowheads="1"/>
            </p:cNvSpPr>
            <p:nvPr/>
          </p:nvSpPr>
          <p:spPr bwMode="auto">
            <a:xfrm>
              <a:off x="2017" y="3380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4" name="Rectangle 158"/>
            <p:cNvSpPr>
              <a:spLocks noChangeArrowheads="1"/>
            </p:cNvSpPr>
            <p:nvPr/>
          </p:nvSpPr>
          <p:spPr bwMode="auto">
            <a:xfrm>
              <a:off x="2124" y="3349"/>
              <a:ext cx="2987" cy="3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5" name="Rectangle 159"/>
            <p:cNvSpPr>
              <a:spLocks noChangeArrowheads="1"/>
            </p:cNvSpPr>
            <p:nvPr/>
          </p:nvSpPr>
          <p:spPr bwMode="auto">
            <a:xfrm>
              <a:off x="2124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6" name="Rectangle 160"/>
            <p:cNvSpPr>
              <a:spLocks noChangeArrowheads="1"/>
            </p:cNvSpPr>
            <p:nvPr/>
          </p:nvSpPr>
          <p:spPr bwMode="auto">
            <a:xfrm>
              <a:off x="5057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7" name="Rectangle 161"/>
            <p:cNvSpPr>
              <a:spLocks noChangeArrowheads="1"/>
            </p:cNvSpPr>
            <p:nvPr/>
          </p:nvSpPr>
          <p:spPr bwMode="auto">
            <a:xfrm>
              <a:off x="2124" y="3502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8" name="Rectangle 162"/>
            <p:cNvSpPr>
              <a:spLocks noChangeArrowheads="1"/>
            </p:cNvSpPr>
            <p:nvPr/>
          </p:nvSpPr>
          <p:spPr bwMode="auto">
            <a:xfrm>
              <a:off x="2178" y="338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159" name="Rectangle 163"/>
            <p:cNvSpPr>
              <a:spLocks noChangeArrowheads="1"/>
            </p:cNvSpPr>
            <p:nvPr/>
          </p:nvSpPr>
          <p:spPr bwMode="auto">
            <a:xfrm>
              <a:off x="2178" y="3382"/>
              <a:ext cx="393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8.5.2013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0" name="Rectangle 164"/>
            <p:cNvSpPr>
              <a:spLocks noChangeArrowheads="1"/>
            </p:cNvSpPr>
            <p:nvPr/>
          </p:nvSpPr>
          <p:spPr bwMode="auto">
            <a:xfrm>
              <a:off x="2707" y="338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1" name="Rectangle 165"/>
            <p:cNvSpPr>
              <a:spLocks noChangeArrowheads="1"/>
            </p:cNvSpPr>
            <p:nvPr/>
          </p:nvSpPr>
          <p:spPr bwMode="auto">
            <a:xfrm>
              <a:off x="1178" y="3342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2" name="Rectangle 166"/>
            <p:cNvSpPr>
              <a:spLocks noChangeArrowheads="1"/>
            </p:cNvSpPr>
            <p:nvPr/>
          </p:nvSpPr>
          <p:spPr bwMode="auto">
            <a:xfrm>
              <a:off x="1186" y="3342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3" name="Rectangle 167"/>
            <p:cNvSpPr>
              <a:spLocks noChangeArrowheads="1"/>
            </p:cNvSpPr>
            <p:nvPr/>
          </p:nvSpPr>
          <p:spPr bwMode="auto">
            <a:xfrm>
              <a:off x="1186" y="3349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4" name="Rectangle 168"/>
            <p:cNvSpPr>
              <a:spLocks noChangeArrowheads="1"/>
            </p:cNvSpPr>
            <p:nvPr/>
          </p:nvSpPr>
          <p:spPr bwMode="auto">
            <a:xfrm>
              <a:off x="2117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5" name="Rectangle 169"/>
            <p:cNvSpPr>
              <a:spLocks noChangeArrowheads="1"/>
            </p:cNvSpPr>
            <p:nvPr/>
          </p:nvSpPr>
          <p:spPr bwMode="auto">
            <a:xfrm>
              <a:off x="2124" y="3342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6" name="Rectangle 170"/>
            <p:cNvSpPr>
              <a:spLocks noChangeArrowheads="1"/>
            </p:cNvSpPr>
            <p:nvPr/>
          </p:nvSpPr>
          <p:spPr bwMode="auto">
            <a:xfrm>
              <a:off x="2124" y="3349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7" name="Rectangle 171"/>
            <p:cNvSpPr>
              <a:spLocks noChangeArrowheads="1"/>
            </p:cNvSpPr>
            <p:nvPr/>
          </p:nvSpPr>
          <p:spPr bwMode="auto">
            <a:xfrm>
              <a:off x="5110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8" name="Rectangle 172"/>
            <p:cNvSpPr>
              <a:spLocks noChangeArrowheads="1"/>
            </p:cNvSpPr>
            <p:nvPr/>
          </p:nvSpPr>
          <p:spPr bwMode="auto">
            <a:xfrm>
              <a:off x="1182" y="3505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9" name="Rectangle 173"/>
            <p:cNvSpPr>
              <a:spLocks noChangeArrowheads="1"/>
            </p:cNvSpPr>
            <p:nvPr/>
          </p:nvSpPr>
          <p:spPr bwMode="auto">
            <a:xfrm>
              <a:off x="1178" y="3376"/>
              <a:ext cx="8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0" name="Rectangle 174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1" name="Rectangle 175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2" name="Rectangle 176"/>
            <p:cNvSpPr>
              <a:spLocks noChangeArrowheads="1"/>
            </p:cNvSpPr>
            <p:nvPr/>
          </p:nvSpPr>
          <p:spPr bwMode="auto">
            <a:xfrm>
              <a:off x="1186" y="3532"/>
              <a:ext cx="931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3" name="Rectangle 177"/>
            <p:cNvSpPr>
              <a:spLocks noChangeArrowheads="1"/>
            </p:cNvSpPr>
            <p:nvPr/>
          </p:nvSpPr>
          <p:spPr bwMode="auto">
            <a:xfrm>
              <a:off x="2121" y="3505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4" name="Rectangle 178"/>
            <p:cNvSpPr>
              <a:spLocks noChangeArrowheads="1"/>
            </p:cNvSpPr>
            <p:nvPr/>
          </p:nvSpPr>
          <p:spPr bwMode="auto">
            <a:xfrm>
              <a:off x="2117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5" name="Rectangle 179"/>
            <p:cNvSpPr>
              <a:spLocks noChangeArrowheads="1"/>
            </p:cNvSpPr>
            <p:nvPr/>
          </p:nvSpPr>
          <p:spPr bwMode="auto">
            <a:xfrm>
              <a:off x="2117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6" name="Rectangle 180"/>
            <p:cNvSpPr>
              <a:spLocks noChangeArrowheads="1"/>
            </p:cNvSpPr>
            <p:nvPr/>
          </p:nvSpPr>
          <p:spPr bwMode="auto">
            <a:xfrm>
              <a:off x="2124" y="3532"/>
              <a:ext cx="2986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7" name="Rectangle 181"/>
            <p:cNvSpPr>
              <a:spLocks noChangeArrowheads="1"/>
            </p:cNvSpPr>
            <p:nvPr/>
          </p:nvSpPr>
          <p:spPr bwMode="auto">
            <a:xfrm>
              <a:off x="5110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8" name="Rectangle 182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9" name="Rectangle 183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0" name="Rectangle 184"/>
            <p:cNvSpPr>
              <a:spLocks noChangeArrowheads="1"/>
            </p:cNvSpPr>
            <p:nvPr/>
          </p:nvSpPr>
          <p:spPr bwMode="auto">
            <a:xfrm>
              <a:off x="1239" y="3538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1" name="Rectangle 186"/>
            <p:cNvSpPr>
              <a:spLocks noChangeArrowheads="1"/>
            </p:cNvSpPr>
            <p:nvPr/>
          </p:nvSpPr>
          <p:spPr bwMode="auto">
            <a:xfrm>
              <a:off x="3281" y="4062"/>
              <a:ext cx="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pic>
          <p:nvPicPr>
            <p:cNvPr id="182" name="Picture 18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1" y="575"/>
              <a:ext cx="3406" cy="6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5309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DUM  na téma </a:t>
            </a:r>
            <a:r>
              <a:rPr lang="cs-CZ" sz="2000" dirty="0" smtClean="0"/>
              <a:t>„</a:t>
            </a:r>
            <a:r>
              <a:rPr lang="cs-CZ" sz="2000" dirty="0" err="1" smtClean="0"/>
              <a:t>Question</a:t>
            </a:r>
            <a:r>
              <a:rPr lang="cs-CZ" sz="2000" dirty="0" smtClean="0"/>
              <a:t> </a:t>
            </a:r>
            <a:r>
              <a:rPr lang="cs-CZ" sz="2000" dirty="0" err="1" smtClean="0"/>
              <a:t>tags</a:t>
            </a:r>
            <a:r>
              <a:rPr lang="cs-CZ" sz="2000" dirty="0" smtClean="0"/>
              <a:t>“  </a:t>
            </a:r>
            <a:r>
              <a:rPr lang="cs-CZ" sz="2000" dirty="0"/>
              <a:t>má za cíl seznámit žáky s pravidly o používání </a:t>
            </a:r>
            <a:r>
              <a:rPr lang="cs-CZ" sz="2000" dirty="0" smtClean="0"/>
              <a:t>tázacích dovětků </a:t>
            </a:r>
            <a:r>
              <a:rPr lang="cs-CZ" sz="2000" dirty="0"/>
              <a:t>v angličtině a zároveň tuto látku procvičit. První částí DUM je </a:t>
            </a:r>
            <a:r>
              <a:rPr lang="cs-CZ" sz="2000" dirty="0" smtClean="0"/>
              <a:t>prezentace </a:t>
            </a:r>
            <a:r>
              <a:rPr lang="cs-CZ" sz="2000" dirty="0"/>
              <a:t>pravidel, podle úrovně třídy může pravidla vysvětlit buď učitel, nebo mohou číst z tabule sami žáci. </a:t>
            </a:r>
            <a:r>
              <a:rPr lang="cs-CZ" sz="2000" dirty="0" smtClean="0"/>
              <a:t>Druhou částí DUM je procvičení látky, kdy učitel na základě odpovědí žáků nebo přímo žák  </a:t>
            </a:r>
            <a:r>
              <a:rPr lang="cs-CZ" sz="2000" dirty="0"/>
              <a:t>s pomocí digitálního pera (např. v programu Q </a:t>
            </a:r>
            <a:r>
              <a:rPr lang="cs-CZ" sz="2000" dirty="0" err="1"/>
              <a:t>draw</a:t>
            </a:r>
            <a:r>
              <a:rPr lang="cs-CZ" sz="2000" dirty="0"/>
              <a:t>), popř. fixu </a:t>
            </a:r>
            <a:r>
              <a:rPr lang="cs-CZ" sz="2000" dirty="0" smtClean="0"/>
              <a:t>doplňuje správný tázací dovětek do jednotlivých vět. Dalším klikem v prezentaci získávají žáci ihned správnou odpověď pro kontrolu. DUM </a:t>
            </a:r>
            <a:r>
              <a:rPr lang="cs-CZ" sz="2000" dirty="0"/>
              <a:t>je určen studentům  1.-3. ročníku čtyřletého, popř. víceletého gymnázia, úroveň </a:t>
            </a:r>
            <a:r>
              <a:rPr lang="cs-CZ" sz="2000" dirty="0" err="1"/>
              <a:t>Preintermediate</a:t>
            </a:r>
            <a:r>
              <a:rPr lang="cs-CZ" sz="2000" dirty="0"/>
              <a:t> / </a:t>
            </a:r>
            <a:r>
              <a:rPr lang="cs-CZ" sz="2000" dirty="0" err="1" smtClean="0"/>
              <a:t>Intermediate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b="1" dirty="0" smtClean="0"/>
              <a:t>Materiál je určen k interaktivní výuce.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31346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67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QUESTION TAGS</a:t>
            </a:r>
            <a:endParaRPr lang="cs-CZ" sz="67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998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5577483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err="1" smtClean="0"/>
              <a:t>It´s</a:t>
            </a:r>
            <a:r>
              <a:rPr lang="cs-CZ" sz="2800" dirty="0" smtClean="0"/>
              <a:t> a </a:t>
            </a:r>
            <a:r>
              <a:rPr lang="cs-CZ" sz="2800" dirty="0" err="1" smtClean="0"/>
              <a:t>beautiful</a:t>
            </a:r>
            <a:r>
              <a:rPr lang="cs-CZ" sz="2800" dirty="0" smtClean="0"/>
              <a:t> place, </a:t>
            </a:r>
            <a:r>
              <a:rPr lang="cs-CZ" sz="2800" dirty="0" err="1" smtClean="0">
                <a:solidFill>
                  <a:srgbClr val="7030A0"/>
                </a:solidFill>
              </a:rPr>
              <a:t>isn´t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</a:rPr>
              <a:t>it</a:t>
            </a:r>
            <a:r>
              <a:rPr lang="cs-CZ" sz="2800" dirty="0" smtClean="0"/>
              <a:t> ?</a:t>
            </a:r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speak</a:t>
            </a:r>
            <a:r>
              <a:rPr lang="cs-CZ" sz="2800" dirty="0" smtClean="0"/>
              <a:t> Czech, </a:t>
            </a:r>
            <a:r>
              <a:rPr lang="cs-CZ" sz="2800" dirty="0" err="1" smtClean="0">
                <a:solidFill>
                  <a:srgbClr val="7030A0"/>
                </a:solidFill>
              </a:rPr>
              <a:t>can´t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</a:rPr>
              <a:t>you</a:t>
            </a:r>
            <a:r>
              <a:rPr lang="cs-CZ" sz="2800" dirty="0" smtClean="0"/>
              <a:t> ?</a:t>
            </a:r>
          </a:p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doesn´t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a </a:t>
            </a:r>
            <a:r>
              <a:rPr lang="cs-CZ" sz="2800" dirty="0" err="1" smtClean="0"/>
              <a:t>sister</a:t>
            </a:r>
            <a:r>
              <a:rPr lang="cs-CZ" sz="2800" dirty="0" smtClean="0"/>
              <a:t>, </a:t>
            </a:r>
            <a:r>
              <a:rPr lang="cs-CZ" sz="2800" dirty="0" err="1" smtClean="0">
                <a:solidFill>
                  <a:srgbClr val="7030A0"/>
                </a:solidFill>
              </a:rPr>
              <a:t>does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</a:rPr>
              <a:t>she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put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tags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end </a:t>
            </a:r>
            <a:r>
              <a:rPr lang="cs-CZ" sz="2800" dirty="0" err="1" smtClean="0"/>
              <a:t>of</a:t>
            </a:r>
            <a:r>
              <a:rPr lang="cs-CZ" sz="2800" dirty="0" smtClean="0"/>
              <a:t> a sentence to </a:t>
            </a:r>
            <a:r>
              <a:rPr lang="cs-CZ" sz="2800" dirty="0" err="1" smtClean="0"/>
              <a:t>check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to 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information</a:t>
            </a:r>
            <a:r>
              <a:rPr lang="cs-CZ" sz="2800" dirty="0" smtClean="0"/>
              <a:t> (</a:t>
            </a:r>
            <a:r>
              <a:rPr lang="cs-CZ" sz="2800" dirty="0" err="1" smtClean="0"/>
              <a:t>intonation</a:t>
            </a:r>
            <a:r>
              <a:rPr lang="cs-CZ" sz="2800" dirty="0" smtClean="0"/>
              <a:t> </a:t>
            </a:r>
            <a:r>
              <a:rPr lang="cs-CZ" sz="2800" dirty="0" err="1" smtClean="0"/>
              <a:t>goes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up</a:t>
            </a:r>
            <a:r>
              <a:rPr lang="cs-CZ" sz="2800" dirty="0" smtClean="0"/>
              <a:t>) </a:t>
            </a:r>
            <a:r>
              <a:rPr lang="cs-CZ" sz="2800" dirty="0" err="1" smtClean="0"/>
              <a:t>or</a:t>
            </a:r>
            <a:r>
              <a:rPr lang="cs-CZ" sz="2800" dirty="0" smtClean="0"/>
              <a:t> to </a:t>
            </a:r>
            <a:r>
              <a:rPr lang="cs-CZ" sz="2800" dirty="0" err="1" smtClean="0"/>
              <a:t>check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listener</a:t>
            </a:r>
            <a:r>
              <a:rPr lang="cs-CZ" sz="2800" dirty="0" smtClean="0"/>
              <a:t> </a:t>
            </a:r>
            <a:r>
              <a:rPr lang="cs-CZ" sz="2800" dirty="0" err="1" smtClean="0"/>
              <a:t>agrees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us</a:t>
            </a:r>
            <a:r>
              <a:rPr lang="cs-CZ" sz="2800" dirty="0"/>
              <a:t> </a:t>
            </a:r>
            <a:r>
              <a:rPr lang="cs-CZ" sz="2800" dirty="0" smtClean="0"/>
              <a:t>( </a:t>
            </a:r>
            <a:r>
              <a:rPr lang="cs-CZ" sz="2800" dirty="0" err="1" smtClean="0"/>
              <a:t>intonation</a:t>
            </a:r>
            <a:r>
              <a:rPr lang="cs-CZ" sz="2800" dirty="0" smtClean="0"/>
              <a:t> </a:t>
            </a:r>
            <a:r>
              <a:rPr lang="cs-CZ" sz="2800" dirty="0" err="1" smtClean="0"/>
              <a:t>goes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down</a:t>
            </a:r>
            <a:r>
              <a:rPr lang="cs-CZ" sz="2800" dirty="0" smtClean="0"/>
              <a:t>)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are </a:t>
            </a:r>
            <a:r>
              <a:rPr lang="cs-CZ" sz="2800" dirty="0" err="1" smtClean="0"/>
              <a:t>used</a:t>
            </a:r>
            <a:r>
              <a:rPr lang="cs-CZ" sz="2800" dirty="0" smtClean="0"/>
              <a:t> </a:t>
            </a:r>
            <a:r>
              <a:rPr lang="cs-CZ" sz="2800" dirty="0" err="1" smtClean="0"/>
              <a:t>mainly</a:t>
            </a:r>
            <a:r>
              <a:rPr lang="cs-CZ" sz="2800" dirty="0" smtClean="0"/>
              <a:t> in </a:t>
            </a:r>
            <a:r>
              <a:rPr lang="cs-CZ" sz="2800" b="1" dirty="0" err="1" smtClean="0"/>
              <a:t>spoken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English</a:t>
            </a:r>
            <a:r>
              <a:rPr lang="cs-CZ" sz="2800" b="1" dirty="0" smtClean="0"/>
              <a:t>.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consist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auxiliary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verb </a:t>
            </a:r>
            <a:r>
              <a:rPr lang="cs-CZ" sz="2800" dirty="0" smtClean="0"/>
              <a:t>(</a:t>
            </a:r>
            <a:r>
              <a:rPr lang="cs-CZ" sz="2800" dirty="0" err="1" smtClean="0"/>
              <a:t>have</a:t>
            </a:r>
            <a:r>
              <a:rPr lang="cs-CZ" sz="2800" dirty="0" smtClean="0"/>
              <a:t>, </a:t>
            </a:r>
            <a:r>
              <a:rPr lang="cs-CZ" sz="2800" dirty="0" err="1" smtClean="0"/>
              <a:t>was</a:t>
            </a:r>
            <a:r>
              <a:rPr lang="cs-CZ" sz="2800" dirty="0" smtClean="0"/>
              <a:t>, </a:t>
            </a:r>
            <a:r>
              <a:rPr lang="cs-CZ" sz="2800" dirty="0" err="1" smtClean="0"/>
              <a:t>is</a:t>
            </a:r>
            <a:r>
              <a:rPr lang="cs-CZ" sz="2800" dirty="0" smtClean="0"/>
              <a:t>, </a:t>
            </a:r>
            <a:r>
              <a:rPr lang="cs-CZ" sz="2800" dirty="0" err="1" smtClean="0"/>
              <a:t>will</a:t>
            </a:r>
            <a:r>
              <a:rPr lang="cs-CZ" sz="2800" dirty="0" smtClean="0"/>
              <a:t>) and a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pronoun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In most </a:t>
            </a:r>
            <a:r>
              <a:rPr lang="cs-CZ" sz="2800" dirty="0" err="1" smtClean="0"/>
              <a:t>cases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negative</a:t>
            </a:r>
            <a:r>
              <a:rPr lang="cs-CZ" sz="2800" dirty="0" smtClean="0"/>
              <a:t> </a:t>
            </a:r>
            <a:r>
              <a:rPr lang="cs-CZ" sz="2800" dirty="0" err="1" smtClean="0"/>
              <a:t>question</a:t>
            </a:r>
            <a:r>
              <a:rPr lang="cs-CZ" sz="2800" dirty="0" smtClean="0"/>
              <a:t> </a:t>
            </a:r>
            <a:r>
              <a:rPr lang="cs-CZ" sz="2800" dirty="0" err="1" smtClean="0"/>
              <a:t>tag</a:t>
            </a:r>
            <a:r>
              <a:rPr lang="cs-CZ" sz="2800" dirty="0" smtClean="0"/>
              <a:t> </a:t>
            </a:r>
            <a:r>
              <a:rPr lang="cs-CZ" sz="2800" dirty="0" err="1" smtClean="0"/>
              <a:t>after</a:t>
            </a:r>
            <a:r>
              <a:rPr lang="cs-CZ" sz="2800" dirty="0" smtClean="0"/>
              <a:t> a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positive </a:t>
            </a:r>
            <a:r>
              <a:rPr lang="cs-CZ" sz="2800" dirty="0" smtClean="0"/>
              <a:t>sentence and a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positive </a:t>
            </a:r>
            <a:r>
              <a:rPr lang="cs-CZ" sz="2800" dirty="0" smtClean="0"/>
              <a:t>q. t. </a:t>
            </a:r>
            <a:r>
              <a:rPr lang="cs-CZ" sz="2800" dirty="0" err="1" smtClean="0"/>
              <a:t>after</a:t>
            </a:r>
            <a:r>
              <a:rPr lang="cs-CZ" sz="2800" dirty="0" smtClean="0"/>
              <a:t> a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negative </a:t>
            </a:r>
            <a:r>
              <a:rPr lang="cs-CZ" sz="2800" dirty="0" smtClean="0"/>
              <a:t>sentence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71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Autofit/>
          </a:bodyPr>
          <a:lstStyle/>
          <a:p>
            <a:r>
              <a:rPr lang="cs-CZ" b="1" dirty="0" smtClean="0"/>
              <a:t>Negative </a:t>
            </a:r>
            <a:r>
              <a:rPr lang="cs-CZ" b="1" dirty="0" err="1" smtClean="0"/>
              <a:t>tags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John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the</a:t>
            </a:r>
            <a:r>
              <a:rPr lang="cs-CZ" dirty="0" smtClean="0"/>
              <a:t> piano,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can´t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he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weren´t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already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haven´t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b="1" dirty="0" smtClean="0"/>
              <a:t>Positive </a:t>
            </a:r>
            <a:r>
              <a:rPr lang="cs-CZ" b="1" dirty="0" err="1" smtClean="0"/>
              <a:t>tags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will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dirty="0" smtClean="0"/>
              <a:t>He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he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pets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she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?</a:t>
            </a:r>
            <a:endParaRPr lang="cs-CZ" b="1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732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r>
              <a:rPr lang="cs-CZ" b="1" dirty="0" err="1" smtClean="0">
                <a:solidFill>
                  <a:srgbClr val="0070C0"/>
                </a:solidFill>
              </a:rPr>
              <a:t>Irregularities</a:t>
            </a:r>
            <a:r>
              <a:rPr lang="cs-CZ" b="1" dirty="0" smtClean="0">
                <a:solidFill>
                  <a:srgbClr val="0070C0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will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you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err="1" smtClean="0"/>
              <a:t>Don´t</a:t>
            </a:r>
            <a:r>
              <a:rPr lang="cs-CZ" dirty="0" smtClean="0"/>
              <a:t> go </a:t>
            </a:r>
            <a:r>
              <a:rPr lang="cs-CZ" dirty="0" err="1" smtClean="0"/>
              <a:t>there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will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you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aren´t</a:t>
            </a:r>
            <a:r>
              <a:rPr lang="cs-CZ" b="1" dirty="0" smtClean="0">
                <a:solidFill>
                  <a:srgbClr val="7030A0"/>
                </a:solidFill>
              </a:rPr>
              <a:t> I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err="1" smtClean="0"/>
              <a:t>Let´s</a:t>
            </a:r>
            <a:r>
              <a:rPr lang="cs-CZ" dirty="0" smtClean="0"/>
              <a:t> go </a:t>
            </a:r>
            <a:r>
              <a:rPr lang="cs-CZ" dirty="0" err="1" smtClean="0"/>
              <a:t>swimming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shall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we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err="1" smtClean="0"/>
              <a:t>Nobody</a:t>
            </a:r>
            <a:r>
              <a:rPr lang="cs-CZ" dirty="0" smtClean="0"/>
              <a:t> </a:t>
            </a:r>
            <a:r>
              <a:rPr lang="cs-CZ" dirty="0" err="1" smtClean="0"/>
              <a:t>knows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7030A0"/>
                </a:solidFill>
              </a:rPr>
              <a:t>do </a:t>
            </a:r>
            <a:r>
              <a:rPr lang="cs-CZ" b="1" dirty="0" err="1" smtClean="0">
                <a:solidFill>
                  <a:srgbClr val="7030A0"/>
                </a:solidFill>
              </a:rPr>
              <a:t>they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Nothing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did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it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?</a:t>
            </a:r>
            <a:endParaRPr lang="cs-CZ" dirty="0"/>
          </a:p>
          <a:p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60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Practice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  <a:b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</a:b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pen</a:t>
            </a:r>
            <a:r>
              <a:rPr lang="cs-CZ" dirty="0" smtClean="0"/>
              <a:t>, _______?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pen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have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very </a:t>
            </a:r>
            <a:r>
              <a:rPr lang="cs-CZ" dirty="0" err="1" smtClean="0"/>
              <a:t>well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, _______ 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US" dirty="0"/>
              <a:t>She doesn´t look very well </a:t>
            </a:r>
            <a:r>
              <a:rPr lang="en-US" dirty="0" smtClean="0"/>
              <a:t>today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does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she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snow</a:t>
            </a:r>
            <a:r>
              <a:rPr lang="cs-CZ" dirty="0" smtClean="0"/>
              <a:t>, ________ 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snow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isn´t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there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Let´s</a:t>
            </a:r>
            <a:r>
              <a:rPr lang="cs-CZ" dirty="0" smtClean="0"/>
              <a:t> go to London </a:t>
            </a:r>
            <a:r>
              <a:rPr lang="cs-CZ" dirty="0" err="1" smtClean="0"/>
              <a:t>tomorrow</a:t>
            </a:r>
            <a:r>
              <a:rPr lang="cs-CZ" dirty="0" smtClean="0"/>
              <a:t>, ________ 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US" dirty="0"/>
              <a:t>Let´s go to London </a:t>
            </a:r>
            <a:r>
              <a:rPr lang="en-US" dirty="0" smtClean="0"/>
              <a:t>tomorrow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shall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we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He´d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done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, _________ 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US" dirty="0"/>
              <a:t>He´d never done it </a:t>
            </a:r>
            <a:r>
              <a:rPr lang="en-US" dirty="0" smtClean="0"/>
              <a:t>before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0070C0"/>
                </a:solidFill>
              </a:rPr>
              <a:t>had he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67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, __________ ?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weren´t</a:t>
            </a:r>
            <a:r>
              <a:rPr lang="cs-CZ" dirty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were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you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studied</a:t>
            </a:r>
            <a:r>
              <a:rPr lang="cs-CZ" dirty="0" smtClean="0"/>
              <a:t> in Glasgow, _________ ?</a:t>
            </a:r>
          </a:p>
          <a:p>
            <a:pPr marL="0" indent="0">
              <a:buNone/>
            </a:pPr>
            <a:r>
              <a:rPr lang="cs-CZ" dirty="0"/>
              <a:t>    He </a:t>
            </a:r>
            <a:r>
              <a:rPr lang="cs-CZ" dirty="0" err="1"/>
              <a:t>studied</a:t>
            </a:r>
            <a:r>
              <a:rPr lang="cs-CZ" dirty="0"/>
              <a:t> in </a:t>
            </a:r>
            <a:r>
              <a:rPr lang="cs-CZ" dirty="0" smtClean="0"/>
              <a:t>Glasgow, </a:t>
            </a:r>
            <a:r>
              <a:rPr lang="cs-CZ" b="1" dirty="0" err="1" smtClean="0">
                <a:solidFill>
                  <a:srgbClr val="0070C0"/>
                </a:solidFill>
              </a:rPr>
              <a:t>didn´t</a:t>
            </a:r>
            <a:r>
              <a:rPr lang="cs-CZ" b="1" dirty="0" smtClean="0">
                <a:solidFill>
                  <a:srgbClr val="0070C0"/>
                </a:solidFill>
              </a:rPr>
              <a:t> 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, ________ ?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/>
              <a:t>say</a:t>
            </a:r>
            <a:r>
              <a:rPr lang="cs-CZ" dirty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will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knows</a:t>
            </a:r>
            <a:r>
              <a:rPr lang="cs-CZ" dirty="0" smtClean="0"/>
              <a:t> a lot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, ________ 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US" dirty="0"/>
              <a:t>She knows a lot about history, </a:t>
            </a:r>
            <a:r>
              <a:rPr lang="cs-CZ" b="1" dirty="0" err="1">
                <a:solidFill>
                  <a:srgbClr val="0070C0"/>
                </a:solidFill>
              </a:rPr>
              <a:t>d</a:t>
            </a:r>
            <a:r>
              <a:rPr lang="cs-CZ" b="1" dirty="0" err="1" smtClean="0">
                <a:solidFill>
                  <a:srgbClr val="0070C0"/>
                </a:solidFill>
              </a:rPr>
              <a:t>oesn´t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she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wrong</a:t>
            </a:r>
            <a:r>
              <a:rPr lang="cs-CZ" dirty="0" smtClean="0"/>
              <a:t>, _________ 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wrong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aren´t</a:t>
            </a:r>
            <a:r>
              <a:rPr lang="cs-CZ" b="1" dirty="0" smtClean="0">
                <a:solidFill>
                  <a:srgbClr val="0070C0"/>
                </a:solidFill>
              </a:rPr>
              <a:t> I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You´ve</a:t>
            </a:r>
            <a:r>
              <a:rPr lang="cs-CZ" dirty="0" smtClean="0"/>
              <a:t> </a:t>
            </a:r>
            <a:r>
              <a:rPr lang="cs-CZ" dirty="0" err="1" smtClean="0"/>
              <a:t>lost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keys</a:t>
            </a:r>
            <a:r>
              <a:rPr lang="cs-CZ" dirty="0" smtClean="0"/>
              <a:t>, ________ ?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/>
              <a:t>You´ve</a:t>
            </a:r>
            <a:r>
              <a:rPr lang="cs-CZ" dirty="0"/>
              <a:t> </a:t>
            </a:r>
            <a:r>
              <a:rPr lang="cs-CZ" dirty="0" err="1"/>
              <a:t>lost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 smtClean="0"/>
              <a:t>keys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haven´t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you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67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zdroje: archiv autorky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60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490</Words>
  <Application>Microsoft Office PowerPoint</Application>
  <PresentationFormat>Předvádění na obrazovce (4:3)</PresentationFormat>
  <Paragraphs>91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     QUESTION TAGS</vt:lpstr>
      <vt:lpstr>Prezentace aplikace PowerPoint</vt:lpstr>
      <vt:lpstr>Prezentace aplikace PowerPoint</vt:lpstr>
      <vt:lpstr>Prezentace aplikace PowerPoint</vt:lpstr>
      <vt:lpstr>Practice: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Radka Fuchsová</dc:creator>
  <cp:lastModifiedBy>Ivana Hlavová</cp:lastModifiedBy>
  <cp:revision>16</cp:revision>
  <dcterms:created xsi:type="dcterms:W3CDTF">2013-05-08T09:13:02Z</dcterms:created>
  <dcterms:modified xsi:type="dcterms:W3CDTF">2013-06-20T07:50:22Z</dcterms:modified>
</cp:coreProperties>
</file>