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9CE0AB7-B278-4892-8EF2-1E0C6EEDC7A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3DFC1AF-4CB9-44AD-8AF3-0644AC969FD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ts_of_arms_of_Belgium_Government.svg" TargetMode="External"/><Relationship Id="rId2" Type="http://schemas.openxmlformats.org/officeDocument/2006/relationships/hyperlink" Target="http://cs.wikipedia.org/wiki/Soubor:EU-Belgium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Vlaamse_GemeenschapLocati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VV_REG_GEO_05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10.2.2013 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Tercie – DUM – obsahuje základní informace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jednotlivých státech ekonomické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integraci, slouží k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podpoře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názorně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864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498742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550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Hl. </a:t>
            </a:r>
            <a:r>
              <a:rPr lang="cs-CZ" dirty="0" smtClean="0"/>
              <a:t>město: Brusel</a:t>
            </a:r>
            <a:endParaRPr lang="cs-CZ" dirty="0"/>
          </a:p>
          <a:p>
            <a:r>
              <a:rPr lang="cs-CZ" dirty="0"/>
              <a:t>Rozloha: 30 529 km²</a:t>
            </a:r>
            <a:endParaRPr lang="cs-CZ" dirty="0" smtClean="0"/>
          </a:p>
          <a:p>
            <a:r>
              <a:rPr lang="cs-CZ" dirty="0" smtClean="0"/>
              <a:t>Počet  </a:t>
            </a:r>
            <a:r>
              <a:rPr lang="cs-CZ" dirty="0"/>
              <a:t>obyvatel: 10 583 382</a:t>
            </a:r>
            <a:endParaRPr lang="cs-CZ" dirty="0" smtClean="0"/>
          </a:p>
          <a:p>
            <a:r>
              <a:rPr lang="cs-CZ" dirty="0" smtClean="0"/>
              <a:t>Král: </a:t>
            </a:r>
            <a:r>
              <a:rPr lang="cs-CZ" dirty="0"/>
              <a:t>Albert </a:t>
            </a:r>
            <a:r>
              <a:rPr lang="cs-CZ" dirty="0" smtClean="0"/>
              <a:t>II.</a:t>
            </a:r>
          </a:p>
          <a:p>
            <a:r>
              <a:rPr lang="cs-CZ" dirty="0" smtClean="0"/>
              <a:t>Měna</a:t>
            </a:r>
            <a:r>
              <a:rPr lang="cs-CZ" dirty="0"/>
              <a:t>: </a:t>
            </a:r>
            <a:r>
              <a:rPr lang="cs-CZ" dirty="0" smtClean="0"/>
              <a:t>Euro</a:t>
            </a:r>
          </a:p>
          <a:p>
            <a:r>
              <a:rPr lang="cs-CZ" dirty="0" err="1" smtClean="0"/>
              <a:t>Ofic</a:t>
            </a:r>
            <a:r>
              <a:rPr lang="cs-CZ" dirty="0" smtClean="0"/>
              <a:t>. </a:t>
            </a:r>
            <a:r>
              <a:rPr lang="cs-CZ" dirty="0"/>
              <a:t>jazyky: nizozemština, </a:t>
            </a:r>
            <a:r>
              <a:rPr lang="cs-CZ" dirty="0" smtClean="0"/>
              <a:t>francouzština, němčina</a:t>
            </a:r>
            <a:r>
              <a:rPr lang="cs-CZ" dirty="0"/>
              <a:t>.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77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340768"/>
            <a:ext cx="5740866" cy="487792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10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56921"/>
            <a:ext cx="4059238" cy="2706158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5219" y="1524000"/>
            <a:ext cx="3505200" cy="4572000"/>
          </a:xfrm>
        </p:spPr>
      </p:pic>
    </p:spTree>
    <p:extLst>
      <p:ext uri="{BB962C8B-B14F-4D97-AF65-F5344CB8AC3E}">
        <p14:creationId xmlns:p14="http://schemas.microsoft.com/office/powerpoint/2010/main" val="394180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556792"/>
            <a:ext cx="5647606" cy="4559919"/>
          </a:xfrm>
        </p:spPr>
      </p:pic>
    </p:spTree>
    <p:extLst>
      <p:ext uri="{BB962C8B-B14F-4D97-AF65-F5344CB8AC3E}">
        <p14:creationId xmlns:p14="http://schemas.microsoft.com/office/powerpoint/2010/main" val="202314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ezi </a:t>
            </a:r>
            <a:r>
              <a:rPr lang="cs-CZ" dirty="0"/>
              <a:t>nejvýznamnější </a:t>
            </a:r>
            <a:r>
              <a:rPr lang="cs-CZ" dirty="0" smtClean="0"/>
              <a:t> řeky patří</a:t>
            </a:r>
            <a:r>
              <a:rPr lang="cs-CZ" dirty="0"/>
              <a:t> </a:t>
            </a:r>
            <a:r>
              <a:rPr lang="cs-CZ" dirty="0" err="1" smtClean="0"/>
              <a:t>Máza</a:t>
            </a:r>
            <a:r>
              <a:rPr lang="cs-CZ" dirty="0" smtClean="0"/>
              <a:t> </a:t>
            </a:r>
            <a:r>
              <a:rPr lang="cs-CZ" dirty="0"/>
              <a:t>a Šelda </a:t>
            </a:r>
          </a:p>
        </p:txBody>
      </p:sp>
    </p:spTree>
    <p:extLst>
      <p:ext uri="{BB962C8B-B14F-4D97-AF65-F5344CB8AC3E}">
        <p14:creationId xmlns:p14="http://schemas.microsoft.com/office/powerpoint/2010/main" val="305723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3 </a:t>
            </a:r>
            <a:r>
              <a:rPr lang="cs-CZ" dirty="0" smtClean="0"/>
              <a:t>společenství dle jazyků: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Vlámského </a:t>
            </a:r>
            <a:r>
              <a:rPr lang="cs-CZ" dirty="0"/>
              <a:t>společenství </a:t>
            </a:r>
          </a:p>
          <a:p>
            <a:pPr marL="0" indent="0">
              <a:buNone/>
            </a:pPr>
            <a:r>
              <a:rPr lang="cs-CZ" dirty="0" smtClean="0"/>
              <a:t>                   Valonsko-bruselská </a:t>
            </a:r>
            <a:r>
              <a:rPr lang="cs-CZ" dirty="0"/>
              <a:t>federace </a:t>
            </a:r>
          </a:p>
          <a:p>
            <a:pPr marL="0" indent="0">
              <a:buNone/>
            </a:pPr>
            <a:r>
              <a:rPr lang="cs-CZ" dirty="0" smtClean="0"/>
              <a:t>                   Německojazyčného </a:t>
            </a:r>
            <a:r>
              <a:rPr lang="cs-CZ" dirty="0"/>
              <a:t>společenství </a:t>
            </a:r>
            <a:endParaRPr lang="cs-CZ" dirty="0" smtClean="0"/>
          </a:p>
          <a:p>
            <a:r>
              <a:rPr lang="cs-CZ" dirty="0" smtClean="0"/>
              <a:t>Ze</a:t>
            </a:r>
            <a:r>
              <a:rPr lang="cs-CZ" dirty="0"/>
              <a:t> 3 </a:t>
            </a:r>
            <a:r>
              <a:rPr lang="cs-CZ" dirty="0" smtClean="0"/>
              <a:t>regionů, dle </a:t>
            </a:r>
            <a:r>
              <a:rPr lang="cs-CZ" dirty="0"/>
              <a:t>principu </a:t>
            </a:r>
            <a:r>
              <a:rPr lang="cs-CZ" dirty="0" smtClean="0"/>
              <a:t>územního:</a:t>
            </a:r>
          </a:p>
          <a:p>
            <a:pPr marL="0" indent="0">
              <a:buNone/>
            </a:pPr>
            <a:r>
              <a:rPr lang="cs-CZ" dirty="0" smtClean="0"/>
              <a:t>                   Vlámský </a:t>
            </a:r>
            <a:r>
              <a:rPr lang="cs-CZ" dirty="0"/>
              <a:t>region </a:t>
            </a:r>
          </a:p>
          <a:p>
            <a:pPr marL="0" indent="0">
              <a:buNone/>
            </a:pPr>
            <a:r>
              <a:rPr lang="cs-CZ" dirty="0" smtClean="0"/>
              <a:t>                   Valonský region</a:t>
            </a:r>
          </a:p>
          <a:p>
            <a:pPr marL="0" indent="0">
              <a:buNone/>
            </a:pPr>
            <a:r>
              <a:rPr lang="cs-CZ" dirty="0" smtClean="0"/>
              <a:t>                   Region </a:t>
            </a:r>
            <a:r>
              <a:rPr lang="cs-CZ" dirty="0"/>
              <a:t>Brusel-hlavní město 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V Belgii působí 6 vlád a 6 parlamentů zároveň.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uspořádání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66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Značnou část belgické populace tvoří Vlámové (58 %) a </a:t>
            </a:r>
            <a:r>
              <a:rPr lang="cs-CZ" dirty="0" err="1"/>
              <a:t>Valoni</a:t>
            </a:r>
            <a:r>
              <a:rPr lang="cs-CZ" dirty="0"/>
              <a:t> (31 </a:t>
            </a:r>
            <a:r>
              <a:rPr lang="cs-CZ" dirty="0" smtClean="0"/>
              <a:t>%).</a:t>
            </a:r>
          </a:p>
          <a:p>
            <a:r>
              <a:rPr lang="cs-CZ" dirty="0" smtClean="0"/>
              <a:t>Po </a:t>
            </a:r>
            <a:r>
              <a:rPr lang="cs-CZ" dirty="0"/>
              <a:t>roce 2000 sílí na vlámské straně snahy o úplné rozdělení Belgie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Předseda </a:t>
            </a:r>
            <a:r>
              <a:rPr lang="cs-CZ" dirty="0"/>
              <a:t>nacionalistické strany Vlámský zájem, požaduje „sametový rozvod“, za jehož vzor považuje rozdělení Československa v roce </a:t>
            </a:r>
            <a:r>
              <a:rPr lang="cs-CZ" dirty="0" smtClean="0"/>
              <a:t>1993.</a:t>
            </a:r>
          </a:p>
          <a:p>
            <a:r>
              <a:rPr lang="cs-CZ" dirty="0" smtClean="0"/>
              <a:t>Hlavní </a:t>
            </a:r>
            <a:r>
              <a:rPr lang="cs-CZ" dirty="0"/>
              <a:t>překážkou rozdělení je dvojjazyčné hlavní město Brusel.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ffectLst/>
              </a:rPr>
              <a:t>S</a:t>
            </a:r>
            <a:r>
              <a:rPr lang="cs-CZ" dirty="0" smtClean="0">
                <a:effectLst/>
              </a:rPr>
              <a:t>nahy </a:t>
            </a:r>
            <a:r>
              <a:rPr lang="cs-CZ" dirty="0">
                <a:effectLst/>
              </a:rPr>
              <a:t>o </a:t>
            </a:r>
            <a:r>
              <a:rPr lang="cs-CZ" dirty="0" smtClean="0">
                <a:effectLst/>
              </a:rPr>
              <a:t>rozdělení </a:t>
            </a:r>
            <a:r>
              <a:rPr lang="cs-CZ" dirty="0">
                <a:effectLst/>
              </a:rPr>
              <a:t>Belgie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998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Belgie je vysoce rozvinutý průmyslový stát s velkou koncentrací výroby a intenzivním zemědělstvím</a:t>
            </a:r>
            <a:r>
              <a:rPr lang="cs-CZ" dirty="0" smtClean="0"/>
              <a:t>.</a:t>
            </a:r>
          </a:p>
          <a:p>
            <a:r>
              <a:rPr lang="cs-CZ" dirty="0" smtClean="0"/>
              <a:t>Hlavní </a:t>
            </a:r>
            <a:r>
              <a:rPr lang="cs-CZ" dirty="0"/>
              <a:t>průmyslová odvětví jsou hutnictví, strojírenství, chemie a textil. </a:t>
            </a:r>
            <a:endParaRPr lang="cs-CZ" dirty="0" smtClean="0"/>
          </a:p>
          <a:p>
            <a:r>
              <a:rPr lang="cs-CZ" dirty="0" smtClean="0"/>
              <a:t>Hlavními </a:t>
            </a:r>
            <a:r>
              <a:rPr lang="cs-CZ" dirty="0"/>
              <a:t>průmyslovými oblastmi jsou Brusel, Antverpy, Lutych a </a:t>
            </a:r>
            <a:r>
              <a:rPr lang="cs-CZ" dirty="0" err="1"/>
              <a:t>Gent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Těžba</a:t>
            </a:r>
            <a:r>
              <a:rPr lang="cs-CZ" dirty="0"/>
              <a:t> uhlí se již téměř zastavila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Zemědělství </a:t>
            </a:r>
            <a:r>
              <a:rPr lang="cs-CZ" dirty="0"/>
              <a:t>je vysoce produktivní, živočišná produkce převažuje nad rostlinnou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15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556792"/>
            <a:ext cx="5359491" cy="439248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Belgie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54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Obr,1-</a:t>
            </a:r>
            <a:r>
              <a:rPr lang="it-IT" dirty="0" smtClean="0"/>
              <a:t>NUCLEARVACUUM</a:t>
            </a:r>
            <a:r>
              <a:rPr lang="it-IT" dirty="0"/>
              <a:t>. </a:t>
            </a:r>
            <a:r>
              <a:rPr lang="it-IT" i="1" dirty="0"/>
              <a:t>wikipedia</a:t>
            </a:r>
            <a:r>
              <a:rPr lang="it-IT" dirty="0"/>
              <a:t> [online]. [cit. 28.5.2013]. Dostupný na WWW: </a:t>
            </a:r>
            <a:r>
              <a:rPr lang="it-IT" dirty="0">
                <a:hlinkClick r:id="rId2"/>
              </a:rPr>
              <a:t>http://</a:t>
            </a:r>
            <a:r>
              <a:rPr lang="it-IT" dirty="0" smtClean="0">
                <a:hlinkClick r:id="rId2"/>
              </a:rPr>
              <a:t>cs.wikipedia.org/wiki/Soubor:EU-Belgium.svg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TONYJEFF.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cs.wikipedia.org/wiki/Soubor:Coats_of_arms_of_Belgium_Government.svg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LENNARTBOLKS. </a:t>
            </a:r>
            <a:r>
              <a:rPr lang="cs-CZ" i="1" dirty="0" err="1"/>
              <a:t>wikipedia</a:t>
            </a:r>
            <a:r>
              <a:rPr lang="cs-CZ" dirty="0"/>
              <a:t> [online]. [cit. 30.5.2013]. </a:t>
            </a:r>
            <a:r>
              <a:rPr lang="cs-CZ"/>
              <a:t>Dostupný na WWW: </a:t>
            </a:r>
            <a:r>
              <a:rPr lang="cs-CZ">
                <a:hlinkClick r:id="rId4"/>
              </a:rPr>
              <a:t>http://</a:t>
            </a:r>
            <a:r>
              <a:rPr lang="cs-CZ" smtClean="0">
                <a:hlinkClick r:id="rId4"/>
              </a:rPr>
              <a:t>cs.wikipedia.org/wiki/Soubor:Vlaamse_GemeenschapLocatie.png</a:t>
            </a:r>
            <a:endParaRPr lang="cs-CZ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1055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</TotalTime>
  <Words>51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Prezentace aplikace PowerPoint</vt:lpstr>
      <vt:lpstr>Belgie</vt:lpstr>
      <vt:lpstr>Belgie</vt:lpstr>
      <vt:lpstr>Poloha</vt:lpstr>
      <vt:lpstr>Vlajka a Znak</vt:lpstr>
      <vt:lpstr>Sousedé</vt:lpstr>
      <vt:lpstr>Vodstvo</vt:lpstr>
      <vt:lpstr>Státní uspořádání</vt:lpstr>
      <vt:lpstr>Snahy o rozdělení Belgie</vt:lpstr>
      <vt:lpstr>Hospodářství</vt:lpstr>
      <vt:lpstr>Rozdělení Belgie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Belgie</dc:title>
  <dc:creator>Hnis</dc:creator>
  <cp:lastModifiedBy>VYHNÁLEK</cp:lastModifiedBy>
  <cp:revision>6</cp:revision>
  <dcterms:created xsi:type="dcterms:W3CDTF">2013-04-21T07:28:15Z</dcterms:created>
  <dcterms:modified xsi:type="dcterms:W3CDTF">2013-06-20T22:22:13Z</dcterms:modified>
</cp:coreProperties>
</file>