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88D350F-9814-422F-A4C0-6A51AF4F6A4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0A64E20-925F-4CB7-AE30-838CBFC1834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the_Netherlands.svg" TargetMode="External"/><Relationship Id="rId2" Type="http://schemas.openxmlformats.org/officeDocument/2006/relationships/hyperlink" Target="http://cs.wikipedia.org/wiki/Soubor:EU-Netherlands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oat_of_arms_of_the_Netherlands_(1815-1907)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Nizozemí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_REG_GEO_06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12.2.2013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19905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Nizozemí (</a:t>
            </a:r>
            <a:r>
              <a:rPr lang="cs-CZ" dirty="0"/>
              <a:t>H</a:t>
            </a:r>
            <a:r>
              <a:rPr lang="cs-CZ" dirty="0" smtClean="0"/>
              <a:t>olandsko)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757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Hl. město: </a:t>
            </a:r>
            <a:r>
              <a:rPr lang="cs-CZ" dirty="0" smtClean="0"/>
              <a:t>Amsterdam</a:t>
            </a:r>
            <a:endParaRPr lang="cs-CZ" dirty="0" smtClean="0"/>
          </a:p>
          <a:p>
            <a:r>
              <a:rPr lang="cs-CZ" dirty="0" smtClean="0"/>
              <a:t>Rozloha: </a:t>
            </a:r>
            <a:r>
              <a:rPr lang="cs-CZ" dirty="0"/>
              <a:t>41 526 km²</a:t>
            </a:r>
            <a:endParaRPr lang="cs-CZ" dirty="0" smtClean="0"/>
          </a:p>
          <a:p>
            <a:r>
              <a:rPr lang="cs-CZ" dirty="0" smtClean="0"/>
              <a:t>Počet  </a:t>
            </a:r>
            <a:r>
              <a:rPr lang="cs-CZ" dirty="0"/>
              <a:t>obyvatel: 16 850 000</a:t>
            </a:r>
            <a:endParaRPr lang="cs-CZ" dirty="0" smtClean="0"/>
          </a:p>
          <a:p>
            <a:r>
              <a:rPr lang="cs-CZ" dirty="0" smtClean="0"/>
              <a:t>Král/Královna: Beatrix, Vilém </a:t>
            </a:r>
            <a:r>
              <a:rPr lang="cs-CZ" dirty="0"/>
              <a:t>Alexandr </a:t>
            </a:r>
            <a:r>
              <a:rPr lang="cs-CZ" dirty="0" smtClean="0"/>
              <a:t>I.</a:t>
            </a:r>
          </a:p>
          <a:p>
            <a:r>
              <a:rPr lang="cs-CZ" dirty="0" smtClean="0"/>
              <a:t>Měna</a:t>
            </a:r>
            <a:r>
              <a:rPr lang="cs-CZ" dirty="0"/>
              <a:t>: Euro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Nizozemsko (Holandsko)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15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5470" y="1524000"/>
            <a:ext cx="5433060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02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457766"/>
            <a:ext cx="4059238" cy="2704467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5189" y="1524000"/>
            <a:ext cx="3985260" cy="4572000"/>
          </a:xfrm>
        </p:spPr>
      </p:pic>
    </p:spTree>
    <p:extLst>
      <p:ext uri="{BB962C8B-B14F-4D97-AF65-F5344CB8AC3E}">
        <p14:creationId xmlns:p14="http://schemas.microsoft.com/office/powerpoint/2010/main" val="226625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72816"/>
            <a:ext cx="7519814" cy="4151865"/>
          </a:xfrm>
        </p:spPr>
      </p:pic>
    </p:spTree>
    <p:extLst>
      <p:ext uri="{BB962C8B-B14F-4D97-AF65-F5344CB8AC3E}">
        <p14:creationId xmlns:p14="http://schemas.microsoft.com/office/powerpoint/2010/main" val="307797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Nizozemsko je jednou z nejbohatších zemí na světě a celosvětově vzato se řadí mezi dvacet největších ekonomik. </a:t>
            </a:r>
            <a:endParaRPr lang="cs-CZ" dirty="0" smtClean="0"/>
          </a:p>
          <a:p>
            <a:r>
              <a:rPr lang="cs-CZ" dirty="0" smtClean="0"/>
              <a:t>Země </a:t>
            </a:r>
            <a:r>
              <a:rPr lang="cs-CZ" dirty="0"/>
              <a:t>je členem Eurozóny, platí se eurem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 smtClean="0"/>
              <a:t>Základem </a:t>
            </a:r>
            <a:r>
              <a:rPr lang="cs-CZ" dirty="0"/>
              <a:t>nizozemského hospodářství je průmysl, obchod a doprava. Určitou roli hraje i zemědělství</a:t>
            </a:r>
            <a:r>
              <a:rPr lang="cs-CZ" dirty="0" smtClean="0"/>
              <a:t>.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Nejdůležitější </a:t>
            </a:r>
            <a:r>
              <a:rPr lang="cs-CZ" dirty="0"/>
              <a:t>těžbou nerostné suroviny je těžba zemního plynu (Nizozemsko je v těžbě zemního plynu 6. na světě). Ten je určen především k výrobě </a:t>
            </a:r>
            <a:r>
              <a:rPr lang="cs-CZ" dirty="0" smtClean="0"/>
              <a:t>elektrické energie</a:t>
            </a:r>
            <a:r>
              <a:rPr lang="cs-CZ" dirty="0"/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Ekonomika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4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pracování </a:t>
            </a:r>
            <a:r>
              <a:rPr lang="cs-CZ" dirty="0"/>
              <a:t>ropy je velmi rozvinuté, </a:t>
            </a:r>
            <a:r>
              <a:rPr lang="cs-CZ" dirty="0" smtClean="0"/>
              <a:t>dále </a:t>
            </a:r>
            <a:r>
              <a:rPr lang="cs-CZ" dirty="0"/>
              <a:t>je rozvinutý průmysl chemický, </a:t>
            </a:r>
            <a:r>
              <a:rPr lang="cs-CZ" dirty="0" err="1"/>
              <a:t>elektrostrojírenský</a:t>
            </a:r>
            <a:r>
              <a:rPr lang="cs-CZ" dirty="0"/>
              <a:t> (např. elektronika </a:t>
            </a:r>
            <a:r>
              <a:rPr lang="cs-CZ" dirty="0" err="1"/>
              <a:t>Phillips</a:t>
            </a:r>
            <a:r>
              <a:rPr lang="cs-CZ" dirty="0"/>
              <a:t>), potravinářský, sklářský, textilní, keramický, papírenský a hutnictví železa a hliníku</a:t>
            </a:r>
            <a:r>
              <a:rPr lang="cs-CZ" dirty="0" smtClean="0"/>
              <a:t>.</a:t>
            </a:r>
            <a:r>
              <a:rPr lang="cs-CZ" dirty="0"/>
              <a:t>  </a:t>
            </a:r>
            <a:endParaRPr lang="cs-CZ" dirty="0" smtClean="0"/>
          </a:p>
          <a:p>
            <a:r>
              <a:rPr lang="cs-CZ" dirty="0" smtClean="0"/>
              <a:t>Nizozemské </a:t>
            </a:r>
            <a:r>
              <a:rPr lang="cs-CZ" dirty="0"/>
              <a:t>zemědělství je vysoce rozvinuté, intenzivní, výkonné a mechanizované. </a:t>
            </a:r>
            <a:endParaRPr lang="cs-CZ" dirty="0" smtClean="0"/>
          </a:p>
          <a:p>
            <a:r>
              <a:rPr lang="cs-CZ" dirty="0" smtClean="0"/>
              <a:t>Zaměstnává </a:t>
            </a:r>
            <a:r>
              <a:rPr lang="cs-CZ" dirty="0"/>
              <a:t>ale jen 3,7 % obyvatelstva. </a:t>
            </a:r>
            <a:endParaRPr lang="cs-CZ" dirty="0" smtClean="0"/>
          </a:p>
          <a:p>
            <a:r>
              <a:rPr lang="cs-CZ" dirty="0" smtClean="0"/>
              <a:t>Pěstují </a:t>
            </a:r>
            <a:r>
              <a:rPr lang="cs-CZ" dirty="0"/>
              <a:t>se různé plodiny, nejvíce ale obilí, cukrová řepa, kukuřice a brambory. </a:t>
            </a:r>
            <a:endParaRPr lang="cs-CZ" dirty="0" smtClean="0"/>
          </a:p>
          <a:p>
            <a:r>
              <a:rPr lang="cs-CZ" dirty="0" smtClean="0"/>
              <a:t>Živočišná </a:t>
            </a:r>
            <a:r>
              <a:rPr lang="cs-CZ" dirty="0"/>
              <a:t>výroba se na zemědělské produkci podílí celými 70 % a zaměřuje se především na </a:t>
            </a:r>
            <a:r>
              <a:rPr lang="cs-CZ" dirty="0" smtClean="0"/>
              <a:t>chov, </a:t>
            </a:r>
            <a:r>
              <a:rPr lang="cs-CZ" dirty="0"/>
              <a:t>drůbeže a prasat</a:t>
            </a:r>
            <a:r>
              <a:rPr lang="cs-CZ"/>
              <a:t>. </a:t>
            </a:r>
            <a:endParaRPr lang="cs-CZ" smtClean="0"/>
          </a:p>
          <a:p>
            <a:r>
              <a:rPr lang="cs-CZ" smtClean="0"/>
              <a:t>Tulipán </a:t>
            </a:r>
            <a:r>
              <a:rPr lang="cs-CZ" dirty="0"/>
              <a:t>je národní rostlina Nizozemí.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436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Nizozemsko je světoznámé svým vodohospodářstvím. Na mnoha místech Severního moře obyvatelé země zpevnili písečné valy a </a:t>
            </a:r>
            <a:r>
              <a:rPr lang="cs-CZ" dirty="0" smtClean="0"/>
              <a:t>přesypy.</a:t>
            </a:r>
          </a:p>
          <a:p>
            <a:r>
              <a:rPr lang="cs-CZ" dirty="0" err="1" smtClean="0"/>
              <a:t>Afsluitdijk</a:t>
            </a:r>
            <a:r>
              <a:rPr lang="cs-CZ" dirty="0"/>
              <a:t>, </a:t>
            </a:r>
            <a:r>
              <a:rPr lang="cs-CZ" dirty="0" err="1"/>
              <a:t>Deltawerken</a:t>
            </a:r>
            <a:r>
              <a:rPr lang="cs-CZ" dirty="0"/>
              <a:t> </a:t>
            </a:r>
            <a:r>
              <a:rPr lang="cs-CZ" dirty="0" smtClean="0"/>
              <a:t>-stavbou hrází </a:t>
            </a:r>
            <a:r>
              <a:rPr lang="cs-CZ" dirty="0"/>
              <a:t>a odčerpáváním vody </a:t>
            </a:r>
            <a:r>
              <a:rPr lang="cs-CZ" dirty="0" smtClean="0"/>
              <a:t>vznikly </a:t>
            </a:r>
            <a:r>
              <a:rPr lang="cs-CZ" dirty="0" err="1" smtClean="0"/>
              <a:t>poldery</a:t>
            </a:r>
            <a:r>
              <a:rPr lang="cs-CZ" dirty="0" smtClean="0"/>
              <a:t>.</a:t>
            </a:r>
          </a:p>
          <a:p>
            <a:r>
              <a:rPr lang="cs-CZ" dirty="0"/>
              <a:t>Nizozemsko je známé svým liberální postojem vůči psychoaktivním drogám, prostituci, eutanazii a homosexualitě. </a:t>
            </a:r>
            <a:endParaRPr lang="cs-CZ" dirty="0" smtClean="0"/>
          </a:p>
          <a:p>
            <a:r>
              <a:rPr lang="cs-CZ" dirty="0"/>
              <a:t>Tradiční nizozemské produkty jsou: tulipány, dřeváky, </a:t>
            </a:r>
            <a:r>
              <a:rPr lang="cs-CZ" dirty="0" smtClean="0"/>
              <a:t>sýr</a:t>
            </a:r>
          </a:p>
          <a:p>
            <a:r>
              <a:rPr lang="cs-CZ" dirty="0"/>
              <a:t>Rotterdamský lodní přístav je 2. největší na </a:t>
            </a:r>
            <a:r>
              <a:rPr lang="cs-CZ" dirty="0" smtClean="0"/>
              <a:t>světě.</a:t>
            </a:r>
          </a:p>
          <a:p>
            <a:r>
              <a:rPr lang="cs-CZ" dirty="0" smtClean="0"/>
              <a:t>V</a:t>
            </a:r>
            <a:r>
              <a:rPr lang="cs-CZ" dirty="0"/>
              <a:t> Den Haagu sídlí v Paláci míru Mezinárodní soudní dvůr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262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Obr,1-</a:t>
            </a:r>
            <a:r>
              <a:rPr lang="it-IT" dirty="0"/>
              <a:t>NUCLEARVACUUM. </a:t>
            </a:r>
            <a:r>
              <a:rPr lang="it-IT" i="1" dirty="0"/>
              <a:t>wikipedia</a:t>
            </a:r>
            <a:r>
              <a:rPr lang="it-IT" dirty="0"/>
              <a:t> [online]. [cit. 29.5.2013]. Dostupný na WWW: </a:t>
            </a:r>
            <a:r>
              <a:rPr lang="it-IT" dirty="0">
                <a:hlinkClick r:id="rId2"/>
              </a:rPr>
              <a:t>http://</a:t>
            </a:r>
            <a:r>
              <a:rPr lang="it-IT" dirty="0" smtClean="0">
                <a:hlinkClick r:id="rId2"/>
              </a:rPr>
              <a:t>cs.wikipedia.org/wiki/Soubor:EU-Netherlands.svg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ZSCOUT370.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cs.wikipedia.org/wiki/Soubor:Flag_of_the_Netherlands.svg</a:t>
            </a:r>
            <a:endParaRPr lang="cs-CZ" dirty="0" smtClean="0"/>
          </a:p>
          <a:p>
            <a:r>
              <a:rPr lang="cs-CZ" dirty="0"/>
              <a:t>KATEPANOMEGAS. </a:t>
            </a:r>
            <a:r>
              <a:rPr lang="cs-CZ" i="1" dirty="0" err="1"/>
              <a:t>wikipedia</a:t>
            </a:r>
            <a:r>
              <a:rPr lang="cs-CZ" dirty="0"/>
              <a:t> [online]. [cit. 29.5.2013]. </a:t>
            </a:r>
            <a:r>
              <a:rPr lang="cs-CZ"/>
              <a:t>Dostupný na WWW: </a:t>
            </a:r>
            <a:r>
              <a:rPr lang="cs-CZ">
                <a:hlinkClick r:id="rId4"/>
              </a:rPr>
              <a:t>http://cs.wikipedia.org/wiki/Soubor:Coat_of_arms_of_the_Netherlands_(1815-1907).</a:t>
            </a:r>
            <a:r>
              <a:rPr lang="cs-CZ" smtClean="0">
                <a:hlinkClick r:id="rId4"/>
              </a:rPr>
              <a:t>svg</a:t>
            </a:r>
            <a:endParaRPr lang="cs-CZ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48461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</TotalTime>
  <Words>85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Nizozemí (Holandsko)</vt:lpstr>
      <vt:lpstr>Nizozemsko (Holandsko)</vt:lpstr>
      <vt:lpstr>Poloha</vt:lpstr>
      <vt:lpstr>Vlajka a Znak</vt:lpstr>
      <vt:lpstr>Sousedé</vt:lpstr>
      <vt:lpstr>Ekonomika</vt:lpstr>
      <vt:lpstr>Hospodářství</vt:lpstr>
      <vt:lpstr>Zajímavosti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Nizozemí (Holandsko)</dc:title>
  <dc:creator>Hnis</dc:creator>
  <cp:lastModifiedBy>VYHNÁLEK</cp:lastModifiedBy>
  <cp:revision>5</cp:revision>
  <dcterms:created xsi:type="dcterms:W3CDTF">2013-04-21T07:29:17Z</dcterms:created>
  <dcterms:modified xsi:type="dcterms:W3CDTF">2013-06-20T22:30:51Z</dcterms:modified>
</cp:coreProperties>
</file>