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Germany.svg" TargetMode="External"/><Relationship Id="rId2" Type="http://schemas.openxmlformats.org/officeDocument/2006/relationships/hyperlink" Target="http://cs.wikipedia.org/wiki/Soubor:EU-Germany.sv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Soubor:Deutschland_topo.png" TargetMode="External"/><Relationship Id="rId4" Type="http://schemas.openxmlformats.org/officeDocument/2006/relationships/hyperlink" Target="http://cs.wikipedia.org/wiki/Soubor:ElbeKM5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VV_REG_GEO_15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83745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79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Hl.město</a:t>
            </a:r>
            <a:r>
              <a:rPr lang="cs-CZ" dirty="0" smtClean="0"/>
              <a:t>: Berlín</a:t>
            </a:r>
          </a:p>
          <a:p>
            <a:r>
              <a:rPr lang="cs-CZ" dirty="0" smtClean="0"/>
              <a:t>Rozloha: </a:t>
            </a:r>
            <a:r>
              <a:rPr lang="cs-CZ" dirty="0"/>
              <a:t>357 022,9 km² </a:t>
            </a:r>
            <a:endParaRPr lang="cs-CZ" dirty="0" smtClean="0"/>
          </a:p>
          <a:p>
            <a:r>
              <a:rPr lang="cs-CZ" dirty="0" smtClean="0"/>
              <a:t>Počet  obyvatel: </a:t>
            </a:r>
            <a:r>
              <a:rPr lang="cs-CZ" dirty="0"/>
              <a:t>81 831 </a:t>
            </a:r>
            <a:r>
              <a:rPr lang="cs-CZ" dirty="0" smtClean="0"/>
              <a:t>000</a:t>
            </a:r>
          </a:p>
          <a:p>
            <a:r>
              <a:rPr lang="cs-CZ" dirty="0" smtClean="0"/>
              <a:t>Prezident: </a:t>
            </a:r>
            <a:r>
              <a:rPr lang="cs-CZ" dirty="0"/>
              <a:t>Joachim </a:t>
            </a:r>
            <a:r>
              <a:rPr lang="cs-CZ" dirty="0" err="1" smtClean="0"/>
              <a:t>Gauck</a:t>
            </a:r>
            <a:endParaRPr lang="cs-CZ" dirty="0" smtClean="0"/>
          </a:p>
          <a:p>
            <a:r>
              <a:rPr lang="cs-CZ" dirty="0" smtClean="0"/>
              <a:t>Měna: Euro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Německo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51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5740866" cy="4831023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92229"/>
            <a:ext cx="4059238" cy="243554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8477" y="1524000"/>
            <a:ext cx="3518684" cy="457200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72816"/>
            <a:ext cx="5791622" cy="4524243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140094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Území Německa odvodňují z největší části řeky Rýn, Dunaj, Labe, Odra, </a:t>
            </a:r>
            <a:r>
              <a:rPr lang="cs-CZ" dirty="0" err="1"/>
              <a:t>Wesera</a:t>
            </a:r>
            <a:r>
              <a:rPr lang="cs-CZ" dirty="0"/>
              <a:t> </a:t>
            </a:r>
            <a:r>
              <a:rPr lang="cs-CZ" dirty="0" smtClean="0"/>
              <a:t>a Emže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Německé </a:t>
            </a:r>
            <a:r>
              <a:rPr lang="cs-CZ" dirty="0"/>
              <a:t>území je odvodňováno do Severního moře, Baltského moře </a:t>
            </a:r>
            <a:r>
              <a:rPr lang="cs-CZ" dirty="0" smtClean="0"/>
              <a:t>a Černého </a:t>
            </a:r>
            <a:r>
              <a:rPr lang="cs-CZ" dirty="0"/>
              <a:t>moře.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068960"/>
            <a:ext cx="5462736" cy="3257156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330824" cy="4713312"/>
          </a:xfrm>
        </p:spPr>
        <p:txBody>
          <a:bodyPr>
            <a:normAutofit/>
          </a:bodyPr>
          <a:lstStyle/>
          <a:p>
            <a:r>
              <a:rPr lang="cs-CZ" dirty="0" smtClean="0"/>
              <a:t>Alpy</a:t>
            </a:r>
          </a:p>
          <a:p>
            <a:r>
              <a:rPr lang="cs-CZ" dirty="0" smtClean="0"/>
              <a:t>Zugspitze-nadmořská výška </a:t>
            </a:r>
            <a:r>
              <a:rPr lang="cs-CZ" dirty="0"/>
              <a:t>2962 metrů.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268760"/>
            <a:ext cx="4203438" cy="5066116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224" cy="45720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Zemědělsky se využívá více než polovina plochy státu</a:t>
            </a:r>
            <a:r>
              <a:rPr lang="cs-CZ" dirty="0" smtClean="0"/>
              <a:t>, zemědělství</a:t>
            </a:r>
            <a:r>
              <a:rPr lang="cs-CZ" dirty="0"/>
              <a:t> zaměstnává jen kolem 2-3</a:t>
            </a:r>
            <a:r>
              <a:rPr lang="cs-CZ" dirty="0" smtClean="0"/>
              <a:t>% obyvatelstva.</a:t>
            </a:r>
          </a:p>
          <a:p>
            <a:r>
              <a:rPr lang="cs-CZ" dirty="0"/>
              <a:t>Německo mělo v roce 2007 hrubý domácí produkt asi 2,4 bilion eur, má třetí největší národní hospodářství světa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Německo </a:t>
            </a:r>
            <a:r>
              <a:rPr lang="cs-CZ" dirty="0"/>
              <a:t>je největším exportérem na světě</a:t>
            </a:r>
            <a:r>
              <a:rPr lang="cs-CZ" dirty="0" smtClean="0"/>
              <a:t>.</a:t>
            </a:r>
          </a:p>
          <a:p>
            <a:r>
              <a:rPr lang="cs-CZ" dirty="0"/>
              <a:t>V Porúří </a:t>
            </a:r>
            <a:r>
              <a:rPr lang="cs-CZ" dirty="0" smtClean="0"/>
              <a:t>jsou </a:t>
            </a:r>
            <a:r>
              <a:rPr lang="cs-CZ" dirty="0"/>
              <a:t>ohromná naleziště černého uhlí. T</a:t>
            </a:r>
            <a:r>
              <a:rPr lang="cs-CZ" dirty="0" smtClean="0"/>
              <a:t>ěží se zde kamenné </a:t>
            </a:r>
            <a:r>
              <a:rPr lang="cs-CZ" dirty="0"/>
              <a:t>uhlí. Pro Německo je výhodnější uhlí dovážet. Přesto </a:t>
            </a:r>
            <a:r>
              <a:rPr lang="cs-CZ" dirty="0" smtClean="0"/>
              <a:t>zůstává </a:t>
            </a:r>
            <a:r>
              <a:rPr lang="cs-CZ" dirty="0"/>
              <a:t>spolu s USA na prvním místě ve světě v těžbě hnědého uhlí i v jeho spotřebě.</a:t>
            </a:r>
          </a:p>
        </p:txBody>
      </p:sp>
    </p:spTree>
    <p:extLst>
      <p:ext uri="{BB962C8B-B14F-4D97-AF65-F5344CB8AC3E}">
        <p14:creationId xmlns:p14="http://schemas.microsoft.com/office/powerpoint/2010/main" val="258896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19256" cy="4572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Obr,1-</a:t>
            </a:r>
            <a:r>
              <a:rPr lang="it-IT" dirty="0"/>
              <a:t>NUCLEARVACUUM. </a:t>
            </a:r>
            <a:r>
              <a:rPr lang="it-IT" i="1" dirty="0"/>
              <a:t>wikipedia</a:t>
            </a:r>
            <a:r>
              <a:rPr lang="it-IT" dirty="0"/>
              <a:t> [online]. [cit. 29.5.2013]. Dostupný na WWW: </a:t>
            </a:r>
            <a:r>
              <a:rPr lang="it-IT" dirty="0">
                <a:hlinkClick r:id="rId2"/>
              </a:rPr>
              <a:t>http://</a:t>
            </a:r>
            <a:r>
              <a:rPr lang="it-IT" dirty="0" smtClean="0">
                <a:hlinkClick r:id="rId2"/>
              </a:rPr>
              <a:t>cs.wikipedia.org/wiki/Soubor:EU-Germany.svg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JWNABD.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cs.wikipedia.org/wiki/Soubor:Coat_of_Arms_of_Germany.svg</a:t>
            </a:r>
            <a:endParaRPr lang="cs-CZ" dirty="0" smtClean="0"/>
          </a:p>
          <a:p>
            <a:r>
              <a:rPr lang="cs-CZ" dirty="0" smtClean="0"/>
              <a:t>Bez </a:t>
            </a:r>
            <a:r>
              <a:rPr lang="cs-CZ" dirty="0" err="1" smtClean="0"/>
              <a:t>aut.práv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CHRISTIAN FISCHER..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cs.wikipedia.org/wiki/Soubor:ElbeKM505.jpg</a:t>
            </a:r>
            <a:endParaRPr lang="cs-CZ" dirty="0" smtClean="0"/>
          </a:p>
          <a:p>
            <a:r>
              <a:rPr lang="cs-CZ" dirty="0" smtClean="0"/>
              <a:t>Obr,5-</a:t>
            </a:r>
            <a:r>
              <a:rPr lang="cs-CZ" dirty="0"/>
              <a:t>CAPTAIN BLOOD. </a:t>
            </a:r>
            <a:r>
              <a:rPr lang="cs-CZ" i="1" dirty="0" err="1"/>
              <a:t>wikipedia</a:t>
            </a:r>
            <a:r>
              <a:rPr lang="cs-CZ" dirty="0"/>
              <a:t> [online]. [cit. 29.5.2013]. </a:t>
            </a:r>
            <a:r>
              <a:rPr lang="cs-CZ"/>
              <a:t>Dostupný na WWW: </a:t>
            </a:r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cs.wikipedia.org/wiki/Soubor:Deutschland_topo.png</a:t>
            </a:r>
            <a:endParaRPr lang="cs-CZ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896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113</TotalTime>
  <Words>47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Německo</vt:lpstr>
      <vt:lpstr>Německo</vt:lpstr>
      <vt:lpstr>Poloha</vt:lpstr>
      <vt:lpstr>Vlajka a znak</vt:lpstr>
      <vt:lpstr>Sousedé</vt:lpstr>
      <vt:lpstr>Vodstvo</vt:lpstr>
      <vt:lpstr>Hory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Hnis</dc:creator>
  <cp:lastModifiedBy>VYHNÁLEK</cp:lastModifiedBy>
  <cp:revision>16</cp:revision>
  <dcterms:created xsi:type="dcterms:W3CDTF">2013-02-06T12:35:53Z</dcterms:created>
  <dcterms:modified xsi:type="dcterms:W3CDTF">2013-06-20T22:53:45Z</dcterms:modified>
</cp:coreProperties>
</file>