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8" r:id="rId2"/>
    <p:sldId id="256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74" autoAdjust="0"/>
    <p:restoredTop sz="94660"/>
  </p:normalViewPr>
  <p:slideViewPr>
    <p:cSldViewPr>
      <p:cViewPr varScale="1">
        <p:scale>
          <a:sx n="69" d="100"/>
          <a:sy n="69" d="100"/>
        </p:scale>
        <p:origin x="-570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457200" y="3699804"/>
            <a:ext cx="8305800" cy="1143000"/>
          </a:xfrm>
        </p:spPr>
        <p:txBody>
          <a:bodyPr>
            <a:noAutofit/>
          </a:bodyPr>
          <a:lstStyle>
            <a:lvl1pPr marL="0" indent="0" algn="ctr">
              <a:buNone/>
              <a:defRPr sz="2200" spc="10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Nadpis 27"/>
          <p:cNvSpPr>
            <a:spLocks noGrp="1"/>
          </p:cNvSpPr>
          <p:nvPr>
            <p:ph type="ctrTitle"/>
          </p:nvPr>
        </p:nvSpPr>
        <p:spPr>
          <a:xfrm>
            <a:off x="457200" y="1433732"/>
            <a:ext cx="8305800" cy="1981200"/>
          </a:xfrm>
          <a:ln w="6350" cap="rnd">
            <a:noFill/>
          </a:ln>
        </p:spPr>
        <p:txBody>
          <a:bodyPr anchor="b" anchorCtr="0">
            <a:noAutofit/>
          </a:bodyPr>
          <a:lstStyle>
            <a:lvl1pPr algn="ctr">
              <a:defRPr lang="en-US" sz="4800" b="0" dirty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50800" dist="25400" dir="13500000">
                    <a:srgbClr val="000000">
                      <a:alpha val="70000"/>
                    </a:srgbClr>
                  </a:inn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cxnSp>
        <p:nvCxnSpPr>
          <p:cNvPr id="8" name="Přímá spojnice 7"/>
          <p:cNvCxnSpPr/>
          <p:nvPr/>
        </p:nvCxnSpPr>
        <p:spPr>
          <a:xfrm>
            <a:off x="1463626" y="3550126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>
            <a:off x="4708574" y="3550126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Ovál 13"/>
          <p:cNvSpPr/>
          <p:nvPr/>
        </p:nvSpPr>
        <p:spPr>
          <a:xfrm>
            <a:off x="4540348" y="3526302"/>
            <a:ext cx="45720" cy="45720"/>
          </a:xfrm>
          <a:prstGeom prst="ellipse">
            <a:avLst/>
          </a:prstGeom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2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Zástupný symbol pro datum 1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DA97E0-CCD6-440E-B3D9-F180620F4DFD}" type="datetimeFigureOut">
              <a:rPr lang="cs-CZ" smtClean="0"/>
              <a:t>21.6.2013</a:t>
            </a:fld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7D5D60E6-9D2E-4D5D-872D-629E92B4EA14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obsah 8"/>
          <p:cNvSpPr>
            <a:spLocks noGrp="1"/>
          </p:cNvSpPr>
          <p:nvPr>
            <p:ph idx="1"/>
          </p:nvPr>
        </p:nvSpPr>
        <p:spPr>
          <a:xfrm>
            <a:off x="457200" y="1524000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B9DA97E0-CCD6-440E-B3D9-F180620F4DFD}" type="datetimeFigureOut">
              <a:rPr lang="cs-CZ" smtClean="0"/>
              <a:t>21.6.2013</a:t>
            </a:fld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5"/>
          </p:nvPr>
        </p:nvSpPr>
        <p:spPr/>
        <p:txBody>
          <a:bodyPr/>
          <a:lstStyle>
            <a:lvl1pPr algn="ctr">
              <a:defRPr/>
            </a:lvl1pPr>
          </a:lstStyle>
          <a:p>
            <a:fld id="{7D5D60E6-9D2E-4D5D-872D-629E92B4EA14}" type="slidenum">
              <a:rPr lang="cs-CZ" smtClean="0"/>
              <a:t>‹#›</a:t>
            </a:fld>
            <a:endParaRPr lang="cs-CZ"/>
          </a:p>
        </p:txBody>
      </p:sp>
      <p:sp>
        <p:nvSpPr>
          <p:cNvPr id="16" name="Zástupný symbol pro zápatí 15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DA97E0-CCD6-440E-B3D9-F180620F4DFD}" type="datetimeFigureOut">
              <a:rPr lang="cs-CZ" smtClean="0"/>
              <a:t>21.6.2013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5D60E6-9D2E-4D5D-872D-629E92B4EA14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505200"/>
            <a:ext cx="7924800" cy="1371600"/>
          </a:xfrm>
        </p:spPr>
        <p:txBody>
          <a:bodyPr>
            <a:noAutofit/>
          </a:bodyPr>
          <a:lstStyle>
            <a:lvl1pPr algn="l" rtl="0">
              <a:spcBef>
                <a:spcPct val="0"/>
              </a:spcBef>
              <a:buNone/>
              <a:defRPr lang="en-US" sz="4800" b="0" dirty="0">
                <a:ln w="3200">
                  <a:solidFill>
                    <a:schemeClr val="bg2">
                      <a:shade val="2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38100" dist="25400" dir="13500000">
                    <a:prstClr val="black">
                      <a:alpha val="70000"/>
                    </a:prstClr>
                  </a:inn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5800" y="4958864"/>
            <a:ext cx="7924800" cy="984736"/>
          </a:xfrm>
        </p:spPr>
        <p:txBody>
          <a:bodyPr anchor="t"/>
          <a:lstStyle>
            <a:lvl1pPr marL="0" indent="0">
              <a:buNone/>
              <a:defRPr sz="2000" spc="10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cxnSp>
        <p:nvCxnSpPr>
          <p:cNvPr id="7" name="Přímá spojnice 6"/>
          <p:cNvCxnSpPr/>
          <p:nvPr/>
        </p:nvCxnSpPr>
        <p:spPr>
          <a:xfrm>
            <a:off x="685800" y="4916992"/>
            <a:ext cx="7924800" cy="4301"/>
          </a:xfrm>
          <a:prstGeom prst="line">
            <a:avLst/>
          </a:prstGeom>
          <a:noFill/>
          <a:ln w="9525" cap="flat" cmpd="sng" algn="ctr">
            <a:solidFill>
              <a:srgbClr val="E9E9E8"/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DA97E0-CCD6-440E-B3D9-F180620F4DFD}" type="datetimeFigureOut">
              <a:rPr lang="cs-CZ" smtClean="0"/>
              <a:t>21.6.2013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5D60E6-9D2E-4D5D-872D-629E92B4EA14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1"/>
          </p:nvPr>
        </p:nvSpPr>
        <p:spPr>
          <a:xfrm>
            <a:off x="457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5D60E6-9D2E-4D5D-872D-629E92B4EA14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DA97E0-CCD6-440E-B3D9-F180620F4DFD}" type="datetimeFigureOut">
              <a:rPr lang="cs-CZ" smtClean="0"/>
              <a:t>21.6.2013</a:t>
            </a:fld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  <a:sp3d prstMaterial="flat"/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32" name="Zástupný symbol pro obsah 31"/>
          <p:cNvSpPr>
            <a:spLocks noGrp="1"/>
          </p:cNvSpPr>
          <p:nvPr>
            <p:ph sz="half" idx="2"/>
          </p:nvPr>
        </p:nvSpPr>
        <p:spPr>
          <a:xfrm>
            <a:off x="457200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34" name="Zástupný symbol pro obsah 33"/>
          <p:cNvSpPr>
            <a:spLocks noGrp="1"/>
          </p:cNvSpPr>
          <p:nvPr>
            <p:ph sz="quarter" idx="4"/>
          </p:nvPr>
        </p:nvSpPr>
        <p:spPr>
          <a:xfrm>
            <a:off x="4649788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idx="3"/>
          </p:nvPr>
        </p:nvSpPr>
        <p:spPr>
          <a:xfrm>
            <a:off x="4648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 baseline="0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cxnSp>
        <p:nvCxnSpPr>
          <p:cNvPr id="10" name="Přímá spojnice 9"/>
          <p:cNvCxnSpPr/>
          <p:nvPr/>
        </p:nvCxnSpPr>
        <p:spPr>
          <a:xfrm>
            <a:off x="562945" y="2180219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>
            <a:off x="4754880" y="2180219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DA97E0-CCD6-440E-B3D9-F180620F4DFD}" type="datetimeFigureOut">
              <a:rPr lang="cs-CZ" smtClean="0"/>
              <a:t>21.6.2013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5D60E6-9D2E-4D5D-872D-629E92B4EA14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DA97E0-CCD6-440E-B3D9-F180620F4DFD}" type="datetimeFigureOut">
              <a:rPr lang="cs-CZ" smtClean="0"/>
              <a:t>21.6.2013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5D60E6-9D2E-4D5D-872D-629E92B4EA1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Zástupný symbol pro obsah 28"/>
          <p:cNvSpPr>
            <a:spLocks noGrp="1"/>
          </p:cNvSpPr>
          <p:nvPr>
            <p:ph sz="quarter" idx="1"/>
          </p:nvPr>
        </p:nvSpPr>
        <p:spPr>
          <a:xfrm>
            <a:off x="457200" y="457200"/>
            <a:ext cx="6248400" cy="5715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781800" y="1600200"/>
            <a:ext cx="1984248" cy="3733800"/>
          </a:xfrm>
        </p:spPr>
        <p:txBody>
          <a:bodyPr tIns="45720" bIns="45720"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None/>
              <a:defRPr sz="1600">
                <a:solidFill>
                  <a:schemeClr val="tx2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31" name="Nadpis 30"/>
          <p:cNvSpPr>
            <a:spLocks noGrp="1"/>
          </p:cNvSpPr>
          <p:nvPr>
            <p:ph type="title"/>
          </p:nvPr>
        </p:nvSpPr>
        <p:spPr>
          <a:xfrm>
            <a:off x="6781800" y="457200"/>
            <a:ext cx="19812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B9DA97E0-CCD6-440E-B3D9-F180620F4DFD}" type="datetimeFigureOut">
              <a:rPr lang="cs-CZ" smtClean="0"/>
              <a:t>21.6.2013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7D5D60E6-9D2E-4D5D-872D-629E92B4EA14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629400" y="457200"/>
            <a:ext cx="20574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57200" y="457200"/>
            <a:ext cx="6019800" cy="5562600"/>
          </a:xfrm>
          <a:solidFill>
            <a:schemeClr val="tx2">
              <a:tint val="40000"/>
            </a:schemeClr>
          </a:solidFill>
          <a:effectLst>
            <a:outerShdw blurRad="88900" sx="103000" sy="103000" algn="ctr" rotWithShape="0">
              <a:prstClr val="black">
                <a:alpha val="32000"/>
              </a:prstClr>
            </a:outerShdw>
            <a:softEdge rad="127000"/>
          </a:effectLst>
        </p:spPr>
        <p:txBody>
          <a:bodyPr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629400" y="1600200"/>
            <a:ext cx="2057400" cy="4419600"/>
          </a:xfrm>
        </p:spPr>
        <p:txBody>
          <a:bodyPr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FontTx/>
              <a:buNone/>
              <a:defRPr sz="1600" b="0">
                <a:solidFill>
                  <a:schemeClr val="tx2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DA97E0-CCD6-440E-B3D9-F180620F4DFD}" type="datetimeFigureOut">
              <a:rPr lang="cs-CZ" smtClean="0"/>
              <a:t>21.6.2013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7D5D60E6-9D2E-4D5D-872D-629E92B4EA14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DA97E0-CCD6-440E-B3D9-F180620F4DFD}" type="datetimeFigureOut">
              <a:rPr lang="cs-CZ" smtClean="0"/>
              <a:t>21.6.2013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5D60E6-9D2E-4D5D-872D-629E92B4EA1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DA97E0-CCD6-440E-B3D9-F180620F4DFD}" type="datetimeFigureOut">
              <a:rPr lang="cs-CZ" smtClean="0"/>
              <a:t>21.6.2013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5D60E6-9D2E-4D5D-872D-629E92B4EA1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457200" y="1447800"/>
            <a:ext cx="8229600" cy="46783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5791200" y="6203667"/>
            <a:ext cx="2590800" cy="384048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B9DA97E0-CCD6-440E-B3D9-F180620F4DFD}" type="datetimeFigureOut">
              <a:rPr lang="cs-CZ" smtClean="0"/>
              <a:t>21.6.2013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2133600" y="6203667"/>
            <a:ext cx="358140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410575" y="6181531"/>
            <a:ext cx="609600" cy="457200"/>
          </a:xfrm>
          <a:prstGeom prst="rect">
            <a:avLst/>
          </a:prstGeom>
          <a:noFill/>
        </p:spPr>
        <p:txBody>
          <a:bodyPr vert="horz" lIns="0" tIns="0" rIns="0" bIns="0" anchor="ctr" anchorCtr="0">
            <a:noAutofit/>
          </a:bodyPr>
          <a:lstStyle>
            <a:lvl1pPr algn="ctr" eaLnBrk="1" latinLnBrk="0" hangingPunct="1">
              <a:defRPr kumimoji="0" sz="1600" baseline="0">
                <a:solidFill>
                  <a:schemeClr val="tx2"/>
                </a:solidFill>
              </a:defRPr>
            </a:lvl1pPr>
          </a:lstStyle>
          <a:p>
            <a:fld id="{7D5D60E6-9D2E-4D5D-872D-629E92B4EA14}" type="slidenum">
              <a:rPr lang="cs-CZ" smtClean="0"/>
              <a:t>‹#›</a:t>
            </a:fld>
            <a:endParaRPr lang="cs-CZ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19200"/>
          </a:xfrm>
          <a:prstGeom prst="rect">
            <a:avLst/>
          </a:prstGeom>
          <a:ln w="6350" cap="rnd">
            <a:noFill/>
          </a:ln>
        </p:spPr>
        <p:txBody>
          <a:bodyPr vert="horz" anchor="b" anchorCtr="0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lang="en-US" sz="4200" b="0" kern="1200" spc="-100" baseline="0" dirty="0">
          <a:ln w="3200">
            <a:solidFill>
              <a:schemeClr val="bg2">
                <a:shade val="75000"/>
                <a:alpha val="25000"/>
              </a:schemeClr>
            </a:solidFill>
            <a:prstDash val="solid"/>
            <a:round/>
          </a:ln>
          <a:solidFill>
            <a:srgbClr val="F9F9F9"/>
          </a:solidFill>
          <a:effectLst>
            <a:innerShdw blurRad="50800" dist="25400" dir="13500000">
              <a:prstClr val="black">
                <a:alpha val="70000"/>
              </a:prstClr>
            </a:innerShdw>
          </a:effectLst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2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/>
        <a:buChar char="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2pPr>
      <a:lvl3pPr marL="1005840" indent="-228600" algn="l" rtl="0" eaLnBrk="1" latinLnBrk="0" hangingPunct="1">
        <a:spcBef>
          <a:spcPts val="300"/>
        </a:spcBef>
        <a:buClr>
          <a:schemeClr val="accent2">
            <a:shade val="50000"/>
          </a:schemeClr>
        </a:buClr>
        <a:buSzPct val="85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700" kern="1200">
          <a:solidFill>
            <a:schemeClr val="tx1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Flag_of_Hungary.svg" TargetMode="External"/><Relationship Id="rId2" Type="http://schemas.openxmlformats.org/officeDocument/2006/relationships/hyperlink" Target="http://cs.wikipedia.org/wiki/Soubor:EU_location_HUN.png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cs.wikipedia.org/wiki/Soubor:Mapa_Ma%C4%8Farska.PNG" TargetMode="External"/><Relationship Id="rId4" Type="http://schemas.openxmlformats.org/officeDocument/2006/relationships/hyperlink" Target="http://cs.wikipedia.org/wiki/Soubor:Coat_of_Arms_of_Hungary.sv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3"/>
          <p:cNvSpPr>
            <a:spLocks noGrp="1" noChangeArrowheads="1"/>
          </p:cNvSpPr>
          <p:nvPr/>
        </p:nvSpPr>
        <p:spPr bwMode="auto">
          <a:xfrm>
            <a:off x="1115616" y="1628800"/>
            <a:ext cx="8028384" cy="5229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0" indent="0" algn="ctr" rtl="0" fontAlgn="base">
              <a:spcBef>
                <a:spcPct val="20000"/>
              </a:spcBef>
              <a:spcAft>
                <a:spcPct val="0"/>
              </a:spcAft>
              <a:buFontTx/>
              <a:buNone/>
              <a:defRPr sz="3200" b="1">
                <a:solidFill>
                  <a:schemeClr val="tx1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Char char="–"/>
              <a:defRPr sz="2800">
                <a:solidFill>
                  <a:schemeClr val="tx1"/>
                </a:solidFill>
                <a:latin typeface="+mn-lt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chemeClr val="tx1"/>
                </a:solidFill>
                <a:latin typeface="+mn-lt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+mn-lt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pPr algn="l">
              <a:lnSpc>
                <a:spcPct val="80000"/>
              </a:lnSpc>
            </a:pPr>
            <a:r>
              <a:rPr lang="cs-CZ" sz="1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ŠKOLA:		Gymnázium, Tanvald, Školní 305, </a:t>
            </a:r>
            <a:r>
              <a:rPr lang="cs-CZ" sz="1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příspěvková organizace</a:t>
            </a:r>
            <a:endParaRPr lang="cs-CZ" sz="1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l">
              <a:lnSpc>
                <a:spcPct val="80000"/>
              </a:lnSpc>
            </a:pPr>
            <a:r>
              <a:rPr lang="cs-CZ" sz="1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ČÍSLO PROJEKTU:	</a:t>
            </a:r>
            <a:r>
              <a:rPr lang="cs-CZ" sz="1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	CZ.1.07/1.5.00/34.0434</a:t>
            </a:r>
            <a:endParaRPr lang="cs-CZ" sz="1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l">
              <a:lnSpc>
                <a:spcPct val="80000"/>
              </a:lnSpc>
            </a:pPr>
            <a:r>
              <a:rPr lang="cs-CZ" sz="1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NÁZEV PROJEKTU</a:t>
            </a:r>
            <a:r>
              <a:rPr lang="cs-CZ" sz="1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	</a:t>
            </a:r>
            <a:r>
              <a:rPr lang="cs-CZ" sz="1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	Šablony – Gymnázium Tanvald</a:t>
            </a:r>
          </a:p>
          <a:p>
            <a:pPr algn="l">
              <a:lnSpc>
                <a:spcPct val="80000"/>
              </a:lnSpc>
            </a:pPr>
            <a:r>
              <a:rPr lang="cs-CZ" sz="1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ČÍSLO ŠABLONY:	</a:t>
            </a:r>
            <a:r>
              <a:rPr lang="cs-CZ" sz="1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	III/2 </a:t>
            </a:r>
            <a:r>
              <a:rPr lang="cs-CZ" sz="1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Inovace a zkvalitnění výuky prostřednictvím </a:t>
            </a:r>
            <a:r>
              <a:rPr lang="cs-CZ" sz="1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ICT</a:t>
            </a:r>
            <a:endParaRPr lang="cs-CZ" sz="1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l">
              <a:lnSpc>
                <a:spcPct val="80000"/>
              </a:lnSpc>
            </a:pPr>
            <a:r>
              <a:rPr lang="cs-CZ" sz="1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AUTOR:                                     </a:t>
            </a:r>
            <a:r>
              <a:rPr lang="cs-CZ" sz="1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	Vladimír </a:t>
            </a:r>
            <a:r>
              <a:rPr lang="cs-CZ" sz="1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Vyhnálek</a:t>
            </a:r>
          </a:p>
          <a:p>
            <a:pPr algn="l">
              <a:lnSpc>
                <a:spcPct val="80000"/>
              </a:lnSpc>
            </a:pPr>
            <a:r>
              <a:rPr lang="cs-CZ" sz="1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TEMATICKÁ </a:t>
            </a:r>
            <a:r>
              <a:rPr lang="cs-CZ" sz="1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OBLAST</a:t>
            </a:r>
            <a:r>
              <a:rPr lang="cs-CZ" sz="1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            </a:t>
            </a:r>
            <a:r>
              <a:rPr lang="cs-CZ" sz="1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	Regionální </a:t>
            </a:r>
            <a:r>
              <a:rPr lang="cs-CZ" sz="1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geografie</a:t>
            </a:r>
          </a:p>
          <a:p>
            <a:pPr algn="l">
              <a:lnSpc>
                <a:spcPct val="80000"/>
              </a:lnSpc>
            </a:pPr>
            <a:r>
              <a:rPr lang="cs-CZ" sz="1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NÁZEV </a:t>
            </a:r>
            <a:r>
              <a:rPr lang="cs-CZ" sz="1600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DUMu</a:t>
            </a:r>
            <a:r>
              <a:rPr lang="cs-CZ" sz="1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                           </a:t>
            </a:r>
            <a:r>
              <a:rPr lang="cs-CZ" sz="1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Maďarsko</a:t>
            </a:r>
            <a:endParaRPr lang="cs-CZ" sz="16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l">
              <a:lnSpc>
                <a:spcPct val="80000"/>
              </a:lnSpc>
            </a:pPr>
            <a:r>
              <a:rPr lang="cs-CZ" sz="1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POŘADOVÉ </a:t>
            </a:r>
            <a:r>
              <a:rPr lang="cs-CZ" sz="1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ČÍSLO </a:t>
            </a:r>
            <a:r>
              <a:rPr lang="cs-CZ" sz="1600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DUMu</a:t>
            </a:r>
            <a:r>
              <a:rPr lang="cs-CZ" sz="1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   </a:t>
            </a:r>
            <a:r>
              <a:rPr lang="cs-CZ" sz="1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17</a:t>
            </a:r>
            <a:endParaRPr lang="cs-CZ" sz="1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l">
              <a:lnSpc>
                <a:spcPct val="80000"/>
              </a:lnSpc>
            </a:pPr>
            <a:r>
              <a:rPr lang="cs-CZ" sz="1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KÓD </a:t>
            </a:r>
            <a:r>
              <a:rPr lang="cs-CZ" sz="1600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DUMu</a:t>
            </a:r>
            <a:r>
              <a:rPr lang="cs-CZ" sz="1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                               </a:t>
            </a:r>
            <a:r>
              <a:rPr lang="cs-CZ" sz="1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VV_REG_GEO_17</a:t>
            </a:r>
            <a:endParaRPr lang="cs-CZ" sz="1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l">
              <a:lnSpc>
                <a:spcPct val="80000"/>
              </a:lnSpc>
            </a:pPr>
            <a:r>
              <a:rPr lang="cs-CZ" sz="1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DATUM TVORBY</a:t>
            </a:r>
            <a:r>
              <a:rPr lang="cs-CZ" sz="1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                     </a:t>
            </a:r>
            <a:r>
              <a:rPr lang="cs-CZ" sz="1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20.5.2013</a:t>
            </a:r>
            <a:endParaRPr lang="cs-CZ" sz="1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l">
              <a:lnSpc>
                <a:spcPct val="80000"/>
              </a:lnSpc>
            </a:pPr>
            <a:r>
              <a:rPr lang="cs-CZ" sz="1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ANOTACE (ROČNÍK</a:t>
            </a:r>
            <a:r>
              <a:rPr lang="cs-CZ" sz="1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):	Tercie </a:t>
            </a:r>
            <a:r>
              <a:rPr lang="cs-CZ" sz="1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– DUM – obsahuje základní informace  o 				daném státu, slouží k podpoře výkladu, 				názorně přibližuje polohu</a:t>
            </a:r>
            <a:endParaRPr lang="cs-CZ" sz="1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l">
              <a:lnSpc>
                <a:spcPct val="80000"/>
              </a:lnSpc>
            </a:pPr>
            <a:endParaRPr lang="cs-CZ" sz="1600" dirty="0">
              <a:effectLst/>
            </a:endParaRPr>
          </a:p>
          <a:p>
            <a:pPr algn="l">
              <a:lnSpc>
                <a:spcPct val="80000"/>
              </a:lnSpc>
            </a:pPr>
            <a:r>
              <a:rPr lang="cs-CZ" sz="1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METODICKÝ POKYN:</a:t>
            </a:r>
          </a:p>
        </p:txBody>
      </p:sp>
      <p:pic>
        <p:nvPicPr>
          <p:cNvPr id="3" name="obrázek 1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01702" y="59890"/>
            <a:ext cx="5256212" cy="1325563"/>
          </a:xfrm>
          <a:prstGeom prst="rect">
            <a:avLst/>
          </a:prstGeom>
          <a:solidFill>
            <a:srgbClr val="FFFFFF"/>
          </a:solidFill>
        </p:spPr>
      </p:pic>
    </p:spTree>
    <p:extLst>
      <p:ext uri="{BB962C8B-B14F-4D97-AF65-F5344CB8AC3E}">
        <p14:creationId xmlns:p14="http://schemas.microsoft.com/office/powerpoint/2010/main" val="357321623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Maďarsko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190642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Hl. město: Budapešť</a:t>
            </a:r>
          </a:p>
          <a:p>
            <a:r>
              <a:rPr lang="cs-CZ" dirty="0" smtClean="0"/>
              <a:t>Rozloha: 93 030km²</a:t>
            </a:r>
          </a:p>
          <a:p>
            <a:r>
              <a:rPr lang="cs-CZ" dirty="0" smtClean="0"/>
              <a:t>Počet  </a:t>
            </a:r>
            <a:r>
              <a:rPr lang="cs-CZ" dirty="0"/>
              <a:t>obyvatel</a:t>
            </a:r>
            <a:r>
              <a:rPr lang="cs-CZ" dirty="0" smtClean="0"/>
              <a:t>: 9 941 000 </a:t>
            </a:r>
          </a:p>
          <a:p>
            <a:r>
              <a:rPr lang="cs-CZ" dirty="0" smtClean="0"/>
              <a:t>Prezident: János </a:t>
            </a:r>
            <a:r>
              <a:rPr lang="cs-CZ" dirty="0" err="1" smtClean="0"/>
              <a:t>Áder</a:t>
            </a:r>
            <a:endParaRPr lang="cs-CZ" dirty="0"/>
          </a:p>
          <a:p>
            <a:r>
              <a:rPr lang="cs-CZ" dirty="0"/>
              <a:t>Měna</a:t>
            </a:r>
            <a:r>
              <a:rPr lang="cs-CZ" dirty="0" smtClean="0"/>
              <a:t>: forint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Maďarsko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101988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Poloha</a:t>
            </a:r>
            <a:endParaRPr lang="cs-CZ" dirty="0"/>
          </a:p>
        </p:txBody>
      </p:sp>
      <p:pic>
        <p:nvPicPr>
          <p:cNvPr id="7" name="Zástupný symbol pro obsah 6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000" y="1524000"/>
            <a:ext cx="6096000" cy="4572000"/>
          </a:xfrm>
        </p:spPr>
      </p:pic>
    </p:spTree>
    <p:extLst>
      <p:ext uri="{BB962C8B-B14F-4D97-AF65-F5344CB8AC3E}">
        <p14:creationId xmlns:p14="http://schemas.microsoft.com/office/powerpoint/2010/main" val="36101988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Vlajka a znak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40152" y="1196752"/>
            <a:ext cx="2164080" cy="4572000"/>
          </a:xfrm>
        </p:spPr>
      </p:pic>
      <p:pic>
        <p:nvPicPr>
          <p:cNvPr id="8" name="Zástupný symbol pro obsah 7"/>
          <p:cNvPicPr>
            <a:picLocks noGrp="1" noChangeAspect="1"/>
          </p:cNvPicPr>
          <p:nvPr>
            <p:ph sz="half"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9552" y="2780928"/>
            <a:ext cx="4779318" cy="2389659"/>
          </a:xfrm>
        </p:spPr>
      </p:pic>
    </p:spTree>
    <p:extLst>
      <p:ext uri="{BB962C8B-B14F-4D97-AF65-F5344CB8AC3E}">
        <p14:creationId xmlns:p14="http://schemas.microsoft.com/office/powerpoint/2010/main" val="36101988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Sousedé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/>
              <a:t>V</a:t>
            </a:r>
            <a:r>
              <a:rPr lang="cs-CZ" dirty="0" smtClean="0"/>
              <a:t>ýchod- Ukrajina a Rumunsko</a:t>
            </a:r>
          </a:p>
          <a:p>
            <a:r>
              <a:rPr lang="cs-CZ" dirty="0" smtClean="0"/>
              <a:t>Sever- Slovensko</a:t>
            </a:r>
          </a:p>
          <a:p>
            <a:r>
              <a:rPr lang="cs-CZ" dirty="0" smtClean="0"/>
              <a:t>Západ- Rakousko a </a:t>
            </a:r>
            <a:r>
              <a:rPr lang="cs-CZ" dirty="0"/>
              <a:t>S</a:t>
            </a:r>
            <a:r>
              <a:rPr lang="cs-CZ" dirty="0" smtClean="0"/>
              <a:t>lovinsko</a:t>
            </a:r>
          </a:p>
          <a:p>
            <a:r>
              <a:rPr lang="cs-CZ" dirty="0" smtClean="0"/>
              <a:t>Jih-Chorvatsko a Srbsko</a:t>
            </a:r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51920" y="548680"/>
            <a:ext cx="4825775" cy="3189352"/>
          </a:xfrm>
        </p:spPr>
      </p:pic>
    </p:spTree>
    <p:extLst>
      <p:ext uri="{BB962C8B-B14F-4D97-AF65-F5344CB8AC3E}">
        <p14:creationId xmlns:p14="http://schemas.microsoft.com/office/powerpoint/2010/main" val="36101988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Vodstvo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>
          <a:xfrm>
            <a:off x="457200" y="1524000"/>
            <a:ext cx="4474840" cy="4572000"/>
          </a:xfrm>
        </p:spPr>
        <p:txBody>
          <a:bodyPr/>
          <a:lstStyle/>
          <a:p>
            <a:r>
              <a:rPr lang="cs-CZ" dirty="0" err="1" smtClean="0"/>
              <a:t>Hl.řeka</a:t>
            </a:r>
            <a:r>
              <a:rPr lang="cs-CZ" dirty="0" smtClean="0"/>
              <a:t>: </a:t>
            </a:r>
            <a:r>
              <a:rPr lang="cs-CZ" dirty="0" err="1" smtClean="0"/>
              <a:t>Dunaj,Tisa</a:t>
            </a:r>
            <a:endParaRPr lang="cs-CZ" dirty="0" smtClean="0"/>
          </a:p>
          <a:p>
            <a:r>
              <a:rPr lang="cs-CZ" dirty="0" smtClean="0"/>
              <a:t>Další důležité řeky: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Dráva, Rába, </a:t>
            </a:r>
            <a:r>
              <a:rPr lang="cs-CZ" dirty="0" err="1" smtClean="0"/>
              <a:t>Bodrog</a:t>
            </a:r>
            <a:r>
              <a:rPr lang="cs-CZ" dirty="0" smtClean="0"/>
              <a:t>,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</a:t>
            </a:r>
            <a:r>
              <a:rPr lang="cs-CZ" dirty="0" err="1" smtClean="0"/>
              <a:t>Koros</a:t>
            </a:r>
            <a:endParaRPr lang="cs-CZ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Blatenské jezero (Balaton)</a:t>
            </a:r>
            <a:endParaRPr lang="cs-CZ" dirty="0" smtClean="0"/>
          </a:p>
          <a:p>
            <a:pPr marL="0" indent="0">
              <a:buNone/>
            </a:pPr>
            <a:endParaRPr lang="cs-CZ" dirty="0" smtClean="0"/>
          </a:p>
        </p:txBody>
      </p:sp>
      <p:pic>
        <p:nvPicPr>
          <p:cNvPr id="3" name="Zástupný symbol pro obsah 2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47864" y="3841996"/>
            <a:ext cx="5355410" cy="2732523"/>
          </a:xfrm>
        </p:spPr>
      </p:pic>
    </p:spTree>
    <p:extLst>
      <p:ext uri="{BB962C8B-B14F-4D97-AF65-F5344CB8AC3E}">
        <p14:creationId xmlns:p14="http://schemas.microsoft.com/office/powerpoint/2010/main" val="36101988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Hory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>
          <a:xfrm>
            <a:off x="323528" y="1484784"/>
            <a:ext cx="5040560" cy="4608512"/>
          </a:xfrm>
        </p:spPr>
        <p:txBody>
          <a:bodyPr>
            <a:normAutofit/>
          </a:bodyPr>
          <a:lstStyle/>
          <a:p>
            <a:r>
              <a:rPr lang="cs-CZ" dirty="0" err="1" smtClean="0"/>
              <a:t>Nej.hora</a:t>
            </a:r>
            <a:r>
              <a:rPr lang="cs-CZ" dirty="0" smtClean="0"/>
              <a:t>: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</a:t>
            </a:r>
            <a:r>
              <a:rPr lang="cs-CZ" dirty="0" err="1" smtClean="0"/>
              <a:t>Kékes</a:t>
            </a:r>
            <a:r>
              <a:rPr lang="cs-CZ" dirty="0" smtClean="0"/>
              <a:t> (1 014 </a:t>
            </a:r>
            <a:r>
              <a:rPr lang="cs-CZ" dirty="0" err="1" smtClean="0"/>
              <a:t>m.n.m</a:t>
            </a:r>
            <a:r>
              <a:rPr lang="cs-CZ" dirty="0" smtClean="0"/>
              <a:t>)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Pohoří: </a:t>
            </a:r>
            <a:r>
              <a:rPr lang="cs-CZ" dirty="0" err="1" smtClean="0"/>
              <a:t>Mátra</a:t>
            </a:r>
            <a:r>
              <a:rPr lang="cs-CZ" dirty="0" smtClean="0"/>
              <a:t>, </a:t>
            </a:r>
            <a:r>
              <a:rPr lang="cs-CZ" dirty="0" err="1" smtClean="0"/>
              <a:t>Meczek</a:t>
            </a:r>
            <a:r>
              <a:rPr lang="cs-CZ" dirty="0" smtClean="0"/>
              <a:t>, </a:t>
            </a:r>
            <a:r>
              <a:rPr lang="cs-CZ" dirty="0" err="1" smtClean="0"/>
              <a:t>Bakonský</a:t>
            </a:r>
            <a:r>
              <a:rPr lang="cs-CZ" dirty="0" smtClean="0"/>
              <a:t> les</a:t>
            </a:r>
            <a:endParaRPr lang="cs-CZ" dirty="0"/>
          </a:p>
        </p:txBody>
      </p:sp>
      <p:sp>
        <p:nvSpPr>
          <p:cNvPr id="2" name="Zástupný symbol pro obsah 1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101988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Náboženství a národnostní zastoupení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1524000"/>
            <a:ext cx="4906888" cy="4572000"/>
          </a:xfrm>
        </p:spPr>
        <p:txBody>
          <a:bodyPr/>
          <a:lstStyle/>
          <a:p>
            <a:r>
              <a:rPr lang="cs-CZ" dirty="0" smtClean="0"/>
              <a:t>římsko-řecko-katolické</a:t>
            </a:r>
            <a:r>
              <a:rPr lang="cs-CZ" dirty="0"/>
              <a:t> (</a:t>
            </a:r>
            <a:r>
              <a:rPr lang="cs-CZ" dirty="0" smtClean="0"/>
              <a:t>50%)</a:t>
            </a:r>
          </a:p>
          <a:p>
            <a:r>
              <a:rPr lang="cs-CZ" dirty="0" smtClean="0"/>
              <a:t>kalvínské(30%)</a:t>
            </a:r>
          </a:p>
          <a:p>
            <a:r>
              <a:rPr lang="cs-CZ" dirty="0" smtClean="0"/>
              <a:t>luteránské(5%)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>
          <a:xfrm>
            <a:off x="5076056" y="1556792"/>
            <a:ext cx="3704088" cy="4572000"/>
          </a:xfrm>
        </p:spPr>
        <p:txBody>
          <a:bodyPr/>
          <a:lstStyle/>
          <a:p>
            <a:r>
              <a:rPr lang="cs-CZ" dirty="0" smtClean="0"/>
              <a:t>Maďaři</a:t>
            </a:r>
          </a:p>
          <a:p>
            <a:r>
              <a:rPr lang="cs-CZ" dirty="0" smtClean="0"/>
              <a:t>Němci</a:t>
            </a:r>
            <a:endParaRPr lang="cs-CZ" dirty="0"/>
          </a:p>
          <a:p>
            <a:r>
              <a:rPr lang="cs-CZ" dirty="0" smtClean="0"/>
              <a:t>Rumuni</a:t>
            </a:r>
            <a:endParaRPr lang="cs-CZ" dirty="0"/>
          </a:p>
          <a:p>
            <a:r>
              <a:rPr lang="cs-CZ" dirty="0" smtClean="0"/>
              <a:t>Romové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101988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/>
              <a:t>Ekonomika Maďarska</a:t>
            </a:r>
            <a:r>
              <a:rPr lang="cs-CZ" dirty="0"/>
              <a:t> patří k méně rostoucím, ale relativně silným středoevropským ekonomikám. V současné době se nachází v období hluboké hospodářské recese.</a:t>
            </a:r>
            <a:endParaRPr lang="cs-CZ" dirty="0" smtClean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Hospodářství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101988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Maďarská ekonomika </a:t>
            </a:r>
            <a:r>
              <a:rPr lang="cs-CZ" dirty="0" smtClean="0"/>
              <a:t>se nachází na </a:t>
            </a:r>
            <a:r>
              <a:rPr lang="cs-CZ" dirty="0"/>
              <a:t>pokraji státního bankrotu. </a:t>
            </a:r>
            <a:endParaRPr lang="cs-CZ" dirty="0" smtClean="0"/>
          </a:p>
          <a:p>
            <a:r>
              <a:rPr lang="cs-CZ" dirty="0" smtClean="0"/>
              <a:t>Zadluženost </a:t>
            </a:r>
            <a:r>
              <a:rPr lang="cs-CZ" dirty="0"/>
              <a:t>státu se vyšplhala na </a:t>
            </a:r>
            <a:r>
              <a:rPr lang="cs-CZ" dirty="0" smtClean="0"/>
              <a:t>73 </a:t>
            </a:r>
            <a:r>
              <a:rPr lang="cs-CZ" dirty="0"/>
              <a:t>procent </a:t>
            </a:r>
            <a:r>
              <a:rPr lang="cs-CZ" dirty="0" smtClean="0"/>
              <a:t>HDP.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Ekonomika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101988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cs-CZ" dirty="0" smtClean="0"/>
              <a:t>Obr,1-</a:t>
            </a:r>
            <a:r>
              <a:rPr lang="cs-CZ" dirty="0"/>
              <a:t>DAVID LIUZZO. </a:t>
            </a:r>
            <a:r>
              <a:rPr lang="cs-CZ" i="1" dirty="0" err="1"/>
              <a:t>wikipedia</a:t>
            </a:r>
            <a:r>
              <a:rPr lang="cs-CZ" dirty="0"/>
              <a:t> [online]. [cit. 29.5.2013]. Dostupný na WWW: </a:t>
            </a:r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cs.wikipedia.org/wiki/Soubor:EU_location_HUN.png</a:t>
            </a:r>
            <a:endParaRPr lang="cs-CZ" dirty="0" smtClean="0"/>
          </a:p>
          <a:p>
            <a:r>
              <a:rPr lang="cs-CZ" dirty="0" smtClean="0"/>
              <a:t>obr,2,3-</a:t>
            </a:r>
            <a:r>
              <a:rPr lang="cs-CZ" dirty="0"/>
              <a:t>SKOPP. </a:t>
            </a:r>
            <a:r>
              <a:rPr lang="cs-CZ" i="1" dirty="0" err="1"/>
              <a:t>wikipedia</a:t>
            </a:r>
            <a:r>
              <a:rPr lang="cs-CZ" dirty="0"/>
              <a:t> [online]. [cit. 29.5.2013]. Dostupný na WWW: </a:t>
            </a:r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cs.wikipedia.org/wiki/Soubor:Flag_of_Hungary.svg</a:t>
            </a:r>
            <a:endParaRPr lang="cs-CZ" dirty="0" smtClean="0"/>
          </a:p>
          <a:p>
            <a:r>
              <a:rPr lang="cs-CZ" dirty="0"/>
              <a:t>THOMMY. </a:t>
            </a:r>
            <a:r>
              <a:rPr lang="cs-CZ" i="1" dirty="0" err="1"/>
              <a:t>wikipedia</a:t>
            </a:r>
            <a:r>
              <a:rPr lang="cs-CZ" dirty="0"/>
              <a:t> [online]. [cit. 29.5.2013]. Dostupný na WWW: </a:t>
            </a:r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cs.wikipedia.org/wiki/Soubor:Coat_of_Arms_of_Hungary.svg</a:t>
            </a:r>
            <a:endParaRPr lang="cs-CZ" dirty="0" smtClean="0"/>
          </a:p>
          <a:p>
            <a:r>
              <a:rPr lang="cs-CZ" dirty="0" smtClean="0"/>
              <a:t>Obr,4-</a:t>
            </a:r>
            <a:r>
              <a:rPr lang="cs-CZ" dirty="0"/>
              <a:t>STS CHVOJKOVICE-BROD. </a:t>
            </a:r>
            <a:r>
              <a:rPr lang="cs-CZ" i="1" dirty="0" err="1"/>
              <a:t>wikipedia</a:t>
            </a:r>
            <a:r>
              <a:rPr lang="cs-CZ" dirty="0"/>
              <a:t> [online]. [cit. 29.5.2013]. Dostupný na WWW: </a:t>
            </a:r>
            <a:r>
              <a:rPr lang="cs-CZ" dirty="0">
                <a:hlinkClick r:id="rId5"/>
              </a:rPr>
              <a:t>http://</a:t>
            </a:r>
            <a:r>
              <a:rPr lang="cs-CZ" dirty="0" smtClean="0">
                <a:hlinkClick r:id="rId5"/>
              </a:rPr>
              <a:t>cs.wikipedia.org/wiki/Soubor:Mapa_Ma%C4%8Farska.PNG</a:t>
            </a:r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44292313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apír">
  <a:themeElements>
    <a:clrScheme name="Papír">
      <a:dk1>
        <a:sysClr val="windowText" lastClr="000000"/>
      </a:dk1>
      <a:lt1>
        <a:sysClr val="window" lastClr="FFFFFF"/>
      </a:lt1>
      <a:dk2>
        <a:srgbClr val="444D26"/>
      </a:dk2>
      <a:lt2>
        <a:srgbClr val="FEFAC9"/>
      </a:lt2>
      <a:accent1>
        <a:srgbClr val="A5B592"/>
      </a:accent1>
      <a:accent2>
        <a:srgbClr val="F3A447"/>
      </a:accent2>
      <a:accent3>
        <a:srgbClr val="E7BC29"/>
      </a:accent3>
      <a:accent4>
        <a:srgbClr val="D092A7"/>
      </a:accent4>
      <a:accent5>
        <a:srgbClr val="9C85C0"/>
      </a:accent5>
      <a:accent6>
        <a:srgbClr val="809EC2"/>
      </a:accent6>
      <a:hlink>
        <a:srgbClr val="8E58B6"/>
      </a:hlink>
      <a:folHlink>
        <a:srgbClr val="7F6F6F"/>
      </a:folHlink>
    </a:clrScheme>
    <a:fontScheme name="Papír">
      <a:maj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Papír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63000"/>
                <a:tint val="82000"/>
              </a:schemeClr>
              <a:schemeClr val="phClr">
                <a:tint val="10000"/>
                <a:satMod val="400000"/>
              </a:schemeClr>
            </a:duotone>
          </a:blip>
          <a:tile tx="0" ty="0" sx="40000" sy="40000" flip="none" algn="tl"/>
        </a:blipFill>
        <a:blipFill>
          <a:blip xmlns:r="http://schemas.openxmlformats.org/officeDocument/2006/relationships" r:embed="rId1">
            <a:duotone>
              <a:schemeClr val="phClr">
                <a:shade val="40000"/>
              </a:schemeClr>
              <a:schemeClr val="phClr">
                <a:tint val="42000"/>
              </a:schemeClr>
            </a:duotone>
          </a:blip>
          <a:tile tx="0" ty="0" sx="40000" sy="40000" flip="none" algn="tl"/>
        </a:blipFill>
      </a:fillStyleLst>
      <a:lnStyleLst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635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algn="tl" rotWithShape="0">
              <a:srgbClr val="000000">
                <a:alpha val="50000"/>
              </a:srgbClr>
            </a:outerShdw>
          </a:effectLst>
          <a:scene3d>
            <a:camera prst="orthographicFront"/>
            <a:lightRig rig="soft" dir="t">
              <a:rot lat="0" lon="0" rev="18000000"/>
            </a:lightRig>
          </a:scene3d>
          <a:sp3d prstMaterial="dkEdge">
            <a:bevelT w="73660" h="44450" prst="riblet"/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55000"/>
                <a:alpha val="20000"/>
              </a:schemeClr>
              <a:schemeClr val="phClr">
                <a:tint val="40000"/>
                <a:shade val="90000"/>
                <a:satMod val="60000"/>
                <a:alpha val="20000"/>
              </a:schemeClr>
            </a:duotone>
          </a:blip>
          <a:tile tx="0" ty="0" sx="58000" sy="38000" flip="none" algn="tl"/>
        </a:blipFill>
        <a:blipFill>
          <a:blip xmlns:r="http://schemas.openxmlformats.org/officeDocument/2006/relationships" r:embed="rId2">
            <a:duotone>
              <a:schemeClr val="phClr">
                <a:shade val="12000"/>
                <a:satMod val="240000"/>
              </a:schemeClr>
              <a:schemeClr val="phClr">
                <a:tint val="6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Paper</Template>
  <TotalTime>393</TotalTime>
  <Words>110</Words>
  <Application>Microsoft Office PowerPoint</Application>
  <PresentationFormat>Předvádění na obrazovce (4:3)</PresentationFormat>
  <Paragraphs>55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Papír</vt:lpstr>
      <vt:lpstr>Prezentace aplikace PowerPoint</vt:lpstr>
      <vt:lpstr>Maďarsko</vt:lpstr>
      <vt:lpstr>Maďarsko</vt:lpstr>
      <vt:lpstr>Poloha</vt:lpstr>
      <vt:lpstr>Vlajka a znak</vt:lpstr>
      <vt:lpstr>Sousedé</vt:lpstr>
      <vt:lpstr>Vodstvo</vt:lpstr>
      <vt:lpstr>Hory</vt:lpstr>
      <vt:lpstr>Náboženství a národnostní zastoupení</vt:lpstr>
      <vt:lpstr>Hospodářství</vt:lpstr>
      <vt:lpstr>Ekonomika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Rumunsko</dc:title>
  <dc:creator>Hnis</dc:creator>
  <cp:lastModifiedBy>VYHNÁLEK</cp:lastModifiedBy>
  <cp:revision>15</cp:revision>
  <dcterms:created xsi:type="dcterms:W3CDTF">2013-02-07T16:34:54Z</dcterms:created>
  <dcterms:modified xsi:type="dcterms:W3CDTF">2013-06-20T22:43:26Z</dcterms:modified>
</cp:coreProperties>
</file>