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9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7" r:id="rId12"/>
    <p:sldId id="266" r:id="rId13"/>
    <p:sldId id="268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74" autoAdjust="0"/>
    <p:restoredTop sz="94660"/>
  </p:normalViewPr>
  <p:slideViewPr>
    <p:cSldViewPr>
      <p:cViewPr varScale="1">
        <p:scale>
          <a:sx n="69" d="100"/>
          <a:sy n="69" d="100"/>
        </p:scale>
        <p:origin x="-570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Nadpis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cxnSp>
        <p:nvCxnSpPr>
          <p:cNvPr id="8" name="Přímá spojnice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Ovál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Zástupný symbol pro datum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A97E0-CCD6-440E-B3D9-F180620F4DFD}" type="datetimeFigureOut">
              <a:rPr lang="cs-CZ" smtClean="0"/>
              <a:t>21.6.2013</a:t>
            </a:fld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D5D60E6-9D2E-4D5D-872D-629E92B4EA14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obsah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B9DA97E0-CCD6-440E-B3D9-F180620F4DFD}" type="datetimeFigureOut">
              <a:rPr lang="cs-CZ" smtClean="0"/>
              <a:t>21.6.2013</a:t>
            </a:fld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7D5D60E6-9D2E-4D5D-872D-629E92B4EA14}" type="slidenum">
              <a:rPr lang="cs-CZ" smtClean="0"/>
              <a:t>‹#›</a:t>
            </a:fld>
            <a:endParaRPr lang="cs-CZ"/>
          </a:p>
        </p:txBody>
      </p:sp>
      <p:sp>
        <p:nvSpPr>
          <p:cNvPr id="16" name="Zástupný symbol pro zápatí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A97E0-CCD6-440E-B3D9-F180620F4DFD}" type="datetimeFigureOut">
              <a:rPr lang="cs-CZ" smtClean="0"/>
              <a:t>21.6.2013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5D60E6-9D2E-4D5D-872D-629E92B4EA14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cxnSp>
        <p:nvCxnSpPr>
          <p:cNvPr id="7" name="Přímá spojnice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A97E0-CCD6-440E-B3D9-F180620F4DFD}" type="datetimeFigureOut">
              <a:rPr lang="cs-CZ" smtClean="0"/>
              <a:t>21.6.2013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5D60E6-9D2E-4D5D-872D-629E92B4EA14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5D60E6-9D2E-4D5D-872D-629E92B4EA14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A97E0-CCD6-440E-B3D9-F180620F4DFD}" type="datetimeFigureOut">
              <a:rPr lang="cs-CZ" smtClean="0"/>
              <a:t>21.6.2013</a:t>
            </a:fld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32" name="Zástupný symbol pro obsah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4" name="Zástupný symbol pro obsah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cxnSp>
        <p:nvCxnSpPr>
          <p:cNvPr id="10" name="Přímá spojnice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A97E0-CCD6-440E-B3D9-F180620F4DFD}" type="datetimeFigureOut">
              <a:rPr lang="cs-CZ" smtClean="0"/>
              <a:t>21.6.2013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5D60E6-9D2E-4D5D-872D-629E92B4EA14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A97E0-CCD6-440E-B3D9-F180620F4DFD}" type="datetimeFigureOut">
              <a:rPr lang="cs-CZ" smtClean="0"/>
              <a:t>21.6.2013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5D60E6-9D2E-4D5D-872D-629E92B4EA1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Zástupný symbol pro obsah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31" name="Nadpis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B9DA97E0-CCD6-440E-B3D9-F180620F4DFD}" type="datetimeFigureOut">
              <a:rPr lang="cs-CZ" smtClean="0"/>
              <a:t>21.6.2013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7D5D60E6-9D2E-4D5D-872D-629E92B4EA14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A97E0-CCD6-440E-B3D9-F180620F4DFD}" type="datetimeFigureOut">
              <a:rPr lang="cs-CZ" smtClean="0"/>
              <a:t>21.6.2013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D5D60E6-9D2E-4D5D-872D-629E92B4EA14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A97E0-CCD6-440E-B3D9-F180620F4DFD}" type="datetimeFigureOut">
              <a:rPr lang="cs-CZ" smtClean="0"/>
              <a:t>21.6.2013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5D60E6-9D2E-4D5D-872D-629E92B4EA1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DA97E0-CCD6-440E-B3D9-F180620F4DFD}" type="datetimeFigureOut">
              <a:rPr lang="cs-CZ" smtClean="0"/>
              <a:t>21.6.2013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5D60E6-9D2E-4D5D-872D-629E92B4EA1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B9DA97E0-CCD6-440E-B3D9-F180620F4DFD}" type="datetimeFigureOut">
              <a:rPr lang="cs-CZ" smtClean="0"/>
              <a:t>21.6.2013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7D5D60E6-9D2E-4D5D-872D-629E92B4EA14}" type="slidenum">
              <a:rPr lang="cs-CZ" smtClean="0"/>
              <a:t>‹#›</a:t>
            </a:fld>
            <a:endParaRPr lang="cs-CZ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Flag_of_Austria.svg" TargetMode="External"/><Relationship Id="rId2" Type="http://schemas.openxmlformats.org/officeDocument/2006/relationships/hyperlink" Target="http://cs.wikipedia.org/wiki/Soubor:EU_location_AUT.png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cs.wikipedia.org/wiki/Soubor:Austria_Bundesadler.sv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/>
        </p:nvSpPr>
        <p:spPr bwMode="auto">
          <a:xfrm>
            <a:off x="1115616" y="1628800"/>
            <a:ext cx="8028384" cy="522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ctr" rtl="0" fontAlgn="base">
              <a:spcBef>
                <a:spcPct val="20000"/>
              </a:spcBef>
              <a:spcAft>
                <a:spcPct val="0"/>
              </a:spcAft>
              <a:buFontTx/>
              <a:buNone/>
              <a:defRPr sz="3200" b="1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algn="l">
              <a:lnSpc>
                <a:spcPct val="80000"/>
              </a:lnSpc>
            </a:pPr>
            <a:r>
              <a:rPr lang="cs-CZ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ŠKOLA:		Gymnázium, Tanvald, Školní 305, </a:t>
            </a:r>
            <a:r>
              <a:rPr lang="cs-CZ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příspěvková organizace</a:t>
            </a:r>
            <a:endParaRPr lang="cs-CZ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>
              <a:lnSpc>
                <a:spcPct val="80000"/>
              </a:lnSpc>
            </a:pPr>
            <a:r>
              <a:rPr lang="cs-CZ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ČÍSLO PROJEKTU:	</a:t>
            </a:r>
            <a:r>
              <a:rPr lang="cs-CZ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CZ.1.07/1.5.00/34.0434</a:t>
            </a:r>
            <a:endParaRPr lang="cs-CZ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>
              <a:lnSpc>
                <a:spcPct val="80000"/>
              </a:lnSpc>
            </a:pPr>
            <a:r>
              <a:rPr lang="cs-CZ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NÁZEV PROJEKTU:	</a:t>
            </a:r>
            <a:r>
              <a:rPr lang="cs-CZ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Šablony </a:t>
            </a:r>
            <a:r>
              <a:rPr lang="cs-CZ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Gymnázium Tanvald</a:t>
            </a:r>
          </a:p>
          <a:p>
            <a:pPr algn="l">
              <a:lnSpc>
                <a:spcPct val="80000"/>
              </a:lnSpc>
            </a:pPr>
            <a:r>
              <a:rPr lang="cs-CZ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ČÍSLO ŠABLONY:	</a:t>
            </a:r>
            <a:r>
              <a:rPr lang="cs-CZ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III/2 </a:t>
            </a:r>
            <a:r>
              <a:rPr lang="cs-CZ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Inovace a zkvalitnění výuky prostřednictvím </a:t>
            </a:r>
            <a:r>
              <a:rPr lang="cs-CZ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ICT</a:t>
            </a:r>
            <a:endParaRPr lang="cs-CZ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>
              <a:lnSpc>
                <a:spcPct val="80000"/>
              </a:lnSpc>
            </a:pPr>
            <a:r>
              <a:rPr lang="cs-CZ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AUTOR:                                     </a:t>
            </a:r>
            <a:r>
              <a:rPr lang="cs-CZ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Vladimír </a:t>
            </a:r>
            <a:r>
              <a:rPr lang="cs-CZ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Vyhnálek</a:t>
            </a:r>
          </a:p>
          <a:p>
            <a:pPr algn="l">
              <a:lnSpc>
                <a:spcPct val="80000"/>
              </a:lnSpc>
            </a:pPr>
            <a:r>
              <a:rPr lang="cs-CZ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TEMATICKÁ </a:t>
            </a:r>
            <a:r>
              <a:rPr lang="cs-CZ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OBLAST</a:t>
            </a:r>
            <a:r>
              <a:rPr lang="cs-CZ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            </a:t>
            </a:r>
            <a:r>
              <a:rPr lang="cs-CZ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Regionální </a:t>
            </a:r>
            <a:r>
              <a:rPr lang="cs-CZ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geografie</a:t>
            </a:r>
          </a:p>
          <a:p>
            <a:pPr algn="l">
              <a:lnSpc>
                <a:spcPct val="80000"/>
              </a:lnSpc>
            </a:pPr>
            <a:r>
              <a:rPr lang="cs-CZ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NÁZEV </a:t>
            </a:r>
            <a:r>
              <a:rPr lang="cs-CZ" sz="16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DUMu</a:t>
            </a:r>
            <a:r>
              <a:rPr lang="cs-CZ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                          </a:t>
            </a:r>
            <a:r>
              <a:rPr lang="cs-CZ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Rakousko</a:t>
            </a:r>
            <a:endParaRPr lang="cs-CZ" sz="1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>
              <a:lnSpc>
                <a:spcPct val="80000"/>
              </a:lnSpc>
            </a:pPr>
            <a:r>
              <a:rPr lang="cs-CZ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POŘADOVÉ </a:t>
            </a:r>
            <a:r>
              <a:rPr lang="cs-CZ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ČÍSLO </a:t>
            </a:r>
            <a:r>
              <a:rPr lang="cs-CZ" sz="16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DUMu</a:t>
            </a:r>
            <a:r>
              <a:rPr lang="cs-CZ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   </a:t>
            </a:r>
            <a:r>
              <a:rPr lang="cs-CZ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18</a:t>
            </a:r>
            <a:endParaRPr lang="cs-CZ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>
              <a:lnSpc>
                <a:spcPct val="80000"/>
              </a:lnSpc>
            </a:pPr>
            <a:r>
              <a:rPr lang="cs-CZ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KÓD </a:t>
            </a:r>
            <a:r>
              <a:rPr lang="cs-CZ" sz="16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DUMu</a:t>
            </a:r>
            <a:r>
              <a:rPr lang="cs-CZ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                               </a:t>
            </a:r>
            <a:r>
              <a:rPr lang="cs-CZ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VV_REG_GEO_18</a:t>
            </a:r>
            <a:endParaRPr lang="cs-CZ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>
              <a:lnSpc>
                <a:spcPct val="80000"/>
              </a:lnSpc>
            </a:pPr>
            <a:r>
              <a:rPr lang="cs-CZ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DATUM TVORBY</a:t>
            </a:r>
            <a:r>
              <a:rPr lang="cs-CZ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                    </a:t>
            </a:r>
            <a:r>
              <a:rPr lang="cs-CZ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	25.5.2013</a:t>
            </a:r>
            <a:endParaRPr lang="cs-CZ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>
              <a:lnSpc>
                <a:spcPct val="80000"/>
              </a:lnSpc>
            </a:pPr>
            <a:r>
              <a:rPr lang="cs-CZ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ANOTACE (ROČNÍK</a:t>
            </a:r>
            <a:r>
              <a:rPr lang="cs-CZ" sz="1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):	Tercie </a:t>
            </a:r>
            <a:r>
              <a:rPr lang="cs-CZ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DUM – obsahuje základní informace  o 				daném státu, slouží k podpoře výkladu, 				názorně přibližuje polohu</a:t>
            </a:r>
            <a:endParaRPr lang="cs-CZ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l">
              <a:lnSpc>
                <a:spcPct val="80000"/>
              </a:lnSpc>
            </a:pPr>
            <a:endParaRPr lang="cs-CZ" sz="1600" dirty="0">
              <a:effectLst/>
            </a:endParaRPr>
          </a:p>
          <a:p>
            <a:pPr algn="l">
              <a:lnSpc>
                <a:spcPct val="80000"/>
              </a:lnSpc>
            </a:pPr>
            <a:r>
              <a:rPr lang="cs-CZ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METODICKÝ POKYN:</a:t>
            </a:r>
          </a:p>
        </p:txBody>
      </p:sp>
      <p:pic>
        <p:nvPicPr>
          <p:cNvPr id="3" name="obrázek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1702" y="59890"/>
            <a:ext cx="5256212" cy="1325563"/>
          </a:xfrm>
          <a:prstGeom prst="rect">
            <a:avLst/>
          </a:prstGeom>
          <a:solidFill>
            <a:srgbClr val="FFFFFF"/>
          </a:solidFill>
        </p:spPr>
      </p:pic>
    </p:spTree>
    <p:extLst>
      <p:ext uri="{BB962C8B-B14F-4D97-AF65-F5344CB8AC3E}">
        <p14:creationId xmlns:p14="http://schemas.microsoft.com/office/powerpoint/2010/main" val="15004688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Rakousko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19064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Hl. město: Vídeň</a:t>
            </a:r>
          </a:p>
          <a:p>
            <a:r>
              <a:rPr lang="cs-CZ" dirty="0" smtClean="0"/>
              <a:t>Rozloha:  83 871 </a:t>
            </a:r>
            <a:r>
              <a:rPr lang="cs-CZ" dirty="0"/>
              <a:t>km²</a:t>
            </a:r>
            <a:endParaRPr lang="cs-CZ" dirty="0" smtClean="0"/>
          </a:p>
          <a:p>
            <a:r>
              <a:rPr lang="cs-CZ" dirty="0" smtClean="0"/>
              <a:t>Počet  </a:t>
            </a:r>
            <a:r>
              <a:rPr lang="cs-CZ" dirty="0"/>
              <a:t>obyvatel</a:t>
            </a:r>
            <a:r>
              <a:rPr lang="cs-CZ" dirty="0" smtClean="0"/>
              <a:t>: 8 404 252</a:t>
            </a:r>
          </a:p>
          <a:p>
            <a:r>
              <a:rPr lang="cs-CZ" dirty="0" smtClean="0"/>
              <a:t>Prezident: Heinz Fischer</a:t>
            </a:r>
          </a:p>
          <a:p>
            <a:r>
              <a:rPr lang="cs-CZ" dirty="0" smtClean="0"/>
              <a:t>Měna: Euro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Rakousko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10198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Poloha</a:t>
            </a:r>
            <a:endParaRPr lang="cs-CZ" dirty="0"/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8912" y="1524000"/>
            <a:ext cx="6106176" cy="4572000"/>
          </a:xfrm>
        </p:spPr>
      </p:pic>
    </p:spTree>
    <p:extLst>
      <p:ext uri="{BB962C8B-B14F-4D97-AF65-F5344CB8AC3E}">
        <p14:creationId xmlns:p14="http://schemas.microsoft.com/office/powerpoint/2010/main" val="3610198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Vlajka a znak</a:t>
            </a:r>
            <a:endParaRPr lang="cs-CZ" dirty="0"/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2457766"/>
            <a:ext cx="4059238" cy="2704467"/>
          </a:xfrm>
        </p:spPr>
      </p:pic>
      <p:pic>
        <p:nvPicPr>
          <p:cNvPr id="8" name="Zástupný symbol pro obsah 7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1662255"/>
            <a:ext cx="4059238" cy="4295489"/>
          </a:xfrm>
        </p:spPr>
      </p:pic>
    </p:spTree>
    <p:extLst>
      <p:ext uri="{BB962C8B-B14F-4D97-AF65-F5344CB8AC3E}">
        <p14:creationId xmlns:p14="http://schemas.microsoft.com/office/powerpoint/2010/main" val="3610198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Sousedé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/>
              <a:t>V</a:t>
            </a:r>
            <a:r>
              <a:rPr lang="cs-CZ" dirty="0" smtClean="0"/>
              <a:t>ýchod- Maďarko a Slovensko</a:t>
            </a:r>
          </a:p>
          <a:p>
            <a:r>
              <a:rPr lang="cs-CZ" dirty="0" smtClean="0"/>
              <a:t>Sever- Česko a Německo</a:t>
            </a:r>
          </a:p>
          <a:p>
            <a:r>
              <a:rPr lang="cs-CZ" dirty="0" smtClean="0"/>
              <a:t>Západ- Lichtenštejnsko,</a:t>
            </a:r>
          </a:p>
          <a:p>
            <a:pPr marL="0" indent="0">
              <a:buNone/>
            </a:pPr>
            <a:r>
              <a:rPr lang="cs-CZ" dirty="0" smtClean="0"/>
              <a:t>   Švýcarsko</a:t>
            </a:r>
            <a:endParaRPr lang="cs-CZ" dirty="0"/>
          </a:p>
          <a:p>
            <a:r>
              <a:rPr lang="cs-CZ" dirty="0" smtClean="0"/>
              <a:t>Jih-Itálie, </a:t>
            </a:r>
            <a:r>
              <a:rPr lang="cs-CZ" dirty="0"/>
              <a:t>S</a:t>
            </a:r>
            <a:r>
              <a:rPr lang="cs-CZ" dirty="0" smtClean="0"/>
              <a:t>lovinsko</a:t>
            </a:r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2204864"/>
            <a:ext cx="4059238" cy="2430452"/>
          </a:xfrm>
        </p:spPr>
      </p:pic>
    </p:spTree>
    <p:extLst>
      <p:ext uri="{BB962C8B-B14F-4D97-AF65-F5344CB8AC3E}">
        <p14:creationId xmlns:p14="http://schemas.microsoft.com/office/powerpoint/2010/main" val="3610198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Vodstvo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smtClean="0"/>
              <a:t>Hl. řeka: Dunaj, Rýn</a:t>
            </a:r>
            <a:endParaRPr lang="cs-CZ" dirty="0"/>
          </a:p>
        </p:txBody>
      </p:sp>
      <p:sp>
        <p:nvSpPr>
          <p:cNvPr id="2" name="Zástupný symbol pro obsah 1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10198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Hory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>
          <a:xfrm>
            <a:off x="395536" y="1484784"/>
            <a:ext cx="5616624" cy="4680520"/>
          </a:xfrm>
        </p:spPr>
        <p:txBody>
          <a:bodyPr>
            <a:normAutofit/>
          </a:bodyPr>
          <a:lstStyle/>
          <a:p>
            <a:r>
              <a:rPr lang="cs-CZ" dirty="0" err="1" smtClean="0"/>
              <a:t>Nej</a:t>
            </a:r>
            <a:r>
              <a:rPr lang="cs-CZ" dirty="0" smtClean="0"/>
              <a:t>. Hora-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Grossglockner (3 798 </a:t>
            </a:r>
            <a:r>
              <a:rPr lang="cs-CZ" dirty="0" err="1" smtClean="0"/>
              <a:t>m.n.m</a:t>
            </a:r>
            <a:r>
              <a:rPr lang="cs-CZ" dirty="0" smtClean="0"/>
              <a:t>)</a:t>
            </a:r>
          </a:p>
          <a:p>
            <a:pPr>
              <a:buFont typeface="Arial" pitchFamily="34" charset="0"/>
              <a:buChar char="•"/>
            </a:pPr>
            <a:r>
              <a:rPr lang="cs-CZ" dirty="0"/>
              <a:t> </a:t>
            </a:r>
            <a:r>
              <a:rPr lang="cs-CZ" dirty="0" smtClean="0"/>
              <a:t>Téměř 60% tvoří Alpy </a:t>
            </a:r>
          </a:p>
          <a:p>
            <a:pPr>
              <a:buFont typeface="Arial" pitchFamily="34" charset="0"/>
              <a:buChar char="•"/>
            </a:pPr>
            <a:r>
              <a:rPr lang="cs-CZ" dirty="0"/>
              <a:t> </a:t>
            </a:r>
            <a:r>
              <a:rPr lang="cs-CZ" dirty="0" smtClean="0"/>
              <a:t>Východní Alpy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Tyrolské</a:t>
            </a:r>
            <a:r>
              <a:rPr lang="cs-CZ" dirty="0"/>
              <a:t> </a:t>
            </a:r>
            <a:r>
              <a:rPr lang="cs-CZ" dirty="0" smtClean="0"/>
              <a:t>Střední Alpy,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Vysoké Taury, Nízké Taury,</a:t>
            </a:r>
            <a:r>
              <a:rPr lang="cs-CZ" dirty="0"/>
              <a:t> 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   Severní </a:t>
            </a:r>
            <a:r>
              <a:rPr lang="cs-CZ" dirty="0"/>
              <a:t>vápencové Alpy</a:t>
            </a:r>
            <a:r>
              <a:rPr lang="cs-CZ" dirty="0" smtClean="0"/>
              <a:t>,</a:t>
            </a:r>
          </a:p>
          <a:p>
            <a:pPr marL="0" indent="0">
              <a:buNone/>
            </a:pPr>
            <a:r>
              <a:rPr lang="cs-CZ" dirty="0"/>
              <a:t> </a:t>
            </a:r>
            <a:r>
              <a:rPr lang="cs-CZ" dirty="0" smtClean="0"/>
              <a:t>   Jižní </a:t>
            </a:r>
            <a:r>
              <a:rPr lang="cs-CZ" dirty="0"/>
              <a:t>vápencové </a:t>
            </a:r>
            <a:r>
              <a:rPr lang="cs-CZ" dirty="0" smtClean="0"/>
              <a:t>Alpy </a:t>
            </a:r>
          </a:p>
          <a:p>
            <a:pPr marL="0" indent="0">
              <a:buNone/>
            </a:pPr>
            <a:r>
              <a:rPr lang="cs-CZ" dirty="0" smtClean="0"/>
              <a:t>    Vídeňský les.</a:t>
            </a:r>
          </a:p>
        </p:txBody>
      </p:sp>
      <p:sp>
        <p:nvSpPr>
          <p:cNvPr id="2" name="Zástupný symbol pro obsah 1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10198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Náboženství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906888" cy="4572000"/>
          </a:xfrm>
        </p:spPr>
        <p:txBody>
          <a:bodyPr/>
          <a:lstStyle/>
          <a:p>
            <a:r>
              <a:rPr lang="cs-CZ" dirty="0" err="1" smtClean="0"/>
              <a:t>Řínskokatolické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>
          <a:xfrm>
            <a:off x="3491880" y="1556792"/>
            <a:ext cx="5288264" cy="4572000"/>
          </a:xfrm>
        </p:spPr>
        <p:txBody>
          <a:bodyPr/>
          <a:lstStyle/>
          <a:p>
            <a:r>
              <a:rPr lang="cs-CZ" dirty="0"/>
              <a:t>73,6 % obyvatelstva náleží k Římsko-katolické církvi a 4,7 % k jedné z evangelických církví (</a:t>
            </a:r>
            <a:r>
              <a:rPr lang="cs-CZ" dirty="0" smtClean="0"/>
              <a:t>protestantství převážně Augsburské </a:t>
            </a:r>
            <a:r>
              <a:rPr lang="cs-CZ" dirty="0"/>
              <a:t>vyznání, méně již </a:t>
            </a:r>
            <a:r>
              <a:rPr lang="cs-CZ" dirty="0" err="1"/>
              <a:t>Helvetické</a:t>
            </a:r>
            <a:r>
              <a:rPr lang="cs-CZ" dirty="0"/>
              <a:t> </a:t>
            </a:r>
            <a:r>
              <a:rPr lang="cs-CZ" dirty="0" smtClean="0"/>
              <a:t>vyznání</a:t>
            </a:r>
            <a:r>
              <a:rPr lang="cs-CZ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610198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Rakousko bylo v roce 2010 v hodnocení podle HDP na obyvatele 10. nejbohatším státem světa a 3. nejbohatším státem v EU – v tomto ukazateli dosahuje hodnoty 39 500 USD na obyvatele (dle MMF (2010)).</a:t>
            </a:r>
          </a:p>
          <a:p>
            <a:r>
              <a:rPr lang="cs-CZ" dirty="0"/>
              <a:t>V roce 2001 bylo v Rakousku zaměstnáno 3 420 788 lidí na 396 288 pracovištích. Největší burza Rakouska je Vídeňská burza, jejíž největší index je ATX.</a:t>
            </a:r>
          </a:p>
          <a:p>
            <a:endParaRPr lang="cs-CZ" dirty="0" smtClean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Hospodářství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10198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Nejvýznamnější postavení v </a:t>
            </a:r>
            <a:r>
              <a:rPr lang="cs-CZ" u="sng" dirty="0"/>
              <a:t>Rakousku</a:t>
            </a:r>
            <a:r>
              <a:rPr lang="cs-CZ" dirty="0"/>
              <a:t> má především </a:t>
            </a:r>
            <a:r>
              <a:rPr lang="cs-CZ" b="1" dirty="0"/>
              <a:t>strojírenský, chemický a elektrotechnický průmysl</a:t>
            </a:r>
            <a:r>
              <a:rPr lang="cs-CZ" dirty="0"/>
              <a:t>. Rozsáhlé zalesněné plochy vytvářejí také dobré podmínky pro </a:t>
            </a:r>
            <a:r>
              <a:rPr lang="cs-CZ" b="1" dirty="0"/>
              <a:t>dřevozpracující průmysl</a:t>
            </a:r>
            <a:r>
              <a:rPr lang="cs-CZ" dirty="0"/>
              <a:t> a důležitý je například i </a:t>
            </a:r>
            <a:r>
              <a:rPr lang="cs-CZ" b="1" dirty="0"/>
              <a:t>průmysl automobilový</a:t>
            </a:r>
            <a:r>
              <a:rPr lang="cs-CZ" dirty="0"/>
              <a:t>.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Průmysl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10198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itchFamily="34" charset="0"/>
              <a:buChar char="•"/>
            </a:pPr>
            <a:r>
              <a:rPr lang="cs-CZ" dirty="0"/>
              <a:t>Zemědělství se na hospodářském výsledku Rakouska podílí jen několika málo procenty. Významnější postavení má živočišná výroba (na maso a mléčné výrobky). Rostlinná výroba je zastoupena pěstováním obilí, zeleniny a ovoce (ve velké míře pěstování hroznů na výrobu vína).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O </a:t>
            </a:r>
            <a:r>
              <a:rPr lang="cs-CZ" dirty="0"/>
              <a:t>trochu lepší postavení než zemědělství má </a:t>
            </a:r>
            <a:r>
              <a:rPr lang="cs-CZ" dirty="0" smtClean="0"/>
              <a:t>v     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Rakousku </a:t>
            </a:r>
            <a:r>
              <a:rPr lang="cs-CZ" dirty="0"/>
              <a:t>stavebnictví.</a:t>
            </a:r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Zemědělství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10198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Obr,1-</a:t>
            </a:r>
            <a:r>
              <a:rPr lang="cs-CZ" dirty="0"/>
              <a:t>DAVID LIUZZO. </a:t>
            </a:r>
            <a:r>
              <a:rPr lang="cs-CZ" i="1" dirty="0" err="1"/>
              <a:t>wikipedia</a:t>
            </a:r>
            <a:r>
              <a:rPr lang="cs-CZ" dirty="0"/>
              <a:t> [online]. [cit. 29.5.2013]. Dostupný na WWW: </a:t>
            </a:r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cs.wikipedia.org/wiki/Soubor:EU_location_AUT.png</a:t>
            </a:r>
            <a:endParaRPr lang="cs-CZ" dirty="0" smtClean="0"/>
          </a:p>
          <a:p>
            <a:r>
              <a:rPr lang="cs-CZ" dirty="0" smtClean="0"/>
              <a:t>Obr,2,3-</a:t>
            </a:r>
            <a:r>
              <a:rPr lang="cs-CZ" dirty="0"/>
              <a:t>SKOPP. </a:t>
            </a:r>
            <a:r>
              <a:rPr lang="cs-CZ" i="1" dirty="0" err="1"/>
              <a:t>wikipedia</a:t>
            </a:r>
            <a:r>
              <a:rPr lang="cs-CZ" dirty="0"/>
              <a:t> [online]. [cit. 29.5.2013]. Dostupný na WWW: </a:t>
            </a:r>
            <a:r>
              <a:rPr lang="cs-CZ" dirty="0">
                <a:hlinkClick r:id="rId3"/>
              </a:rPr>
              <a:t>http://</a:t>
            </a:r>
            <a:r>
              <a:rPr lang="cs-CZ" dirty="0" smtClean="0">
                <a:hlinkClick r:id="rId3"/>
              </a:rPr>
              <a:t>cs.wikipedia.org/wiki/Soubor:Flag_of_Austria.svg</a:t>
            </a:r>
            <a:endParaRPr lang="cs-CZ" dirty="0" smtClean="0"/>
          </a:p>
          <a:p>
            <a:r>
              <a:rPr lang="de-DE" dirty="0"/>
              <a:t>BUNDESMINISTERIUM FÜR LANDESVERTEIDIGUNG. </a:t>
            </a:r>
            <a:r>
              <a:rPr lang="de-DE" i="1" dirty="0" err="1"/>
              <a:t>wikipedia</a:t>
            </a:r>
            <a:r>
              <a:rPr lang="de-DE" dirty="0"/>
              <a:t> [online]. [</a:t>
            </a:r>
            <a:r>
              <a:rPr lang="de-DE" dirty="0" err="1"/>
              <a:t>cit</a:t>
            </a:r>
            <a:r>
              <a:rPr lang="de-DE" dirty="0"/>
              <a:t>. 29.5.2013]. </a:t>
            </a:r>
            <a:r>
              <a:rPr lang="de-DE" dirty="0" err="1"/>
              <a:t>Dostupný</a:t>
            </a:r>
            <a:r>
              <a:rPr lang="de-DE" dirty="0"/>
              <a:t> na WWW: </a:t>
            </a:r>
            <a:r>
              <a:rPr lang="de-DE" dirty="0">
                <a:hlinkClick r:id="rId4"/>
              </a:rPr>
              <a:t>http</a:t>
            </a:r>
            <a:r>
              <a:rPr lang="de-DE">
                <a:hlinkClick r:id="rId4"/>
              </a:rPr>
              <a:t>://</a:t>
            </a:r>
            <a:r>
              <a:rPr lang="de-DE" smtClean="0">
                <a:hlinkClick r:id="rId4"/>
              </a:rPr>
              <a:t>cs.wikipedia.org/wiki/Soubor:Austria_Bundesadler.svg</a:t>
            </a:r>
            <a:endParaRPr lang="cs-CZ" dirty="0" smtClean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4862330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pír">
  <a:themeElements>
    <a:clrScheme name="Papír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Papír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Papí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131</TotalTime>
  <Words>151</Words>
  <Application>Microsoft Office PowerPoint</Application>
  <PresentationFormat>Předvádění na obrazovce (4:3)</PresentationFormat>
  <Paragraphs>56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Papír</vt:lpstr>
      <vt:lpstr>Prezentace aplikace PowerPoint</vt:lpstr>
      <vt:lpstr>Rakousko</vt:lpstr>
      <vt:lpstr>Rakousko</vt:lpstr>
      <vt:lpstr>Poloha</vt:lpstr>
      <vt:lpstr>Vlajka a znak</vt:lpstr>
      <vt:lpstr>Sousedé</vt:lpstr>
      <vt:lpstr>Vodstvo</vt:lpstr>
      <vt:lpstr>Hory</vt:lpstr>
      <vt:lpstr>Náboženství</vt:lpstr>
      <vt:lpstr>Hospodářství</vt:lpstr>
      <vt:lpstr>Průmysl</vt:lpstr>
      <vt:lpstr>Zemědělství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Rumunsko</dc:title>
  <dc:creator>Hnis</dc:creator>
  <cp:lastModifiedBy>VYHNÁLEK</cp:lastModifiedBy>
  <cp:revision>16</cp:revision>
  <dcterms:created xsi:type="dcterms:W3CDTF">2013-02-07T16:34:54Z</dcterms:created>
  <dcterms:modified xsi:type="dcterms:W3CDTF">2013-06-20T22:49:47Z</dcterms:modified>
</cp:coreProperties>
</file>