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78" r:id="rId5"/>
    <p:sldId id="279" r:id="rId6"/>
    <p:sldId id="272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7" autoAdjust="0"/>
    <p:restoredTop sz="94660"/>
  </p:normalViewPr>
  <p:slideViewPr>
    <p:cSldViewPr>
      <p:cViewPr>
        <p:scale>
          <a:sx n="60" d="100"/>
          <a:sy n="60" d="100"/>
        </p:scale>
        <p:origin x="-158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Korozivzdorn%C3%A1_ocel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ifUpimoruc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Koroze – nepřítel kovů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VY_32_INOVACE_1A_10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551538"/>
              </p:ext>
            </p:extLst>
          </p:nvPr>
        </p:nvGraphicFramePr>
        <p:xfrm>
          <a:off x="518161" y="1052736"/>
          <a:ext cx="8280920" cy="517856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o kovech, korozi a ochranou před korozí. Součástí materiálu je řada interaktivních odkazů na internet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Materiál je také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být schopni zodpovědět, jak vzniká koroze, proč je nebezpečná a nevyhovující a jak se lze před ní bránit.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Koroze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93" y="1196752"/>
            <a:ext cx="8424936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Korozí se rozumí samovolné vzájemné působení mezi prostředím a materiálem, které má za následek </a:t>
            </a:r>
            <a:r>
              <a:rPr lang="cs-CZ" sz="2400"/>
              <a:t>znehodnocování </a:t>
            </a:r>
            <a:r>
              <a:rPr lang="cs-CZ" sz="2400" smtClean="0"/>
              <a:t>materiálu. </a:t>
            </a:r>
            <a:r>
              <a:rPr lang="cs-CZ" sz="2400" dirty="0" smtClean="0"/>
              <a:t>(V ČR se ročně škody vyšplhají až na 130 miliard Kč)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Koroze vzniká reakcí s okolním prostředím (závisí na teplotě, vlhkosti, materiálu, namáhání)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Koroze může probíhat na vzduchu, pod vodou i v zemi	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3822534"/>
            <a:ext cx="5530529" cy="23083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Kovy dobře odolávající korozi</a:t>
            </a:r>
          </a:p>
          <a:p>
            <a:pPr marL="800100" indent="-342900">
              <a:buFont typeface="Arial" pitchFamily="34" charset="0"/>
              <a:buChar char="•"/>
            </a:pPr>
            <a:r>
              <a:rPr lang="cs-CZ" sz="2400" dirty="0" smtClean="0"/>
              <a:t>Hliník a jeho slitiny</a:t>
            </a:r>
          </a:p>
          <a:p>
            <a:pPr marL="800100" indent="-342900">
              <a:buFont typeface="Arial" pitchFamily="34" charset="0"/>
              <a:buChar char="•"/>
            </a:pPr>
            <a:r>
              <a:rPr lang="cs-CZ" sz="2400" dirty="0" smtClean="0"/>
              <a:t>Měď a její slitiny</a:t>
            </a:r>
          </a:p>
          <a:p>
            <a:pPr marL="800100" indent="-342900">
              <a:buFont typeface="Arial" pitchFamily="34" charset="0"/>
              <a:buChar char="•"/>
            </a:pPr>
            <a:r>
              <a:rPr lang="cs-CZ" sz="2400" dirty="0" smtClean="0"/>
              <a:t>Zinek</a:t>
            </a:r>
          </a:p>
          <a:p>
            <a:pPr marL="800100" indent="-342900">
              <a:buFont typeface="Arial" pitchFamily="34" charset="0"/>
              <a:buChar char="•"/>
            </a:pPr>
            <a:r>
              <a:rPr lang="cs-CZ" sz="2400" dirty="0" smtClean="0"/>
              <a:t>Drahé kovy (zlato, stříbro, platina)</a:t>
            </a:r>
          </a:p>
          <a:p>
            <a:pPr marL="800100" indent="-342900">
              <a:buFont typeface="Arial" pitchFamily="34" charset="0"/>
              <a:buChar char="•"/>
            </a:pPr>
            <a:r>
              <a:rPr lang="cs-CZ" sz="2400" dirty="0" smtClean="0">
                <a:hlinkClick r:id="rId2"/>
              </a:rPr>
              <a:t>Nerez oceli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Rzí napadené kovové součásti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4" name="Picture 2" descr="Po&amp;scaron;kození koroz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17850"/>
            <a:ext cx="3801928" cy="27449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upload.wikimedia.org/wikipedia/commons/7/7a/UCSD_Powell_Laboratory.JPG?uselang=c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9" b="9946"/>
          <a:stretch/>
        </p:blipFill>
        <p:spPr bwMode="auto">
          <a:xfrm>
            <a:off x="489324" y="1988840"/>
            <a:ext cx="3503216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95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548" y="260648"/>
            <a:ext cx="8064896" cy="115212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Typy koroze – podle typu napadení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2991" y="1556791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rovnoměrná</a:t>
            </a:r>
            <a:r>
              <a:rPr lang="cs-CZ" sz="2400" dirty="0"/>
              <a:t>, kdy je napaden celý povrch prakticky stejnoměrně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nerovnoměrná</a:t>
            </a:r>
            <a:r>
              <a:rPr lang="cs-CZ" sz="2400" dirty="0"/>
              <a:t>, kdy napadení je rozdílné; podle způsobu napadení rozlišujeme nerovnoměrnou </a:t>
            </a:r>
            <a:r>
              <a:rPr lang="cs-CZ" sz="2400" dirty="0" smtClean="0"/>
              <a:t>korozi:</a:t>
            </a:r>
          </a:p>
          <a:p>
            <a:pPr marL="803275"/>
            <a:r>
              <a:rPr lang="cs-CZ" sz="2400" dirty="0" smtClean="0"/>
              <a:t>- skvrnitou, důlkovou, bodovou   </a:t>
            </a:r>
            <a:endParaRPr lang="cs-CZ" sz="2400" dirty="0"/>
          </a:p>
          <a:p>
            <a:pPr marL="803275"/>
            <a:r>
              <a:rPr lang="cs-CZ" sz="2400" dirty="0"/>
              <a:t>- </a:t>
            </a:r>
            <a:r>
              <a:rPr lang="cs-CZ" sz="2400" dirty="0" err="1"/>
              <a:t>mezikrystalickou</a:t>
            </a:r>
            <a:r>
              <a:rPr lang="cs-CZ" sz="2400" dirty="0"/>
              <a:t>, kdy koroze probíhá na hranicích krystalů</a:t>
            </a:r>
          </a:p>
          <a:p>
            <a:pPr marL="803275"/>
            <a:r>
              <a:rPr lang="cs-CZ" sz="2400" dirty="0"/>
              <a:t>- </a:t>
            </a:r>
            <a:r>
              <a:rPr lang="cs-CZ" sz="2400" dirty="0" err="1"/>
              <a:t>transkrystalickou</a:t>
            </a:r>
            <a:r>
              <a:rPr lang="cs-CZ" sz="2400" dirty="0"/>
              <a:t>, kdy koroze probíhá napříč krystaly</a:t>
            </a:r>
          </a:p>
          <a:p>
            <a:pPr marL="803275"/>
            <a:r>
              <a:rPr lang="cs-CZ" sz="2400" dirty="0"/>
              <a:t>- selektivní, kdy jsou napadány pouze některé složky </a:t>
            </a:r>
            <a:r>
              <a:rPr lang="cs-CZ" sz="2400" dirty="0" smtClean="0"/>
              <a:t>	  	 materiálu</a:t>
            </a:r>
            <a:endParaRPr lang="cs-CZ" sz="2400" dirty="0"/>
          </a:p>
        </p:txBody>
      </p:sp>
      <p:pic>
        <p:nvPicPr>
          <p:cNvPr id="10242" name="Picture 2" descr="http://jhamernik.sweb.cz/Koroze_soubory/image005.gi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674735"/>
            <a:ext cx="4824536" cy="20267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82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3365" y="548679"/>
            <a:ext cx="6857583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Ochrana kovů před korozí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5167" y="1850825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Nutné dokonalé odstranění rzi např. ocelovým kartáčem, odrezovačem nebo pískováním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Použití vhodné povrchové úpravy (natření barvou, pozinkování, chromování atp.)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6240474" y="3897539"/>
            <a:ext cx="2074029" cy="2433552"/>
            <a:chOff x="1137017" y="3697636"/>
            <a:chExt cx="2074029" cy="2433552"/>
          </a:xfrm>
        </p:grpSpPr>
        <p:pic>
          <p:nvPicPr>
            <p:cNvPr id="2061" name="Picture 13" descr="C:\Users\uzivatel\AppData\Local\Microsoft\Windows\Temporary Internet Files\Content.IE5\8YKHHWPL\MC900433865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632" y="3933056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137017" y="3697636"/>
              <a:ext cx="207402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Pískování</a:t>
              </a:r>
              <a:r>
                <a:rPr lang="cs-CZ" b="1" dirty="0" smtClean="0"/>
                <a:t>  poklopu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480573" y="5761856"/>
              <a:ext cx="13869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Čas 1:11 min</a:t>
              </a:r>
              <a:endParaRPr lang="cs-CZ" dirty="0"/>
            </a:p>
          </p:txBody>
        </p:sp>
      </p:grpSp>
      <p:pic>
        <p:nvPicPr>
          <p:cNvPr id="2062" name="Picture 14" descr="C:\Users\uzivatel\AppData\Local\Microsoft\Windows\Temporary Internet Files\Content.IE5\GFHMNZ7G\MC9004403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365" y="4036221"/>
            <a:ext cx="1925538" cy="19255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35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216024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POLYPARADIGM.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16.6.2012]. </a:t>
            </a:r>
            <a:r>
              <a:rPr lang="cs-CZ" dirty="0"/>
              <a:t>Dostupný na WWW: http://commons.wikimedia.org/wiki/File:UCSD_Powell_Laboratory.JPG?uselang=cs</a:t>
            </a:r>
            <a:endParaRPr lang="cs-CZ" dirty="0" smtClean="0"/>
          </a:p>
          <a:p>
            <a:r>
              <a:rPr lang="cs-CZ" dirty="0" smtClean="0"/>
              <a:t>Vlastní foto 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406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Koroze – nepřítel kovů VY_32_INOVACE_1A_10 Číslo projektu: CZ.1.07/1.4.00/21.1101</vt:lpstr>
      <vt:lpstr>Prezentace aplikace PowerPoint</vt:lpstr>
      <vt:lpstr>Koroze</vt:lpstr>
      <vt:lpstr>Rzí napadené kovové součásti</vt:lpstr>
      <vt:lpstr>Typy koroze – podle typu napadení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2013-06-22T01:25:20Z</dcterms:modified>
</cp:coreProperties>
</file>