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  <p:sldMasterId id="2147483660" r:id="rId2"/>
  </p:sldMasterIdLst>
  <p:notesMasterIdLst>
    <p:notesMasterId r:id="rId13"/>
  </p:notesMasterIdLst>
  <p:sldIdLst>
    <p:sldId id="262" r:id="rId3"/>
    <p:sldId id="263" r:id="rId4"/>
    <p:sldId id="257" r:id="rId5"/>
    <p:sldId id="271" r:id="rId6"/>
    <p:sldId id="272" r:id="rId7"/>
    <p:sldId id="273" r:id="rId8"/>
    <p:sldId id="274" r:id="rId9"/>
    <p:sldId id="275" r:id="rId10"/>
    <p:sldId id="276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212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40D24F-85AC-4BE7-96ED-291AD199B1EA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C8573E-DEB2-445A-9846-4F41231D0C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02318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15590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77866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55530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85640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563630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9944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259297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353717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809629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114754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726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7858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Kysl%C3%ADk" TargetMode="Externa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youtube.com/watch?v=lmZcBxDUF7M" TargetMode="Externa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youtube.com/watch?v=lmZcBxDUF7M" TargetMode="Externa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Dus%C3%ADk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Vod%C3%ADk" TargetMode="External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youtube.com/watch?v=dVNjwlxND1g" TargetMode="External"/><Relationship Id="rId1" Type="http://schemas.openxmlformats.org/officeDocument/2006/relationships/slideLayout" Target="../slideLayouts/slideLayout17.xml"/><Relationship Id="rId5" Type="http://schemas.openxmlformats.org/officeDocument/2006/relationships/hyperlink" Target="http://www.youtube.com/watch?v=yOS45xk-58M" TargetMode="External"/><Relationship Id="rId4" Type="http://schemas.openxmlformats.org/officeDocument/2006/relationships/hyperlink" Target="http://www.youtube.com/watch?v=eW-xGATs2bg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klipar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Kyslík, dusík a vodík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VY_32_INOVACE_1A_12</a:t>
            </a:r>
            <a:br>
              <a:rPr lang="cs-CZ" dirty="0" smtClean="0"/>
            </a:br>
            <a:r>
              <a:rPr lang="cs-CZ" sz="3100" dirty="0" smtClean="0"/>
              <a:t>Číslo projektu: </a:t>
            </a:r>
            <a:r>
              <a:rPr lang="cs-CZ" sz="3100" dirty="0"/>
              <a:t>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1</a:t>
            </a:r>
            <a:endParaRPr lang="cs-CZ" dirty="0"/>
          </a:p>
          <a:p>
            <a:r>
              <a:rPr lang="cs-CZ" dirty="0" smtClean="0"/>
              <a:t>Člověk a příroda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3663856"/>
              </p:ext>
            </p:extLst>
          </p:nvPr>
        </p:nvGraphicFramePr>
        <p:xfrm>
          <a:off x="518161" y="1052736"/>
          <a:ext cx="8093859" cy="5178561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117195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se seznámí s hlavními plyny obsaženými ve vzduchu. Jednotlivé prvky jsou podrobněji rozepsané i s odkazy na web, kde je řada doplňujících informací a ukázek používání. Materiál slouží k výkladu dané látky a získání širšího povědomí.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Miroslav </a:t>
                      </a:r>
                      <a:r>
                        <a:rPr lang="cs-CZ" sz="1400" baseline="0" dirty="0" err="1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Kruba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červen 2012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 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66762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příroda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Chemie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Očekávaný výstup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Žáci budou schopni určit chemickou značku jednotlivých plynů a budou vědět k jakým účelům se dané plyny mohou používat a jaké mají vlastnosti.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tabule, hypertextových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odkazů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PC.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 je použitelný pro výuku v online prostředí sdíleném žáky i rodiči.</a:t>
                      </a:r>
                    </a:p>
                    <a:p>
                      <a:pPr marL="82550" marR="0" indent="-8255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 Možnost dopisovat rukopisné poznámky přes skrytá tlačítka v rámci nového  softwaru.</a:t>
                      </a: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–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14 – 16 let, 9.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60000"/>
                <a:lumOff val="40000"/>
              </a:schemeClr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Kyslík – O (lat. Oxygenium)</a:t>
            </a:r>
            <a:endParaRPr lang="cs-CZ" sz="4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187624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2420888"/>
            <a:ext cx="741682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Je plyn, který je nezbytný pro všechny živé organismy</a:t>
            </a:r>
          </a:p>
          <a:p>
            <a:endParaRPr lang="cs-CZ" sz="2400" b="1" u="sng" dirty="0"/>
          </a:p>
          <a:p>
            <a:r>
              <a:rPr lang="cs-CZ" sz="2400" b="1" u="sng" dirty="0" smtClean="0"/>
              <a:t>Vyskytuje se volně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Ve vzduchu cca 21%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Ve vodě</a:t>
            </a:r>
          </a:p>
          <a:p>
            <a:endParaRPr lang="cs-CZ" sz="2400" dirty="0"/>
          </a:p>
          <a:p>
            <a:r>
              <a:rPr lang="cs-CZ" sz="2400" b="1" u="sng" dirty="0" smtClean="0"/>
              <a:t>Nebo ve sloučeninách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Jako voda, kyseliny</a:t>
            </a:r>
            <a:r>
              <a:rPr lang="cs-CZ" sz="2400" dirty="0"/>
              <a:t> </a:t>
            </a:r>
            <a:r>
              <a:rPr lang="cs-CZ" sz="2400" dirty="0" smtClean="0"/>
              <a:t>nebo oxidy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/>
          </a:p>
        </p:txBody>
      </p:sp>
      <p:pic>
        <p:nvPicPr>
          <p:cNvPr id="7" name="Picture 2" descr="https://encrypted-tbn0.gstatic.com/images?q=tbn:ANd9GcSt67cvPEUJkZV_8RGzMj4PPneQ-ehYl7OpVdcZtUd7NS1_eGrRS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8251" y="1250648"/>
            <a:ext cx="928298" cy="104433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60000"/>
                <a:lumOff val="40000"/>
              </a:schemeClr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Kyslík – O (lat. Oxygenium)</a:t>
            </a:r>
            <a:endParaRPr lang="cs-CZ" sz="4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187624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1961741"/>
            <a:ext cx="741682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Fyzikální a chemické vlastnosti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Jedná se o bezbarvý plyn, bez zápachu a chuti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Podporuje hoření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Vytváří molekuly O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a O</a:t>
            </a:r>
            <a:r>
              <a:rPr lang="cs-CZ" sz="2400" baseline="-25000" dirty="0" smtClean="0"/>
              <a:t>3</a:t>
            </a:r>
            <a:r>
              <a:rPr lang="cs-CZ" sz="2400" dirty="0" smtClean="0"/>
              <a:t> – ozon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Tvoří sloučeniny téměř se všemi prvky</a:t>
            </a:r>
            <a:endParaRPr lang="cs-CZ" sz="2400" dirty="0"/>
          </a:p>
        </p:txBody>
      </p:sp>
      <p:pic>
        <p:nvPicPr>
          <p:cNvPr id="1026" name="Picture 2" descr="C:\Users\uzivatel\AppData\Local\Microsoft\Windows\Temporary Internet Files\Content.IE5\PVDUFBUN\MC900433865[2]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1848" y="5015935"/>
            <a:ext cx="1108720" cy="1108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868758" y="4775564"/>
            <a:ext cx="5720733" cy="175432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i="1" dirty="0" smtClean="0"/>
              <a:t>Jednoduchý pokus (důkaz, že kyslík podporuje hoření)</a:t>
            </a:r>
          </a:p>
          <a:p>
            <a:pPr marL="285750" indent="-285750">
              <a:buFontTx/>
              <a:buChar char="-"/>
            </a:pPr>
            <a:r>
              <a:rPr lang="cs-CZ" i="1" dirty="0" smtClean="0"/>
              <a:t>Do zkumavky se dá peroxid vodíku, do něj se nasype černý prášek z baterie</a:t>
            </a:r>
          </a:p>
          <a:p>
            <a:pPr marL="285750" indent="-285750">
              <a:buFontTx/>
              <a:buChar char="-"/>
            </a:pPr>
            <a:r>
              <a:rPr lang="cs-CZ" i="1" dirty="0" smtClean="0"/>
              <a:t>Pak jen stačí vložit k hrdlu, či dovnitř zkumavky žhavou špejli</a:t>
            </a:r>
          </a:p>
          <a:p>
            <a:pPr marL="285750" indent="-285750">
              <a:buFontTx/>
              <a:buChar char="-"/>
            </a:pPr>
            <a:r>
              <a:rPr lang="cs-CZ" i="1" dirty="0" smtClean="0"/>
              <a:t>Kyslík ji zapálí</a:t>
            </a:r>
            <a:endParaRPr lang="cs-CZ" i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58343" y="6124655"/>
            <a:ext cx="12554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c</a:t>
            </a:r>
            <a:r>
              <a:rPr lang="cs-CZ" dirty="0" smtClean="0"/>
              <a:t>ca 33s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3986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60000"/>
                <a:lumOff val="40000"/>
              </a:schemeClr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Kyslík – O (lat. Oxygenium)</a:t>
            </a:r>
            <a:endParaRPr lang="cs-CZ" sz="4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187624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1796995"/>
            <a:ext cx="799288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Využití kyslíku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Dýchání a dýchací přístroje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Podpora hoření (využívání při výrobě oceli, v elektrárnách)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Svařování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Využití ve všech druzích spalovacích motorů</a:t>
            </a:r>
          </a:p>
        </p:txBody>
      </p:sp>
      <p:pic>
        <p:nvPicPr>
          <p:cNvPr id="1026" name="Picture 2" descr="C:\Users\uzivatel\AppData\Local\Microsoft\Windows\Temporary Internet Files\Content.IE5\PVDUFBUN\MC900433865[2]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983" y="4907828"/>
            <a:ext cx="1108720" cy="1108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55576" y="6042836"/>
            <a:ext cx="12554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c</a:t>
            </a:r>
            <a:r>
              <a:rPr lang="cs-CZ" dirty="0" smtClean="0"/>
              <a:t>ca 33s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10097" y="5027173"/>
            <a:ext cx="6552728" cy="1015663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u="sng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Svařovací láhve bývají označeny modrým pruhem.</a:t>
            </a:r>
          </a:p>
          <a:p>
            <a:r>
              <a:rPr lang="cs-CZ" dirty="0" smtClean="0"/>
              <a:t>POZOR!!! Kyslík reaguje s živočišným tukem, proto se láhve s kyslíkem nikdy nemažou.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7975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60000"/>
                <a:lumOff val="40000"/>
              </a:schemeClr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Dusík – N (lat. Nitrogenium)</a:t>
            </a:r>
            <a:endParaRPr lang="cs-CZ" sz="4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187624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4" y="1340768"/>
            <a:ext cx="640871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Je plyn vyskytující se v atmosféře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Tvoří celých 78% vzduchu, který dýcháme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Je bez barvy, chuti i zápachu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Není nijak toxický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/>
          </a:p>
        </p:txBody>
      </p:sp>
      <p:pic>
        <p:nvPicPr>
          <p:cNvPr id="9" name="Picture 2" descr="https://encrypted-tbn0.gstatic.com/images?q=tbn:ANd9GcSt67cvPEUJkZV_8RGzMj4PPneQ-ehYl7OpVdcZtUd7NS1_eGrRS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5991" y="1414076"/>
            <a:ext cx="928298" cy="104433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oubor:Nitrogen cycle cs.sv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5094" y="2852937"/>
            <a:ext cx="5019195" cy="37643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435749" y="6093296"/>
            <a:ext cx="18706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u="sng" dirty="0" smtClean="0"/>
              <a:t>Koloběh dusíku</a:t>
            </a:r>
            <a:endParaRPr lang="cs-CZ" b="1" i="1" u="sng" dirty="0"/>
          </a:p>
        </p:txBody>
      </p:sp>
    </p:spTree>
    <p:extLst>
      <p:ext uri="{BB962C8B-B14F-4D97-AF65-F5344CB8AC3E}">
        <p14:creationId xmlns:p14="http://schemas.microsoft.com/office/powerpoint/2010/main" val="1671866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60000"/>
                <a:lumOff val="40000"/>
              </a:schemeClr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548680"/>
            <a:ext cx="799288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Využití dusíku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Kapalný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 smtClean="0"/>
              <a:t>V elektrotechnice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 smtClean="0"/>
              <a:t>V lékařství (pálení bradavic)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 smtClean="0"/>
              <a:t>Při kryogenních procesech (zmrazování spermií)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 smtClean="0"/>
              <a:t>Při výrobě hnojiv</a:t>
            </a:r>
            <a:endParaRPr lang="cs-CZ" sz="2400" dirty="0"/>
          </a:p>
          <a:p>
            <a:pPr marL="342900" lvl="1" indent="-342900">
              <a:buFont typeface="Arial" pitchFamily="34" charset="0"/>
              <a:buChar char="•"/>
            </a:pPr>
            <a:r>
              <a:rPr lang="cs-CZ" sz="2400" dirty="0" smtClean="0"/>
              <a:t>Plynný</a:t>
            </a:r>
          </a:p>
          <a:p>
            <a:pPr marL="800100" lvl="2" indent="-342900">
              <a:buFont typeface="Arial" pitchFamily="34" charset="0"/>
              <a:buChar char="•"/>
            </a:pPr>
            <a:r>
              <a:rPr lang="cs-CZ" sz="2400" dirty="0" smtClean="0"/>
              <a:t>Při výrobě hnojiv</a:t>
            </a:r>
          </a:p>
          <a:p>
            <a:pPr marL="800100" lvl="2" indent="-342900">
              <a:buFont typeface="Arial" pitchFamily="34" charset="0"/>
              <a:buChar char="•"/>
            </a:pPr>
            <a:r>
              <a:rPr lang="cs-CZ" sz="2400" dirty="0" smtClean="0"/>
              <a:t>V potravinářství (plnění obalů brambůrek atp.)</a:t>
            </a:r>
          </a:p>
          <a:p>
            <a:pPr marL="457200" lvl="2"/>
            <a:endParaRPr lang="cs-CZ" sz="2400" dirty="0" smtClean="0"/>
          </a:p>
          <a:p>
            <a:pPr marL="800100" lvl="2" indent="-342900">
              <a:buFont typeface="Arial" pitchFamily="34" charset="0"/>
              <a:buChar char="•"/>
            </a:pP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79989" y="5200203"/>
            <a:ext cx="6643734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b="1" dirty="0" smtClean="0">
                <a:solidFill>
                  <a:srgbClr val="00B050"/>
                </a:solidFill>
              </a:rPr>
              <a:t>Tlakové lahve s dusíkem mají zelený pruh</a:t>
            </a:r>
            <a:endParaRPr lang="cs-CZ" sz="28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5991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60000"/>
                <a:lumOff val="40000"/>
              </a:schemeClr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Vodík – H (lat. Hydrogenium)</a:t>
            </a:r>
            <a:endParaRPr lang="cs-CZ" sz="4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187624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1796995"/>
            <a:ext cx="799288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Je nejlehčí a nejjednodušší chemický  prvek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Je bezbarvý, lehký plyn, bez chuti a zápachu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Nepodporuje hoření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Pozor!!! ale </a:t>
            </a:r>
            <a:r>
              <a:rPr lang="cs-CZ" sz="2400" b="1" u="sng" dirty="0" smtClean="0">
                <a:solidFill>
                  <a:prstClr val="black"/>
                </a:solidFill>
              </a:rPr>
              <a:t>VYBUCHUJE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Vytváří sloučeniny skoro se všemi prvky v periodické tabulce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Má velmi malé molekuly, které projdou řadou materiálů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372355" y="4905801"/>
            <a:ext cx="6552728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u="sng" dirty="0" smtClean="0">
                <a:solidFill>
                  <a:prstClr val="black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Svařovací láhve bývají označeny červeným pruhem.</a:t>
            </a:r>
          </a:p>
        </p:txBody>
      </p:sp>
      <p:pic>
        <p:nvPicPr>
          <p:cNvPr id="8" name="Picture 2" descr="https://encrypted-tbn0.gstatic.com/images?q=tbn:ANd9GcSt67cvPEUJkZV_8RGzMj4PPneQ-ehYl7OpVdcZtUd7NS1_eGrRS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1795048"/>
            <a:ext cx="928298" cy="104433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3228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60000"/>
                <a:lumOff val="40000"/>
              </a:schemeClr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03983" y="548680"/>
            <a:ext cx="5596209" cy="193899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prstClr val="black"/>
                </a:solidFill>
              </a:rPr>
              <a:t>Využití vodíku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Při výrobě řady kyselin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Při svařování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Ke spalování v motorech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Jako chladivo alternátorů v elektrárnách</a:t>
            </a:r>
          </a:p>
        </p:txBody>
      </p:sp>
      <p:grpSp>
        <p:nvGrpSpPr>
          <p:cNvPr id="15" name="Skupina 14"/>
          <p:cNvGrpSpPr/>
          <p:nvPr/>
        </p:nvGrpSpPr>
        <p:grpSpPr>
          <a:xfrm>
            <a:off x="765691" y="3716885"/>
            <a:ext cx="1584176" cy="1805497"/>
            <a:chOff x="765691" y="3622017"/>
            <a:chExt cx="1584176" cy="1805497"/>
          </a:xfrm>
        </p:grpSpPr>
        <p:pic>
          <p:nvPicPr>
            <p:cNvPr id="1026" name="Picture 2" descr="C:\Users\uzivatel\AppData\Local\Microsoft\Windows\Temporary Internet Files\Content.IE5\PVDUFBUN\MC900433865[2].pn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95297" y="3949462"/>
              <a:ext cx="1108720" cy="1108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1094438" y="5058182"/>
              <a:ext cx="125542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>
                  <a:solidFill>
                    <a:prstClr val="black"/>
                  </a:solidFill>
                </a:rPr>
                <a:t>c</a:t>
              </a:r>
              <a:r>
                <a:rPr lang="cs-CZ" dirty="0" smtClean="0">
                  <a:solidFill>
                    <a:prstClr val="black"/>
                  </a:solidFill>
                </a:rPr>
                <a:t>ca 38 s</a:t>
              </a:r>
              <a:endParaRPr lang="cs-CZ" dirty="0">
                <a:solidFill>
                  <a:prstClr val="black"/>
                </a:solidFill>
              </a:endParaRPr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765691" y="3622017"/>
              <a:ext cx="158417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Výbušný vodík</a:t>
              </a:r>
              <a:endParaRPr lang="cs-CZ" b="1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2915816" y="3560399"/>
            <a:ext cx="2592288" cy="2146649"/>
            <a:chOff x="3347864" y="3357086"/>
            <a:chExt cx="2592288" cy="2146649"/>
          </a:xfrm>
        </p:grpSpPr>
        <p:pic>
          <p:nvPicPr>
            <p:cNvPr id="10" name="Picture 2" descr="C:\Users\uzivatel\AppData\Local\Microsoft\Windows\Temporary Internet Files\Content.IE5\PVDUFBUN\MC900433865[2].png">
              <a:hlinkClick r:id="rId4"/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53732" y="4012270"/>
              <a:ext cx="1108720" cy="1108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3347864" y="3357086"/>
              <a:ext cx="259228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Výroba vodíku s hliníkem a hydroxidem</a:t>
              </a:r>
              <a:endParaRPr lang="cs-CZ" b="1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3912940" y="5134403"/>
              <a:ext cx="125542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>
                  <a:solidFill>
                    <a:prstClr val="black"/>
                  </a:solidFill>
                </a:rPr>
                <a:t>c</a:t>
              </a:r>
              <a:r>
                <a:rPr lang="cs-CZ" dirty="0" smtClean="0">
                  <a:solidFill>
                    <a:prstClr val="black"/>
                  </a:solidFill>
                </a:rPr>
                <a:t>ca 1,5 min</a:t>
              </a:r>
              <a:endParaRPr lang="cs-CZ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5933590" y="3547174"/>
            <a:ext cx="2736304" cy="2221392"/>
            <a:chOff x="6156176" y="3469027"/>
            <a:chExt cx="2736304" cy="2221392"/>
          </a:xfrm>
        </p:grpSpPr>
        <p:pic>
          <p:nvPicPr>
            <p:cNvPr id="14" name="Picture 2" descr="C:\Users\uzivatel\AppData\Local\Microsoft\Windows\Temporary Internet Files\Content.IE5\PVDUFBUN\MC900433865[2].png">
              <a:hlinkClick r:id="rId5"/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76256" y="4131504"/>
              <a:ext cx="1108720" cy="1108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6156176" y="3469027"/>
              <a:ext cx="273630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Výroba vodíku s kyselinou chlorovodíkovou a zinkem</a:t>
              </a:r>
              <a:endParaRPr lang="cs-CZ" b="1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6896613" y="5321087"/>
              <a:ext cx="125542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>
                  <a:solidFill>
                    <a:prstClr val="black"/>
                  </a:solidFill>
                </a:rPr>
                <a:t>c</a:t>
              </a:r>
              <a:r>
                <a:rPr lang="cs-CZ" dirty="0" smtClean="0">
                  <a:solidFill>
                    <a:prstClr val="black"/>
                  </a:solidFill>
                </a:rPr>
                <a:t>ca 3,5 min</a:t>
              </a:r>
              <a:endParaRPr lang="cs-CZ" dirty="0">
                <a:solidFill>
                  <a:prstClr val="black"/>
                </a:solidFill>
              </a:endParaRPr>
            </a:p>
          </p:txBody>
        </p:sp>
      </p:grpSp>
      <p:sp>
        <p:nvSpPr>
          <p:cNvPr id="19" name="TextovéPole 18"/>
          <p:cNvSpPr txBox="1"/>
          <p:nvPr/>
        </p:nvSpPr>
        <p:spPr>
          <a:xfrm>
            <a:off x="539552" y="2965594"/>
            <a:ext cx="7970850" cy="40011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Zajímavá videa k výrobě vodíku a názorné ukázky jeho vlastností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032167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60000"/>
                <a:lumOff val="40000"/>
              </a:schemeClr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1180727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>
                <a:hlinkClick r:id="rId2"/>
              </a:rPr>
              <a:t>http://office.microsoft.com/klipart</a:t>
            </a:r>
            <a:endParaRPr lang="cs-CZ" dirty="0" smtClean="0"/>
          </a:p>
          <a:p>
            <a:r>
              <a:rPr lang="cs-CZ" dirty="0"/>
              <a:t>MAŇAS, Michal. </a:t>
            </a:r>
            <a:r>
              <a:rPr lang="cs-CZ" i="1" dirty="0"/>
              <a:t>Wikipedia.cz</a:t>
            </a:r>
            <a:r>
              <a:rPr lang="cs-CZ" dirty="0"/>
              <a:t> [online]. [cit. </a:t>
            </a:r>
            <a:r>
              <a:rPr lang="cs-CZ" dirty="0" smtClean="0"/>
              <a:t>11.5.2012]. </a:t>
            </a:r>
            <a:r>
              <a:rPr lang="cs-CZ" dirty="0"/>
              <a:t>Dostupný na WWW: http://cs.wikipedia.org/wiki/Soubor:Nitrogen_cycle_cs.svg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033138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581</Words>
  <Application>Microsoft Office PowerPoint</Application>
  <PresentationFormat>Předvádění na obrazovce (4:3)</PresentationFormat>
  <Paragraphs>100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sady Office</vt:lpstr>
      <vt:lpstr>1_Motiv sady Office</vt:lpstr>
      <vt:lpstr>Kyslík, dusík a vodík VY_32_INOVACE_1A_12 Číslo projektu: CZ.1.07/1.4.00/21.1101</vt:lpstr>
      <vt:lpstr>Prezentace aplikace PowerPoint</vt:lpstr>
      <vt:lpstr>Kyslík – O (lat. Oxygenium)</vt:lpstr>
      <vt:lpstr>Kyslík – O (lat. Oxygenium)</vt:lpstr>
      <vt:lpstr>Kyslík – O (lat. Oxygenium)</vt:lpstr>
      <vt:lpstr>Dusík – N (lat. Nitrogenium)</vt:lpstr>
      <vt:lpstr>Prezentace aplikace PowerPoint</vt:lpstr>
      <vt:lpstr>Vodík – H (lat. Hydrogenium)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2011-08-03T16:50:00Z</dcterms:created>
  <dcterms:modified xsi:type="dcterms:W3CDTF">2013-06-22T01:30:36Z</dcterms:modified>
</cp:coreProperties>
</file>