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  <p:sldMasterId id="2147483720" r:id="rId7"/>
    <p:sldMasterId id="2147483732" r:id="rId8"/>
    <p:sldMasterId id="2147483744" r:id="rId9"/>
  </p:sldMasterIdLst>
  <p:sldIdLst>
    <p:sldId id="262" r:id="rId10"/>
    <p:sldId id="263" r:id="rId11"/>
    <p:sldId id="272" r:id="rId12"/>
    <p:sldId id="273" r:id="rId13"/>
    <p:sldId id="281" r:id="rId14"/>
    <p:sldId id="274" r:id="rId15"/>
    <p:sldId id="275" r:id="rId16"/>
    <p:sldId id="276" r:id="rId17"/>
    <p:sldId id="277" r:id="rId18"/>
    <p:sldId id="278" r:id="rId19"/>
    <p:sldId id="279" r:id="rId20"/>
    <p:sldId id="28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1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viewProps" Target="viewProp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44982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56230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88787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977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90008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93161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83633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14066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60078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01820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16901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08489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36592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98195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63209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05587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657002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20913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142209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232187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804060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139363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96983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944283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15174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71133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66472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568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618404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080467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714028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623424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518694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32308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233865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4955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45677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99823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230360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536621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1472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236719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562610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50764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760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623929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64234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2558072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78556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521301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910236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5643508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288083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310718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86532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99778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939089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270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2191988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476937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4543937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9607239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873229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188441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136300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380872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636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4560423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74891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824201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4803071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402139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8417178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7475197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6021240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7509599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7510090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15738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4433249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41640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345578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454335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5393382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1137410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28358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3253198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851927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0691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0329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29260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69225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81544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9172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97881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68148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22.6.2013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78497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youtube.com/watch?v=HGszlhR4pk0&amp;list=PL9FA8763FF7F426CD" TargetMode="Externa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://www.youtube.com/watch?v=iFR-GdYi8L0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youtube.com/watch?v=kC9Sulmq-lY" TargetMode="External"/><Relationship Id="rId1" Type="http://schemas.openxmlformats.org/officeDocument/2006/relationships/slideLayout" Target="../slideLayouts/slideLayout9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9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Voda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VY_32_INOVACE_1A_16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3821556"/>
              </p:ext>
            </p:extLst>
          </p:nvPr>
        </p:nvGraphicFramePr>
        <p:xfrm>
          <a:off x="251520" y="856020"/>
          <a:ext cx="8712968" cy="5677289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79142"/>
                <a:gridCol w="6433826"/>
              </a:tblGrid>
              <a:tr h="11557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jsou v úvodu názorně odkázáni na internet, kde jsou seznámeni  (pomocí krátkých videí) s vodou, jejími některými vlastnostmi a hlavně jsou schopni si uvědomit, jak důležitá látka voda je. V závěru je i krátké video z Afriky, kde je znázorněno, že ne každý má možnost napustit si vodu z kohoutku. Jedná se převážně o doplňující materiál k výkladu.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76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Chemie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 by měli umět vyjmenovat skupenství vody, měli by vědět jak se provádí čištění vody v ČOV a měli by být schopni pojmenovat druhy vod a jak lze vodu chránit a neznečišťovat ji.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16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6799" y="764704"/>
            <a:ext cx="7772400" cy="864096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Voda (H</a:t>
            </a:r>
            <a:r>
              <a:rPr lang="cs-CZ" spc="50" baseline="-2500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O)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Šipka doprava se zářezem 4"/>
          <p:cNvSpPr/>
          <p:nvPr/>
        </p:nvSpPr>
        <p:spPr>
          <a:xfrm>
            <a:off x="1171189" y="2188602"/>
            <a:ext cx="720080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226526"/>
            <a:ext cx="6336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Je chemická sloučenina vodíku (H2) a kyslíku (O)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14" name="Šipka doprava se zářezem 13"/>
          <p:cNvSpPr/>
          <p:nvPr/>
        </p:nvSpPr>
        <p:spPr>
          <a:xfrm>
            <a:off x="829623" y="2982604"/>
            <a:ext cx="720080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Šipka doprava se zářezem 14"/>
          <p:cNvSpPr/>
          <p:nvPr/>
        </p:nvSpPr>
        <p:spPr>
          <a:xfrm>
            <a:off x="1260933" y="3686669"/>
            <a:ext cx="720080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Šipka doprava se zářezem 15"/>
          <p:cNvSpPr/>
          <p:nvPr/>
        </p:nvSpPr>
        <p:spPr>
          <a:xfrm>
            <a:off x="958950" y="4634646"/>
            <a:ext cx="720080" cy="484632"/>
          </a:xfrm>
          <a:prstGeom prst="notchedRightArrow">
            <a:avLst>
              <a:gd name="adj1" fmla="val 50000"/>
              <a:gd name="adj2" fmla="val 679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60709" y="2802887"/>
            <a:ext cx="63681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Za běžné teploty a tlaku je  to čirá, bezbarvá kapalina, bez chuti a zápachu, v silných vrstvách blankytně modrá 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68262" y="3585170"/>
            <a:ext cx="57200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Sp</a:t>
            </a:r>
            <a:r>
              <a:rPr lang="cs-CZ" sz="2000" dirty="0" smtClean="0">
                <a:solidFill>
                  <a:prstClr val="black"/>
                </a:solidFill>
              </a:rPr>
              <a:t>olu se vzduchem a slunečním zářením  vytváří základní podmínky pro existenci života na Zemi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67744" y="5523340"/>
            <a:ext cx="62960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Rozšířením </a:t>
            </a:r>
            <a:r>
              <a:rPr lang="cs-CZ" sz="2000" dirty="0">
                <a:solidFill>
                  <a:prstClr val="black"/>
                </a:solidFill>
              </a:rPr>
              <a:t>vody na Zemi a jejím pohybem se zabývá </a:t>
            </a:r>
            <a:r>
              <a:rPr lang="cs-CZ" sz="2000" dirty="0" smtClean="0">
                <a:solidFill>
                  <a:prstClr val="black"/>
                </a:solidFill>
              </a:rPr>
              <a:t>hydrologie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26" name="Šipka doprava se zářezem 25"/>
          <p:cNvSpPr/>
          <p:nvPr/>
        </p:nvSpPr>
        <p:spPr>
          <a:xfrm>
            <a:off x="1196892" y="5654130"/>
            <a:ext cx="720080" cy="4846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23727" y="4493281"/>
            <a:ext cx="6205083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Je poměrně silným rozpouštědlem – při kontaktu se svým okolím některé látky rozpouští </a:t>
            </a:r>
          </a:p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0520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460978"/>
            <a:ext cx="2405246" cy="19122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60978"/>
            <a:ext cx="2410216" cy="19122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5214" y="3425436"/>
            <a:ext cx="2210388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03648" y="1115450"/>
            <a:ext cx="66247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rgbClr val="A5C249">
                        <a:shade val="20000"/>
                        <a:satMod val="200000"/>
                      </a:srgbClr>
                    </a:gs>
                    <a:gs pos="78000">
                      <a:srgbClr val="A5C249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A5C249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Voda se v přírodě  vyskytuje  ve třech skupenstvích</a:t>
            </a:r>
            <a:endParaRPr lang="cs-CZ" sz="2800" b="1" dirty="0">
              <a:ln w="1905"/>
              <a:gradFill>
                <a:gsLst>
                  <a:gs pos="0">
                    <a:srgbClr val="A5C249">
                      <a:shade val="20000"/>
                      <a:satMod val="200000"/>
                    </a:srgbClr>
                  </a:gs>
                  <a:gs pos="78000">
                    <a:srgbClr val="A5C249">
                      <a:tint val="90000"/>
                      <a:shade val="89000"/>
                      <a:satMod val="220000"/>
                    </a:srgbClr>
                  </a:gs>
                  <a:gs pos="100000">
                    <a:srgbClr val="A5C249">
                      <a:tint val="12000"/>
                      <a:satMod val="255000"/>
                    </a:srgb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07904" y="2418965"/>
            <a:ext cx="153439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Kapalném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9592" y="2414044"/>
            <a:ext cx="1244828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Pevném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2433475"/>
            <a:ext cx="1367875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Plynném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00913" y="5750477"/>
            <a:ext cx="1243164" cy="43204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rgbClr val="DBF5F9">
                      <a:lumMod val="50000"/>
                    </a:srgbClr>
                  </a:solidFill>
                </a:ln>
                <a:solidFill>
                  <a:prstClr val="white"/>
                </a:solidFill>
              </a:rPr>
              <a:t>VODA</a:t>
            </a:r>
            <a:endParaRPr lang="cs-CZ" dirty="0">
              <a:ln>
                <a:solidFill>
                  <a:srgbClr val="DBF5F9">
                    <a:lumMod val="50000"/>
                  </a:srgbClr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85220" y="5724718"/>
            <a:ext cx="1243164" cy="43204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rgbClr val="DBF5F9">
                      <a:lumMod val="50000"/>
                    </a:srgbClr>
                  </a:solidFill>
                </a:ln>
                <a:solidFill>
                  <a:prstClr val="white"/>
                </a:solidFill>
              </a:rPr>
              <a:t>PÁRA</a:t>
            </a:r>
            <a:endParaRPr lang="cs-CZ" dirty="0">
              <a:ln>
                <a:solidFill>
                  <a:srgbClr val="DBF5F9">
                    <a:lumMod val="50000"/>
                  </a:srgbClr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123078" y="5724718"/>
            <a:ext cx="1243164" cy="43204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rgbClr val="DBF5F9">
                      <a:lumMod val="50000"/>
                    </a:srgbClr>
                  </a:solidFill>
                </a:ln>
                <a:solidFill>
                  <a:prstClr val="white"/>
                </a:solidFill>
              </a:rPr>
              <a:t>LED</a:t>
            </a:r>
            <a:endParaRPr lang="cs-CZ" dirty="0">
              <a:ln>
                <a:solidFill>
                  <a:srgbClr val="DBF5F9">
                    <a:lumMod val="50000"/>
                  </a:srgbClr>
                </a:solidFill>
              </a:ln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4331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Skupina 12"/>
          <p:cNvGrpSpPr/>
          <p:nvPr/>
        </p:nvGrpSpPr>
        <p:grpSpPr>
          <a:xfrm>
            <a:off x="561159" y="1979353"/>
            <a:ext cx="2950680" cy="2115543"/>
            <a:chOff x="827584" y="1690420"/>
            <a:chExt cx="2950680" cy="2115543"/>
          </a:xfrm>
        </p:grpSpPr>
        <p:pic>
          <p:nvPicPr>
            <p:cNvPr id="4" name="Picture 2" descr="C:\Users\uzivatel\AppData\Local\Microsoft\Windows\Temporary Internet Files\Content.IE5\PVDUFBUN\MC900433865[1].pn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52228" y="2139453"/>
              <a:ext cx="1198984" cy="11989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827584" y="1690420"/>
              <a:ext cx="295068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Dokumentární video o vodě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487895" y="3436631"/>
              <a:ext cx="112765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c</a:t>
              </a:r>
              <a:r>
                <a:rPr lang="cs-CZ" dirty="0" smtClean="0"/>
                <a:t>ca 2min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5652120" y="2188349"/>
            <a:ext cx="2949205" cy="1862839"/>
            <a:chOff x="5211878" y="1463022"/>
            <a:chExt cx="2949205" cy="1862839"/>
          </a:xfrm>
        </p:grpSpPr>
        <p:pic>
          <p:nvPicPr>
            <p:cNvPr id="7" name="Picture 2" descr="C:\Users\uzivatel\AppData\Local\Microsoft\Windows\Temporary Internet Files\Content.IE5\PVDUFBUN\MC900433865[1].pn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86833" y="1770121"/>
              <a:ext cx="1198984" cy="11989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5211878" y="1463022"/>
              <a:ext cx="294920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Povrchová a podzemní voda</a:t>
              </a:r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958882" y="2956529"/>
              <a:ext cx="112765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c</a:t>
              </a:r>
              <a:r>
                <a:rPr lang="cs-CZ" dirty="0" smtClean="0"/>
                <a:t>ca 2min</a:t>
              </a:r>
              <a:endParaRPr lang="cs-CZ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2730078" y="4206887"/>
            <a:ext cx="3168352" cy="1883249"/>
            <a:chOff x="2730078" y="4022221"/>
            <a:chExt cx="3168352" cy="1883249"/>
          </a:xfrm>
        </p:grpSpPr>
        <p:pic>
          <p:nvPicPr>
            <p:cNvPr id="10" name="Picture 2" descr="C:\Users\uzivatel\AppData\Local\Microsoft\Windows\Temporary Internet Files\Content.IE5\PVDUFBUN\MC900433865[1].pn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14762" y="4365104"/>
              <a:ext cx="1198984" cy="1198984"/>
            </a:xfrm>
            <a:prstGeom prst="rect">
              <a:avLst/>
            </a:prstGeom>
            <a:ln>
              <a:noFill/>
            </a:ln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</p:pic>
        <p:sp>
          <p:nvSpPr>
            <p:cNvPr id="11" name="TextovéPole 10"/>
            <p:cNvSpPr txBox="1"/>
            <p:nvPr/>
          </p:nvSpPr>
          <p:spPr>
            <a:xfrm>
              <a:off x="2730078" y="4022221"/>
              <a:ext cx="3168352" cy="369332"/>
            </a:xfrm>
            <a:prstGeom prst="rect">
              <a:avLst/>
            </a:prstGeom>
            <a:ln>
              <a:noFill/>
            </a:ln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dirty="0" smtClean="0"/>
                <a:t>Fungování čištění vody v ČOV</a:t>
              </a:r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558170" y="5536138"/>
              <a:ext cx="1512168" cy="369332"/>
            </a:xfrm>
            <a:prstGeom prst="rect">
              <a:avLst/>
            </a:prstGeom>
            <a:ln>
              <a:noFill/>
            </a:ln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dirty="0"/>
                <a:t>c</a:t>
              </a:r>
              <a:r>
                <a:rPr lang="cs-CZ" dirty="0" smtClean="0"/>
                <a:t>ca 2,5 min</a:t>
              </a:r>
              <a:endParaRPr lang="cs-CZ" dirty="0"/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1014300" y="1124744"/>
            <a:ext cx="7224414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Něco málo o nejdůležitější látce na Zemi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6971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710952"/>
          </a:xfrm>
        </p:spPr>
        <p:txBody>
          <a:bodyPr>
            <a:normAutofit fontScale="9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Zařaď do správného skupenství: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8961" y="1916832"/>
            <a:ext cx="8229600" cy="3149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KAPALNÉ               PEVNÉ               PLYNNÉ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-------------	        -------------	    ------------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	-------------	        -------------           ------------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03017" y="5574043"/>
            <a:ext cx="1452286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</a:rPr>
              <a:t>KROUPY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27784" y="5574043"/>
            <a:ext cx="1368152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</a:rPr>
              <a:t>MLHA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20401" y="5574043"/>
            <a:ext cx="1272682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</a:rPr>
              <a:t>DÉŠŤ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663851" y="5574043"/>
            <a:ext cx="1272682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</a:rPr>
              <a:t>SNÍH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236296" y="5574043"/>
            <a:ext cx="1272682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</a:rPr>
              <a:t>MRAKY</a:t>
            </a:r>
            <a:endParaRPr lang="cs-CZ" sz="2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2992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29600" cy="85496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vody</a:t>
            </a:r>
            <a:endParaRPr lang="cs-CZ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20888"/>
            <a:ext cx="8229600" cy="3869784"/>
          </a:xfrm>
        </p:spPr>
        <p:txBody>
          <a:bodyPr>
            <a:normAutofit/>
          </a:bodyPr>
          <a:lstStyle/>
          <a:p>
            <a:r>
              <a:rPr lang="cs-CZ" b="1" u="sng" dirty="0"/>
              <a:t>měkká</a:t>
            </a:r>
            <a:r>
              <a:rPr lang="cs-CZ" dirty="0"/>
              <a:t> – obsahuje málo minerálních látek </a:t>
            </a:r>
            <a:endParaRPr lang="cs-CZ" dirty="0" smtClean="0"/>
          </a:p>
          <a:p>
            <a:r>
              <a:rPr lang="cs-CZ" b="1" u="sng" dirty="0" smtClean="0"/>
              <a:t>tvrdá</a:t>
            </a:r>
            <a:r>
              <a:rPr lang="cs-CZ" dirty="0" smtClean="0"/>
              <a:t> </a:t>
            </a:r>
            <a:r>
              <a:rPr lang="cs-CZ" dirty="0"/>
              <a:t>– z podzemních pramenů, obsahuje více minerálních látek </a:t>
            </a:r>
            <a:endParaRPr lang="cs-CZ" dirty="0" smtClean="0"/>
          </a:p>
          <a:p>
            <a:r>
              <a:rPr lang="cs-CZ" b="1" u="sng" dirty="0" smtClean="0"/>
              <a:t>mořská </a:t>
            </a:r>
            <a:r>
              <a:rPr lang="cs-CZ" b="1" u="sng" dirty="0"/>
              <a:t>voda </a:t>
            </a:r>
            <a:r>
              <a:rPr lang="cs-CZ" dirty="0" smtClean="0"/>
              <a:t>– obsahuje velké množství solí</a:t>
            </a:r>
          </a:p>
          <a:p>
            <a:r>
              <a:rPr lang="cs-CZ" b="1" u="sng" dirty="0" smtClean="0"/>
              <a:t>destilovaná voda</a:t>
            </a:r>
            <a:r>
              <a:rPr lang="cs-CZ" b="1" u="sng" dirty="0"/>
              <a:t> </a:t>
            </a:r>
            <a:r>
              <a:rPr lang="cs-CZ" dirty="0" smtClean="0"/>
              <a:t>- </a:t>
            </a:r>
            <a:r>
              <a:rPr lang="cs-CZ" dirty="0"/>
              <a:t>je zbavena minerálních látek </a:t>
            </a:r>
            <a:endParaRPr lang="cs-CZ" dirty="0" smtClean="0"/>
          </a:p>
          <a:p>
            <a:r>
              <a:rPr lang="cs-CZ" b="1" u="sng" dirty="0" smtClean="0"/>
              <a:t>minerální </a:t>
            </a:r>
            <a:r>
              <a:rPr lang="cs-CZ" b="1" u="sng" dirty="0"/>
              <a:t>voda </a:t>
            </a:r>
            <a:r>
              <a:rPr lang="cs-CZ" dirty="0"/>
              <a:t>– obsahuje mnoho minerálních látek </a:t>
            </a:r>
            <a:endParaRPr lang="cs-CZ" dirty="0" smtClean="0"/>
          </a:p>
          <a:p>
            <a:r>
              <a:rPr lang="cs-CZ" b="1" u="sng" dirty="0" smtClean="0"/>
              <a:t>pitná </a:t>
            </a:r>
            <a:r>
              <a:rPr lang="cs-CZ" b="1" u="sng" dirty="0"/>
              <a:t>voda</a:t>
            </a:r>
            <a:r>
              <a:rPr lang="cs-CZ" dirty="0"/>
              <a:t>– je vhodná ke každodennímu použití, je zbavená </a:t>
            </a:r>
            <a:r>
              <a:rPr lang="cs-CZ" dirty="0" smtClean="0"/>
              <a:t>nečistot</a:t>
            </a:r>
            <a:r>
              <a:rPr lang="cs-CZ" dirty="0"/>
              <a:t> </a:t>
            </a:r>
            <a:r>
              <a:rPr lang="cs-CZ" dirty="0" smtClean="0"/>
              <a:t>(viz dále)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4564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836712"/>
            <a:ext cx="8229600" cy="782960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Čistota vody</a:t>
            </a:r>
            <a:endParaRPr lang="cs-CZ" sz="4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Voda vyskytující se v přírodě nikdy není chemicky čistá - obsahuje různé rozpuštěné </a:t>
            </a:r>
            <a:r>
              <a:rPr lang="cs-CZ" dirty="0" smtClean="0"/>
              <a:t>látky a nečistoty. Výjimku tvoří voda vyvěrající z pramenů, kde se dá předpokládat, že je dostatečně čistá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Čistota vody je pojem vykazující obsah cizích látek ve vodě</a:t>
            </a:r>
          </a:p>
          <a:p>
            <a:endParaRPr lang="cs-CZ" dirty="0" smtClean="0"/>
          </a:p>
          <a:p>
            <a:r>
              <a:rPr lang="cs-CZ" dirty="0" smtClean="0"/>
              <a:t>Chemicky </a:t>
            </a:r>
            <a:r>
              <a:rPr lang="cs-CZ" dirty="0"/>
              <a:t>čistou vodu </a:t>
            </a:r>
            <a:r>
              <a:rPr lang="cs-CZ" dirty="0" smtClean="0"/>
              <a:t>lze </a:t>
            </a:r>
            <a:r>
              <a:rPr lang="cs-CZ" dirty="0"/>
              <a:t>připravit pouze </a:t>
            </a:r>
            <a:r>
              <a:rPr lang="cs-CZ" dirty="0" smtClean="0"/>
              <a:t>laboratorně, převařením nelze chemické nečistoty odstranit</a:t>
            </a:r>
          </a:p>
          <a:p>
            <a:endParaRPr lang="cs-CZ" dirty="0"/>
          </a:p>
          <a:p>
            <a:r>
              <a:rPr lang="cs-CZ" dirty="0" smtClean="0"/>
              <a:t>Čištění </a:t>
            </a:r>
            <a:r>
              <a:rPr lang="cs-CZ" dirty="0"/>
              <a:t>vody </a:t>
            </a:r>
            <a:r>
              <a:rPr lang="cs-CZ" dirty="0" smtClean="0"/>
              <a:t>pro chemické </a:t>
            </a:r>
            <a:r>
              <a:rPr lang="cs-CZ" dirty="0"/>
              <a:t>účely </a:t>
            </a:r>
            <a:r>
              <a:rPr lang="cs-CZ" dirty="0" smtClean="0"/>
              <a:t>se uskutečňuje pomocí destilace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13984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866360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Pitná voda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264564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Prošla </a:t>
            </a:r>
            <a:r>
              <a:rPr lang="cs-CZ" dirty="0"/>
              <a:t>procesem úpravy a je zdravotně </a:t>
            </a:r>
            <a:r>
              <a:rPr lang="cs-CZ" dirty="0" smtClean="0"/>
              <a:t>nezávadná</a:t>
            </a:r>
            <a:endParaRPr lang="cs-CZ" dirty="0"/>
          </a:p>
          <a:p>
            <a:r>
              <a:rPr lang="cs-CZ" dirty="0" smtClean="0"/>
              <a:t>Jsou </a:t>
            </a:r>
            <a:r>
              <a:rPr lang="cs-CZ" dirty="0"/>
              <a:t>na ni kladeny vysoké hygienické </a:t>
            </a:r>
            <a:r>
              <a:rPr lang="cs-CZ" dirty="0" smtClean="0"/>
              <a:t>požadavky </a:t>
            </a:r>
            <a:endParaRPr lang="cs-CZ" dirty="0"/>
          </a:p>
          <a:p>
            <a:r>
              <a:rPr lang="cs-CZ" dirty="0" smtClean="0"/>
              <a:t>Kontrola kvality a nezávadnosti vody je prováděna </a:t>
            </a:r>
            <a:r>
              <a:rPr lang="cs-CZ" dirty="0"/>
              <a:t>laboratorními </a:t>
            </a:r>
            <a:r>
              <a:rPr lang="cs-CZ" dirty="0" smtClean="0"/>
              <a:t>rozbory</a:t>
            </a:r>
            <a:endParaRPr lang="cs-CZ" dirty="0"/>
          </a:p>
          <a:p>
            <a:r>
              <a:rPr lang="cs-CZ" dirty="0" smtClean="0"/>
              <a:t>Může být obohacována  o minerály</a:t>
            </a:r>
          </a:p>
          <a:p>
            <a:r>
              <a:rPr lang="cs-CZ" dirty="0" smtClean="0"/>
              <a:t>Bývá chlorována</a:t>
            </a:r>
            <a:endParaRPr lang="cs-CZ" dirty="0"/>
          </a:p>
          <a:p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61048"/>
            <a:ext cx="2051846" cy="23414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4907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79435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Tvrdost vody </a:t>
            </a:r>
            <a:endParaRPr lang="cs-CZ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tvrdost vody </a:t>
            </a:r>
            <a:r>
              <a:rPr lang="cs-CZ" sz="2000" dirty="0" smtClean="0"/>
              <a:t>je charakterizována </a:t>
            </a:r>
            <a:r>
              <a:rPr lang="cs-CZ" sz="2000" dirty="0"/>
              <a:t>jako koncentrace vápníku </a:t>
            </a:r>
            <a:r>
              <a:rPr lang="cs-CZ" sz="2000" dirty="0" smtClean="0"/>
              <a:t>(Ca) a hořčíku (Mg) </a:t>
            </a:r>
            <a:r>
              <a:rPr lang="cs-CZ" sz="2000" dirty="0"/>
              <a:t>ve </a:t>
            </a:r>
            <a:r>
              <a:rPr lang="cs-CZ" sz="2000" dirty="0" smtClean="0"/>
              <a:t>vodě</a:t>
            </a:r>
          </a:p>
          <a:p>
            <a:r>
              <a:rPr lang="cs-CZ" sz="2000" dirty="0"/>
              <a:t>Pro hodnocení tvrdosti vody se používána pětibodová stupnice. Ta dělí vodu na velmi měkkou, měkkou, středně tvrdou, dosti tvrdou a velmi </a:t>
            </a:r>
            <a:r>
              <a:rPr lang="cs-CZ" sz="2000" dirty="0" smtClean="0"/>
              <a:t>tvrdou</a:t>
            </a:r>
          </a:p>
          <a:p>
            <a:r>
              <a:rPr lang="cs-CZ" sz="2000" dirty="0" smtClean="0"/>
              <a:t>Vápník (Ca)představující </a:t>
            </a:r>
            <a:r>
              <a:rPr lang="cs-CZ" sz="2000" dirty="0"/>
              <a:t>hlavní složku tvrdosti </a:t>
            </a:r>
            <a:r>
              <a:rPr lang="cs-CZ" sz="2000" dirty="0" smtClean="0"/>
              <a:t>vody, </a:t>
            </a:r>
            <a:r>
              <a:rPr lang="cs-CZ" sz="2000" dirty="0"/>
              <a:t>je ze zdravotního hlediska </a:t>
            </a:r>
            <a:r>
              <a:rPr lang="cs-CZ" sz="2000" dirty="0" smtClean="0"/>
              <a:t>prospěšný, je </a:t>
            </a:r>
            <a:r>
              <a:rPr lang="cs-CZ" sz="2000" dirty="0"/>
              <a:t>tedy doporučeno konzumovat spíše vodu </a:t>
            </a:r>
            <a:r>
              <a:rPr lang="cs-CZ" sz="2000" dirty="0" smtClean="0"/>
              <a:t>tvrdší. </a:t>
            </a:r>
            <a:endParaRPr lang="cs-CZ" sz="2000" strike="sngStrike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599708"/>
            <a:ext cx="1590675" cy="159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511845"/>
            <a:ext cx="1998974" cy="157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9787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72234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Výskyt vody v přírodě</a:t>
            </a:r>
            <a:endParaRPr lang="cs-CZ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3005688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/>
              <a:t>Při pohledu z vesmíru vypadá Země jako modrobílá planeta: bílá od vodní páry a modrá od </a:t>
            </a:r>
            <a:r>
              <a:rPr lang="cs-CZ" dirty="0" smtClean="0"/>
              <a:t>vody</a:t>
            </a:r>
          </a:p>
          <a:p>
            <a:r>
              <a:rPr lang="cs-CZ" dirty="0"/>
              <a:t>slaná </a:t>
            </a:r>
            <a:r>
              <a:rPr lang="cs-CZ" dirty="0" smtClean="0"/>
              <a:t>voda tvoří 97 </a:t>
            </a:r>
            <a:r>
              <a:rPr lang="cs-CZ" dirty="0"/>
              <a:t>% celého vodstva na naší planetě, </a:t>
            </a:r>
            <a:r>
              <a:rPr lang="cs-CZ" dirty="0" smtClean="0"/>
              <a:t>sladká </a:t>
            </a:r>
            <a:r>
              <a:rPr lang="cs-CZ" dirty="0"/>
              <a:t>voda tvoří jen </a:t>
            </a:r>
            <a:r>
              <a:rPr lang="cs-CZ" dirty="0" smtClean="0"/>
              <a:t>3 % a z toho je ještě větší část vázaná v ledovcích</a:t>
            </a:r>
          </a:p>
          <a:p>
            <a:r>
              <a:rPr lang="cs-CZ" dirty="0" smtClean="0"/>
              <a:t>Vodu je třeba chránit a šetřit s ní</a:t>
            </a:r>
          </a:p>
          <a:p>
            <a:r>
              <a:rPr lang="cs-CZ" dirty="0" smtClean="0"/>
              <a:t>Na světě je více jak miliarda lidí, kteří nemají přístup k pitné vodě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PVDUFBUN\MC900433865[1]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4423" y="5238612"/>
            <a:ext cx="1198984" cy="1198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65175" y="5035528"/>
            <a:ext cx="1282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Cena vody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47577" y="6113782"/>
            <a:ext cx="934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ca 50 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722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29600" cy="1224136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office.microsoft.com/klipart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28030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666</Words>
  <Application>Microsoft Office PowerPoint</Application>
  <PresentationFormat>Předvádění na obrazovce (4:3)</PresentationFormat>
  <Paragraphs>99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9</vt:i4>
      </vt:variant>
      <vt:variant>
        <vt:lpstr>Nadpisy snímků</vt:lpstr>
      </vt:variant>
      <vt:variant>
        <vt:i4>12</vt:i4>
      </vt:variant>
    </vt:vector>
  </HeadingPairs>
  <TitlesOfParts>
    <vt:vector size="21" baseType="lpstr">
      <vt:lpstr>Motiv sady Office</vt:lpstr>
      <vt:lpstr>Tok</vt:lpstr>
      <vt:lpstr>1_Tok</vt:lpstr>
      <vt:lpstr>2_Tok</vt:lpstr>
      <vt:lpstr>3_Tok</vt:lpstr>
      <vt:lpstr>4_Tok</vt:lpstr>
      <vt:lpstr>5_Tok</vt:lpstr>
      <vt:lpstr>6_Tok</vt:lpstr>
      <vt:lpstr>7_Tok</vt:lpstr>
      <vt:lpstr>Voda VY_32_INOVACE_1A_16 Číslo projektu: CZ.1.07/1.4.00/21.1101</vt:lpstr>
      <vt:lpstr>Prezentace aplikace PowerPoint</vt:lpstr>
      <vt:lpstr>Voda (H2O)</vt:lpstr>
      <vt:lpstr>      </vt:lpstr>
      <vt:lpstr>Prezentace aplikace PowerPoint</vt:lpstr>
      <vt:lpstr>Zařaď do správného skupenství:</vt:lpstr>
      <vt:lpstr>Rozdělení vody</vt:lpstr>
      <vt:lpstr>Čistota vody</vt:lpstr>
      <vt:lpstr>Pitná voda</vt:lpstr>
      <vt:lpstr>Tvrdost vody </vt:lpstr>
      <vt:lpstr>Výskyt vody v přírodě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2011-08-03T16:50:00Z</dcterms:created>
  <dcterms:modified xsi:type="dcterms:W3CDTF">2013-06-22T01:35:08Z</dcterms:modified>
</cp:coreProperties>
</file>